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32"/>
  </p:notesMasterIdLst>
  <p:sldIdLst>
    <p:sldId id="279" r:id="rId2"/>
    <p:sldId id="282" r:id="rId3"/>
    <p:sldId id="366" r:id="rId4"/>
    <p:sldId id="296" r:id="rId5"/>
    <p:sldId id="293" r:id="rId6"/>
    <p:sldId id="367" r:id="rId7"/>
    <p:sldId id="363" r:id="rId8"/>
    <p:sldId id="368" r:id="rId9"/>
    <p:sldId id="369" r:id="rId10"/>
    <p:sldId id="370" r:id="rId11"/>
    <p:sldId id="372" r:id="rId12"/>
    <p:sldId id="345" r:id="rId13"/>
    <p:sldId id="348" r:id="rId14"/>
    <p:sldId id="381" r:id="rId15"/>
    <p:sldId id="378" r:id="rId16"/>
    <p:sldId id="338" r:id="rId17"/>
    <p:sldId id="340" r:id="rId18"/>
    <p:sldId id="343" r:id="rId19"/>
    <p:sldId id="341" r:id="rId20"/>
    <p:sldId id="377" r:id="rId21"/>
    <p:sldId id="383" r:id="rId22"/>
    <p:sldId id="374" r:id="rId23"/>
    <p:sldId id="382" r:id="rId24"/>
    <p:sldId id="360" r:id="rId25"/>
    <p:sldId id="358" r:id="rId26"/>
    <p:sldId id="375" r:id="rId27"/>
    <p:sldId id="376" r:id="rId28"/>
    <p:sldId id="355" r:id="rId29"/>
    <p:sldId id="380" r:id="rId30"/>
    <p:sldId id="299" r:id="rId31"/>
  </p:sldIdLst>
  <p:sldSz cx="24384000" cy="13716000"/>
  <p:notesSz cx="6858000" cy="9144000"/>
  <p:embeddedFontLst>
    <p:embeddedFont>
      <p:font typeface="Montserrat" pitchFamily="2" charset="0"/>
      <p:regular r:id="rId33"/>
      <p:bold r:id="rId34"/>
      <p:italic r:id="rId35"/>
      <p:boldItalic r:id="rId36"/>
    </p:embeddedFont>
    <p:embeddedFont>
      <p:font typeface="Montserrat Medium" panose="020F0502020204030204" pitchFamily="34" charset="0"/>
      <p:regular r:id="rId37"/>
      <p:italic r:id="rId38"/>
    </p:embeddedFont>
    <p:embeddedFont>
      <p:font typeface="Montserrat SemiBold" panose="020F0502020204030204" pitchFamily="34" charset="0"/>
      <p:regular r:id="rId39"/>
      <p:bold r:id="rId40"/>
      <p:italic r:id="rId41"/>
      <p:boldItalic r:id="rId42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932"/>
    <a:srgbClr val="00D77D"/>
    <a:srgbClr val="00D87D"/>
    <a:srgbClr val="000000"/>
    <a:srgbClr val="8264F6"/>
    <a:srgbClr val="5901E1"/>
    <a:srgbClr val="230B4B"/>
    <a:srgbClr val="7F152F"/>
    <a:srgbClr val="8264F7"/>
    <a:srgbClr val="260C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738"/>
    <p:restoredTop sz="94717"/>
  </p:normalViewPr>
  <p:slideViewPr>
    <p:cSldViewPr snapToGrid="0">
      <p:cViewPr varScale="1">
        <p:scale>
          <a:sx n="52" d="100"/>
          <a:sy n="52" d="100"/>
        </p:scale>
        <p:origin x="280" y="12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 b="0" i="0">
        <a:latin typeface="Montserrat Medium" pitchFamily="2" charset="0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latin typeface="Montserrat Medium" pitchFamily="2" charset="0"/>
              </a:rPr>
              <a:t>1</a:t>
            </a:fld>
            <a:endParaRPr lang="en-US"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defTabSz="457200" rtl="0" latinLnBrk="0">
              <a:lnSpc>
                <a:spcPct val="117999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44098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defTabSz="457200" rtl="0" latinLnBrk="0">
              <a:lnSpc>
                <a:spcPct val="117999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07898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latin typeface="Montserrat Medium" pitchFamily="2" charset="0"/>
              </a:rPr>
              <a:t>15</a:t>
            </a:fld>
            <a:endParaRPr lang="en-US"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9410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latin typeface="Montserrat Medium" pitchFamily="2" charset="0"/>
              </a:rPr>
              <a:t>20</a:t>
            </a:fld>
            <a:endParaRPr lang="en-US"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9365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latin typeface="Montserrat Medium" pitchFamily="2" charset="0"/>
              </a:rPr>
              <a:t>27</a:t>
            </a:fld>
            <a:endParaRPr lang="en-US"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1181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latin typeface="Montserrat Medium" pitchFamily="2" charset="0"/>
              </a:rPr>
              <a:t>29</a:t>
            </a:fld>
            <a:endParaRPr lang="en-US"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10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latin typeface="Montserrat Medium" pitchFamily="2" charset="0"/>
              </a:rPr>
              <a:t>30</a:t>
            </a:fld>
            <a:endParaRPr lang="en-US"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latin typeface="Montserrat Medium" pitchFamily="2" charset="0"/>
              </a:rPr>
              <a:t>2</a:t>
            </a:fld>
            <a:endParaRPr lang="en-US"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latin typeface="Montserrat Medium" pitchFamily="2" charset="0"/>
              </a:rPr>
              <a:t>3</a:t>
            </a:fld>
            <a:endParaRPr lang="en-US"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7662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latin typeface="Montserrat Medium" pitchFamily="2" charset="0"/>
              </a:rPr>
              <a:t>4</a:t>
            </a:fld>
            <a:endParaRPr lang="en-US"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latin typeface="Montserrat Medium" pitchFamily="2" charset="0"/>
              </a:rPr>
              <a:t>5</a:t>
            </a:fld>
            <a:endParaRPr lang="en-US"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latin typeface="Montserrat Medium" pitchFamily="2" charset="0"/>
              </a:rPr>
              <a:t>6</a:t>
            </a:fld>
            <a:endParaRPr lang="en-US"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7546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93326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>
                <a:latin typeface="Montserrat Medium" pitchFamily="2" charset="0"/>
              </a:rPr>
              <a:t>8</a:t>
            </a:fld>
            <a:endParaRPr lang="en-US"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9902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defTabSz="457200" rtl="0" latinLnBrk="0">
              <a:lnSpc>
                <a:spcPct val="117999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199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2022"/>
          <p:cNvSpPr txBox="1"/>
          <p:nvPr/>
        </p:nvSpPr>
        <p:spPr>
          <a:xfrm>
            <a:off x="1225346" y="11680232"/>
            <a:ext cx="1203856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3600">
                <a:solidFill>
                  <a:srgbClr val="FFFFFF"/>
                </a:solidFill>
                <a:latin typeface="Suisse Int'l"/>
                <a:ea typeface="Suisse Int'l"/>
                <a:cs typeface="Suisse Int'l"/>
                <a:sym typeface="Suisse Int'l"/>
              </a:defRPr>
            </a:lvl1pPr>
          </a:lstStyle>
          <a:p>
            <a:r>
              <a:rPr b="0" i="0" dirty="0">
                <a:latin typeface="Montserrat Medium" pitchFamily="2" charset="0"/>
              </a:rPr>
              <a:t>2022</a:t>
            </a:r>
          </a:p>
        </p:txBody>
      </p:sp>
      <p:pic>
        <p:nvPicPr>
          <p:cNvPr id="13" name="Logo (1).png" descr="Logo (1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4350" y="10585450"/>
            <a:ext cx="4470400" cy="158300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Подзаголовок повестки дня">
            <a:extLst>
              <a:ext uri="{FF2B5EF4-FFF2-40B4-BE49-F238E27FC236}">
                <a16:creationId xmlns:a16="http://schemas.microsoft.com/office/drawing/2014/main" id="{AEE314CE-3765-FF39-8B4A-25729256888B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25346" y="2127250"/>
            <a:ext cx="11755548" cy="5257937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825500">
              <a:lnSpc>
                <a:spcPct val="80000"/>
              </a:lnSpc>
              <a:spcBef>
                <a:spcPts val="0"/>
              </a:spcBef>
              <a:buSzTx/>
              <a:buNone/>
              <a:defRPr sz="120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Название темы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     презентации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5254398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вестка дня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повестки дня">
            <a:extLst>
              <a:ext uri="{FF2B5EF4-FFF2-40B4-BE49-F238E27FC236}">
                <a16:creationId xmlns:a16="http://schemas.microsoft.com/office/drawing/2014/main" id="{CAD81C3F-E6C7-E1B2-21F0-69D93E5CD576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1204563"/>
            <a:ext cx="6946900" cy="19050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Слайд с инфографикой</a:t>
            </a:r>
            <a:endParaRPr dirty="0"/>
          </a:p>
        </p:txBody>
      </p:sp>
      <p:sp>
        <p:nvSpPr>
          <p:cNvPr id="3" name="Рисунок 6">
            <a:extLst>
              <a:ext uri="{FF2B5EF4-FFF2-40B4-BE49-F238E27FC236}">
                <a16:creationId xmlns:a16="http://schemas.microsoft.com/office/drawing/2014/main" id="{2B5D4829-F56A-9E24-2F89-A19A793B5A59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1206500" y="4062727"/>
            <a:ext cx="10639136" cy="582941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 Medium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6" name="Рисунок 6">
            <a:extLst>
              <a:ext uri="{FF2B5EF4-FFF2-40B4-BE49-F238E27FC236}">
                <a16:creationId xmlns:a16="http://schemas.microsoft.com/office/drawing/2014/main" id="{A725EC2B-C116-77ED-B576-A6F4B42DA1E2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2345554" y="4062727"/>
            <a:ext cx="10639136" cy="582941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 Medium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7" name="Подзаголовок повестки дня">
            <a:extLst>
              <a:ext uri="{FF2B5EF4-FFF2-40B4-BE49-F238E27FC236}">
                <a16:creationId xmlns:a16="http://schemas.microsoft.com/office/drawing/2014/main" id="{203EA7C8-D377-3E12-51CA-B2E1ED7C057D}"/>
              </a:ext>
            </a:extLst>
          </p:cNvPr>
          <p:cNvSpPr txBox="1">
            <a:spLocks noGrp="1"/>
          </p:cNvSpPr>
          <p:nvPr>
            <p:ph type="body" sz="quarter" idx="35" hasCustomPrompt="1"/>
          </p:nvPr>
        </p:nvSpPr>
        <p:spPr>
          <a:xfrm>
            <a:off x="1206500" y="10452472"/>
            <a:ext cx="6946900" cy="19050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Текст</a:t>
            </a:r>
            <a:endParaRPr dirty="0"/>
          </a:p>
        </p:txBody>
      </p:sp>
      <p:sp>
        <p:nvSpPr>
          <p:cNvPr id="8" name="Подзаголовок повестки дня">
            <a:extLst>
              <a:ext uri="{FF2B5EF4-FFF2-40B4-BE49-F238E27FC236}">
                <a16:creationId xmlns:a16="http://schemas.microsoft.com/office/drawing/2014/main" id="{CA87DE14-5D62-C0C1-7D85-C9C8057DCEA9}"/>
              </a:ext>
            </a:extLst>
          </p:cNvPr>
          <p:cNvSpPr txBox="1">
            <a:spLocks noGrp="1"/>
          </p:cNvSpPr>
          <p:nvPr>
            <p:ph type="body" sz="quarter" idx="36" hasCustomPrompt="1"/>
          </p:nvPr>
        </p:nvSpPr>
        <p:spPr>
          <a:xfrm>
            <a:off x="12345554" y="10452472"/>
            <a:ext cx="6946900" cy="19050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Текст</a:t>
            </a:r>
            <a:endParaRPr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824EC3E-4378-11A0-3E88-F020441BF634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>
            <a:lvl1pPr>
              <a:defRPr b="0" i="0"/>
            </a:lvl1pPr>
          </a:lstStyle>
          <a:p>
            <a:fld id="{CBB8049D-4E05-984A-AADC-797B493E949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4" name="Logo (1).png" descr="Logo (1).png">
            <a:extLst>
              <a:ext uri="{FF2B5EF4-FFF2-40B4-BE49-F238E27FC236}">
                <a16:creationId xmlns:a16="http://schemas.microsoft.com/office/drawing/2014/main" id="{00F50C35-3769-97A4-DE7D-572C5524EC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031200" y="12000719"/>
            <a:ext cx="2318164" cy="8208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пункты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F5E0877-B685-AD45-46BE-0DC14EE177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1032" y="-1"/>
            <a:ext cx="12202968" cy="13657207"/>
          </a:xfrm>
          <a:prstGeom prst="rect">
            <a:avLst/>
          </a:prstGeom>
        </p:spPr>
      </p:pic>
      <p:sp>
        <p:nvSpPr>
          <p:cNvPr id="3" name="Рисунок 2">
            <a:extLst>
              <a:ext uri="{FF2B5EF4-FFF2-40B4-BE49-F238E27FC236}">
                <a16:creationId xmlns:a16="http://schemas.microsoft.com/office/drawing/2014/main" id="{C4C9D3E7-A047-002C-5198-DF3202E7F2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588837" y="2364881"/>
            <a:ext cx="7710055" cy="9501537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 Medium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2" name="Подзаголовок повестки дня">
            <a:extLst>
              <a:ext uri="{FF2B5EF4-FFF2-40B4-BE49-F238E27FC236}">
                <a16:creationId xmlns:a16="http://schemas.microsoft.com/office/drawing/2014/main" id="{6A3C1827-0741-FCC7-37B1-5565134AA238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1204563"/>
            <a:ext cx="6946900" cy="19050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Слайд с инфографикой</a:t>
            </a:r>
            <a:endParaRPr dirty="0"/>
          </a:p>
        </p:txBody>
      </p:sp>
      <p:sp>
        <p:nvSpPr>
          <p:cNvPr id="4" name="Подзаголовок повестки дня">
            <a:extLst>
              <a:ext uri="{FF2B5EF4-FFF2-40B4-BE49-F238E27FC236}">
                <a16:creationId xmlns:a16="http://schemas.microsoft.com/office/drawing/2014/main" id="{45C484B5-D4A1-FDDC-AEA8-3A2D4C0C2922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6500" y="3993596"/>
            <a:ext cx="9703955" cy="625184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825500">
              <a:lnSpc>
                <a:spcPct val="90000"/>
              </a:lnSpc>
              <a:spcBef>
                <a:spcPts val="0"/>
              </a:spcBef>
              <a:buSzTx/>
              <a:buNone/>
              <a:defRPr sz="42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Наше дело не так однозначно,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как может показаться: сплочённость команды профессионалов в </a:t>
            </a:r>
            <a:r>
              <a:rPr lang="ru-RU" dirty="0" err="1">
                <a:effectLst/>
              </a:rPr>
              <a:t>значи</a:t>
            </a:r>
            <a:r>
              <a:rPr lang="ru-RU" dirty="0">
                <a:effectLst/>
              </a:rPr>
              <a:t>-тельной степени обусловливает важность кластеризации усилий.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И нет сомнений, что сторонники тоталитаризма в науке лишь добавляют фракционных разногласий. </a:t>
            </a:r>
            <a:endParaRPr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60E0E8B-3617-3A8C-09CD-709EE5AF40A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 b="0" i="0"/>
            </a:lvl1pPr>
          </a:lstStyle>
          <a:p>
            <a:fld id="{CBB8049D-4E05-984A-AADC-797B493E949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5" name="Logo (1).png" descr="Logo (1).png">
            <a:extLst>
              <a:ext uri="{FF2B5EF4-FFF2-40B4-BE49-F238E27FC236}">
                <a16:creationId xmlns:a16="http://schemas.microsoft.com/office/drawing/2014/main" id="{45E8A038-80A4-4696-3E56-F9EA64554B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031200" y="12000719"/>
            <a:ext cx="2318164" cy="82088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7506422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5710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2022"/>
          <p:cNvSpPr txBox="1"/>
          <p:nvPr/>
        </p:nvSpPr>
        <p:spPr>
          <a:xfrm>
            <a:off x="1225346" y="11680232"/>
            <a:ext cx="1203856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3600">
                <a:solidFill>
                  <a:srgbClr val="FFFFFF"/>
                </a:solidFill>
                <a:latin typeface="Suisse Int'l"/>
                <a:ea typeface="Suisse Int'l"/>
                <a:cs typeface="Suisse Int'l"/>
                <a:sym typeface="Suisse Int'l"/>
              </a:defRPr>
            </a:lvl1pPr>
          </a:lstStyle>
          <a:p>
            <a:r>
              <a:rPr b="0" i="0" dirty="0">
                <a:latin typeface="Montserrat Medium" pitchFamily="2" charset="0"/>
              </a:rPr>
              <a:t>2022</a:t>
            </a:r>
          </a:p>
        </p:txBody>
      </p:sp>
      <p:pic>
        <p:nvPicPr>
          <p:cNvPr id="13" name="Logo (1).png" descr="Logo (1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4350" y="10585450"/>
            <a:ext cx="4470400" cy="158300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Подзаголовок повестки дня">
            <a:extLst>
              <a:ext uri="{FF2B5EF4-FFF2-40B4-BE49-F238E27FC236}">
                <a16:creationId xmlns:a16="http://schemas.microsoft.com/office/drawing/2014/main" id="{AEE314CE-3765-FF39-8B4A-25729256888B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25346" y="2127250"/>
            <a:ext cx="11755548" cy="5257937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825500">
              <a:lnSpc>
                <a:spcPct val="80000"/>
              </a:lnSpc>
              <a:spcBef>
                <a:spcPts val="0"/>
              </a:spcBef>
              <a:buSzTx/>
              <a:buNone/>
              <a:defRPr sz="120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Название темы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     презентации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в три строчки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8687224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2022"/>
          <p:cNvSpPr txBox="1"/>
          <p:nvPr/>
        </p:nvSpPr>
        <p:spPr>
          <a:xfrm>
            <a:off x="1225346" y="11680232"/>
            <a:ext cx="5846152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3600">
                <a:solidFill>
                  <a:srgbClr val="FFFFFF"/>
                </a:solidFill>
                <a:latin typeface="Suisse Int'l"/>
                <a:ea typeface="Suisse Int'l"/>
                <a:cs typeface="Suisse Int'l"/>
                <a:sym typeface="Suisse Int'l"/>
              </a:defRPr>
            </a:lvl1pPr>
          </a:lstStyle>
          <a:p>
            <a:r>
              <a:rPr lang="ru-RU" b="0" i="0" dirty="0">
                <a:latin typeface="Montserrat Medium" pitchFamily="2" charset="0"/>
              </a:rPr>
              <a:t>Название презентации</a:t>
            </a:r>
            <a:endParaRPr b="0" i="0" dirty="0">
              <a:latin typeface="Montserrat Medium" pitchFamily="2" charset="0"/>
            </a:endParaRPr>
          </a:p>
        </p:txBody>
      </p:sp>
      <p:pic>
        <p:nvPicPr>
          <p:cNvPr id="13" name="Logo (1).png" descr="Logo (1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4350" y="10585450"/>
            <a:ext cx="4470400" cy="158300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820777F-A8B5-170B-212F-9618C6638E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 i="0"/>
            </a:lvl1pPr>
          </a:lstStyle>
          <a:p>
            <a:fld id="{CBB8049D-4E05-984A-AADC-797B493E949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Подзаголовок повестки дня">
            <a:extLst>
              <a:ext uri="{FF2B5EF4-FFF2-40B4-BE49-F238E27FC236}">
                <a16:creationId xmlns:a16="http://schemas.microsoft.com/office/drawing/2014/main" id="{AEE314CE-3765-FF39-8B4A-25729256888B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25345" y="2127250"/>
            <a:ext cx="9930335" cy="5257937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825500">
              <a:lnSpc>
                <a:spcPct val="80000"/>
              </a:lnSpc>
              <a:spcBef>
                <a:spcPts val="0"/>
              </a:spcBef>
              <a:buSzTx/>
              <a:buNone/>
              <a:defRPr sz="120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Название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       раздела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презентации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1979975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повестки дня">
            <a:extLst>
              <a:ext uri="{FF2B5EF4-FFF2-40B4-BE49-F238E27FC236}">
                <a16:creationId xmlns:a16="http://schemas.microsoft.com/office/drawing/2014/main" id="{A5510B29-6531-A1F5-4D8D-E2EC1147B216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1204562"/>
            <a:ext cx="6946900" cy="3011838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Текстовый слайд </a:t>
            </a:r>
            <a:endParaRPr dirty="0"/>
          </a:p>
        </p:txBody>
      </p:sp>
      <p:sp>
        <p:nvSpPr>
          <p:cNvPr id="5" name="Подзаголовок повестки дня">
            <a:extLst>
              <a:ext uri="{FF2B5EF4-FFF2-40B4-BE49-F238E27FC236}">
                <a16:creationId xmlns:a16="http://schemas.microsoft.com/office/drawing/2014/main" id="{FB312D85-155A-392D-AE08-4917B48F24C1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6500" y="3993596"/>
            <a:ext cx="9740900" cy="883837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825500">
              <a:lnSpc>
                <a:spcPct val="90000"/>
              </a:lnSpc>
              <a:spcBef>
                <a:spcPts val="0"/>
              </a:spcBef>
              <a:buSzTx/>
              <a:buNone/>
              <a:defRPr sz="73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Тут что-то можно написать небольшое и бодрое. </a:t>
            </a:r>
            <a:endParaRPr dirty="0"/>
          </a:p>
        </p:txBody>
      </p:sp>
      <p:sp>
        <p:nvSpPr>
          <p:cNvPr id="6" name="Подзаголовок повестки дня">
            <a:extLst>
              <a:ext uri="{FF2B5EF4-FFF2-40B4-BE49-F238E27FC236}">
                <a16:creationId xmlns:a16="http://schemas.microsoft.com/office/drawing/2014/main" id="{6E07F4CF-5F8D-7820-D32C-C5FEDD048EE7}"/>
              </a:ext>
            </a:extLst>
          </p:cNvPr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13544552" y="4064000"/>
            <a:ext cx="9740900" cy="7304438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Тут что-то можно написать — поясняющий текст. Конкретное и точное. С развитием мысли и уточнением тематики будущего высказывания. Тут что-то можно написать поясняющий текст.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Конкретное и точное. С развитием мысли и </a:t>
            </a:r>
            <a:r>
              <a:rPr lang="ru-RU" dirty="0" err="1">
                <a:effectLst/>
              </a:rPr>
              <a:t>уточне-нием</a:t>
            </a:r>
            <a:r>
              <a:rPr lang="ru-RU" dirty="0">
                <a:effectLst/>
              </a:rPr>
              <a:t> тематики будущего высказывания. </a:t>
            </a:r>
            <a:br>
              <a:rPr lang="ru-RU" dirty="0">
                <a:effectLst/>
              </a:rPr>
            </a:br>
            <a:endParaRPr dirty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DA724A9C-61AB-0113-3F1A-E077308DE57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 b="0" i="0"/>
            </a:lvl1pPr>
          </a:lstStyle>
          <a:p>
            <a:fld id="{CBB8049D-4E05-984A-AADC-797B493E949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2" name="Logo (1).png" descr="Logo (1).png">
            <a:extLst>
              <a:ext uri="{FF2B5EF4-FFF2-40B4-BE49-F238E27FC236}">
                <a16:creationId xmlns:a16="http://schemas.microsoft.com/office/drawing/2014/main" id="{20F3A99C-1C4A-6D86-8477-92362EC479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031200" y="12000719"/>
            <a:ext cx="2318164" cy="8208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 фото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повестки дня">
            <a:extLst>
              <a:ext uri="{FF2B5EF4-FFF2-40B4-BE49-F238E27FC236}">
                <a16:creationId xmlns:a16="http://schemas.microsoft.com/office/drawing/2014/main" id="{2FDECDB8-7270-E192-294C-EA4885ED7C6F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1204563"/>
            <a:ext cx="6946900" cy="19050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Слайд с инфографикой</a:t>
            </a:r>
            <a:endParaRPr dirty="0"/>
          </a:p>
        </p:txBody>
      </p:sp>
      <p:sp>
        <p:nvSpPr>
          <p:cNvPr id="9" name="Подзаголовок повестки дня">
            <a:extLst>
              <a:ext uri="{FF2B5EF4-FFF2-40B4-BE49-F238E27FC236}">
                <a16:creationId xmlns:a16="http://schemas.microsoft.com/office/drawing/2014/main" id="{91BD018C-C0BC-416B-D240-85BCF29513F8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6500" y="3993596"/>
            <a:ext cx="19687798" cy="3286435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825500">
              <a:lnSpc>
                <a:spcPct val="90000"/>
              </a:lnSpc>
              <a:spcBef>
                <a:spcPts val="0"/>
              </a:spcBef>
              <a:buSzTx/>
              <a:buNone/>
              <a:defRPr sz="73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Мультимедийный сервис с более 100 000 единиц контента в каталоге, включая спортивные трансляции и концерты.</a:t>
            </a:r>
            <a:endParaRPr dirty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CFBF3D88-09A7-47BE-3233-99AD71E3A4BC}"/>
              </a:ext>
            </a:extLst>
          </p:cNvPr>
          <p:cNvCxnSpPr/>
          <p:nvPr userDrawn="1"/>
        </p:nvCxnSpPr>
        <p:spPr>
          <a:xfrm>
            <a:off x="1206500" y="8014440"/>
            <a:ext cx="19687798" cy="0"/>
          </a:xfrm>
          <a:prstGeom prst="line">
            <a:avLst/>
          </a:prstGeom>
          <a:noFill/>
          <a:ln w="38100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Подзаголовок повестки дня">
            <a:extLst>
              <a:ext uri="{FF2B5EF4-FFF2-40B4-BE49-F238E27FC236}">
                <a16:creationId xmlns:a16="http://schemas.microsoft.com/office/drawing/2014/main" id="{09496D3A-1429-6CB2-4E25-A559F604F334}"/>
              </a:ext>
            </a:extLst>
          </p:cNvPr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1206500" y="10613092"/>
            <a:ext cx="3553759" cy="2095500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2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доля рынка</a:t>
            </a:r>
            <a:endParaRPr dirty="0"/>
          </a:p>
        </p:txBody>
      </p:sp>
      <p:sp>
        <p:nvSpPr>
          <p:cNvPr id="14" name="Подзаголовок повестки дня">
            <a:extLst>
              <a:ext uri="{FF2B5EF4-FFF2-40B4-BE49-F238E27FC236}">
                <a16:creationId xmlns:a16="http://schemas.microsoft.com/office/drawing/2014/main" id="{B430E7F7-25BC-8AF5-57FF-4FACAB7B27BF}"/>
              </a:ext>
            </a:extLst>
          </p:cNvPr>
          <p:cNvSpPr txBox="1">
            <a:spLocks noGrp="1"/>
          </p:cNvSpPr>
          <p:nvPr>
            <p:ph type="body" sz="quarter" idx="24" hasCustomPrompt="1"/>
          </p:nvPr>
        </p:nvSpPr>
        <p:spPr>
          <a:xfrm>
            <a:off x="5955039" y="10613092"/>
            <a:ext cx="3553759" cy="2095500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2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Текст текст текст текст</a:t>
            </a:r>
            <a:endParaRPr dirty="0"/>
          </a:p>
        </p:txBody>
      </p:sp>
      <p:sp>
        <p:nvSpPr>
          <p:cNvPr id="15" name="Подзаголовок повестки дня">
            <a:extLst>
              <a:ext uri="{FF2B5EF4-FFF2-40B4-BE49-F238E27FC236}">
                <a16:creationId xmlns:a16="http://schemas.microsoft.com/office/drawing/2014/main" id="{9E497CB2-39EC-FD17-BA4C-1E7756F09B01}"/>
              </a:ext>
            </a:extLst>
          </p:cNvPr>
          <p:cNvSpPr txBox="1">
            <a:spLocks noGrp="1"/>
          </p:cNvSpPr>
          <p:nvPr>
            <p:ph type="body" sz="quarter" idx="25" hasCustomPrompt="1"/>
          </p:nvPr>
        </p:nvSpPr>
        <p:spPr>
          <a:xfrm>
            <a:off x="11008376" y="10613092"/>
            <a:ext cx="3553759" cy="2095500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2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Текст текст текст текст</a:t>
            </a:r>
            <a:endParaRPr dirty="0"/>
          </a:p>
        </p:txBody>
      </p:sp>
      <p:sp>
        <p:nvSpPr>
          <p:cNvPr id="16" name="Подзаголовок повестки дня">
            <a:extLst>
              <a:ext uri="{FF2B5EF4-FFF2-40B4-BE49-F238E27FC236}">
                <a16:creationId xmlns:a16="http://schemas.microsoft.com/office/drawing/2014/main" id="{0D3FD1A7-320A-E2A8-BD2B-A65E262502C0}"/>
              </a:ext>
            </a:extLst>
          </p:cNvPr>
          <p:cNvSpPr txBox="1">
            <a:spLocks noGrp="1"/>
          </p:cNvSpPr>
          <p:nvPr>
            <p:ph type="body" sz="quarter" idx="26" hasCustomPrompt="1"/>
          </p:nvPr>
        </p:nvSpPr>
        <p:spPr>
          <a:xfrm>
            <a:off x="16718200" y="10613092"/>
            <a:ext cx="3553759" cy="2095500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2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Текст текст текст текст</a:t>
            </a:r>
            <a:endParaRPr dirty="0"/>
          </a:p>
        </p:txBody>
      </p:sp>
      <p:sp>
        <p:nvSpPr>
          <p:cNvPr id="17" name="Подзаголовок повестки дня">
            <a:extLst>
              <a:ext uri="{FF2B5EF4-FFF2-40B4-BE49-F238E27FC236}">
                <a16:creationId xmlns:a16="http://schemas.microsoft.com/office/drawing/2014/main" id="{FB307A84-5000-58FD-6874-CDF8DA7500FE}"/>
              </a:ext>
            </a:extLst>
          </p:cNvPr>
          <p:cNvSpPr txBox="1">
            <a:spLocks noGrp="1"/>
          </p:cNvSpPr>
          <p:nvPr>
            <p:ph type="body" sz="quarter" idx="27" hasCustomPrompt="1"/>
          </p:nvPr>
        </p:nvSpPr>
        <p:spPr>
          <a:xfrm>
            <a:off x="1206500" y="8851348"/>
            <a:ext cx="3553759" cy="1761744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825500">
              <a:lnSpc>
                <a:spcPct val="90000"/>
              </a:lnSpc>
              <a:spcBef>
                <a:spcPts val="0"/>
              </a:spcBef>
              <a:buSzTx/>
              <a:buNone/>
              <a:defRPr sz="12100" b="0" i="0">
                <a:solidFill>
                  <a:srgbClr val="8264F6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16%</a:t>
            </a:r>
            <a:endParaRPr dirty="0"/>
          </a:p>
        </p:txBody>
      </p:sp>
      <p:sp>
        <p:nvSpPr>
          <p:cNvPr id="18" name="Подзаголовок повестки дня">
            <a:extLst>
              <a:ext uri="{FF2B5EF4-FFF2-40B4-BE49-F238E27FC236}">
                <a16:creationId xmlns:a16="http://schemas.microsoft.com/office/drawing/2014/main" id="{B6AAE0CA-132D-89F7-4BCE-C3DE5B582FA5}"/>
              </a:ext>
            </a:extLst>
          </p:cNvPr>
          <p:cNvSpPr txBox="1">
            <a:spLocks noGrp="1"/>
          </p:cNvSpPr>
          <p:nvPr>
            <p:ph type="body" sz="quarter" idx="28" hasCustomPrompt="1"/>
          </p:nvPr>
        </p:nvSpPr>
        <p:spPr>
          <a:xfrm>
            <a:off x="5949660" y="8851348"/>
            <a:ext cx="3553759" cy="1761744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825500">
              <a:lnSpc>
                <a:spcPct val="90000"/>
              </a:lnSpc>
              <a:spcBef>
                <a:spcPts val="0"/>
              </a:spcBef>
              <a:buSzTx/>
              <a:buNone/>
              <a:defRPr sz="12100" b="0" i="0">
                <a:solidFill>
                  <a:srgbClr val="8264F6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2,6</a:t>
            </a:r>
            <a:endParaRPr dirty="0"/>
          </a:p>
        </p:txBody>
      </p:sp>
      <p:sp>
        <p:nvSpPr>
          <p:cNvPr id="20" name="Подзаголовок повестки дня">
            <a:extLst>
              <a:ext uri="{FF2B5EF4-FFF2-40B4-BE49-F238E27FC236}">
                <a16:creationId xmlns:a16="http://schemas.microsoft.com/office/drawing/2014/main" id="{4BB4AFEF-474D-90D2-B282-467E317132C5}"/>
              </a:ext>
            </a:extLst>
          </p:cNvPr>
          <p:cNvSpPr txBox="1">
            <a:spLocks noGrp="1"/>
          </p:cNvSpPr>
          <p:nvPr>
            <p:ph type="body" sz="quarter" idx="29" hasCustomPrompt="1"/>
          </p:nvPr>
        </p:nvSpPr>
        <p:spPr>
          <a:xfrm>
            <a:off x="11008376" y="8851348"/>
            <a:ext cx="3553759" cy="1761744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825500">
              <a:lnSpc>
                <a:spcPct val="90000"/>
              </a:lnSpc>
              <a:spcBef>
                <a:spcPts val="0"/>
              </a:spcBef>
              <a:buSzTx/>
              <a:buNone/>
              <a:defRPr sz="12100" b="0" i="0">
                <a:solidFill>
                  <a:srgbClr val="8264F6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29%</a:t>
            </a:r>
            <a:endParaRPr dirty="0"/>
          </a:p>
        </p:txBody>
      </p:sp>
      <p:sp>
        <p:nvSpPr>
          <p:cNvPr id="21" name="Подзаголовок повестки дня">
            <a:extLst>
              <a:ext uri="{FF2B5EF4-FFF2-40B4-BE49-F238E27FC236}">
                <a16:creationId xmlns:a16="http://schemas.microsoft.com/office/drawing/2014/main" id="{D46F90FF-43C5-BF72-9D92-20B0F806182E}"/>
              </a:ext>
            </a:extLst>
          </p:cNvPr>
          <p:cNvSpPr txBox="1">
            <a:spLocks noGrp="1"/>
          </p:cNvSpPr>
          <p:nvPr>
            <p:ph type="body" sz="quarter" idx="30" hasCustomPrompt="1"/>
          </p:nvPr>
        </p:nvSpPr>
        <p:spPr>
          <a:xfrm>
            <a:off x="16718200" y="8851348"/>
            <a:ext cx="3553759" cy="1761744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825500">
              <a:lnSpc>
                <a:spcPct val="90000"/>
              </a:lnSpc>
              <a:spcBef>
                <a:spcPts val="0"/>
              </a:spcBef>
              <a:buSzTx/>
              <a:buNone/>
              <a:defRPr sz="12100" b="0" i="0">
                <a:solidFill>
                  <a:srgbClr val="8264F6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5,9</a:t>
            </a:r>
            <a:endParaRPr dirty="0"/>
          </a:p>
        </p:txBody>
      </p:sp>
      <p:sp>
        <p:nvSpPr>
          <p:cNvPr id="25" name="Подзаголовок повестки дня">
            <a:extLst>
              <a:ext uri="{FF2B5EF4-FFF2-40B4-BE49-F238E27FC236}">
                <a16:creationId xmlns:a16="http://schemas.microsoft.com/office/drawing/2014/main" id="{441E0872-47D8-8FF9-ECED-54A2E3DF8D5A}"/>
              </a:ext>
            </a:extLst>
          </p:cNvPr>
          <p:cNvSpPr txBox="1">
            <a:spLocks noGrp="1"/>
          </p:cNvSpPr>
          <p:nvPr>
            <p:ph type="body" sz="quarter" idx="31" hasCustomPrompt="1"/>
          </p:nvPr>
        </p:nvSpPr>
        <p:spPr>
          <a:xfrm>
            <a:off x="8270630" y="9560083"/>
            <a:ext cx="2209801" cy="826539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800" b="0" i="0">
                <a:solidFill>
                  <a:srgbClr val="8264F6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млн</a:t>
            </a:r>
            <a:endParaRPr dirty="0"/>
          </a:p>
        </p:txBody>
      </p:sp>
      <p:sp>
        <p:nvSpPr>
          <p:cNvPr id="26" name="Подзаголовок повестки дня">
            <a:extLst>
              <a:ext uri="{FF2B5EF4-FFF2-40B4-BE49-F238E27FC236}">
                <a16:creationId xmlns:a16="http://schemas.microsoft.com/office/drawing/2014/main" id="{6AD03A59-683D-65FC-58B8-985B66E80C37}"/>
              </a:ext>
            </a:extLst>
          </p:cNvPr>
          <p:cNvSpPr txBox="1">
            <a:spLocks noGrp="1"/>
          </p:cNvSpPr>
          <p:nvPr>
            <p:ph type="body" sz="quarter" idx="32" hasCustomPrompt="1"/>
          </p:nvPr>
        </p:nvSpPr>
        <p:spPr>
          <a:xfrm>
            <a:off x="19102753" y="9560083"/>
            <a:ext cx="2209801" cy="826539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800" b="0" i="0">
                <a:solidFill>
                  <a:srgbClr val="8264F6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млн</a:t>
            </a:r>
            <a:endParaRPr dirty="0"/>
          </a:p>
        </p:txBody>
      </p:sp>
      <p:sp>
        <p:nvSpPr>
          <p:cNvPr id="27" name="Номер слайда 26">
            <a:extLst>
              <a:ext uri="{FF2B5EF4-FFF2-40B4-BE49-F238E27FC236}">
                <a16:creationId xmlns:a16="http://schemas.microsoft.com/office/drawing/2014/main" id="{C72100B6-309E-05CF-06C8-027FA8BBF0F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lvl1pPr>
              <a:defRPr b="0" i="0"/>
            </a:lvl1pPr>
          </a:lstStyle>
          <a:p>
            <a:fld id="{CBB8049D-4E05-984A-AADC-797B493E949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2" name="Logo (1).png" descr="Logo (1).png">
            <a:extLst>
              <a:ext uri="{FF2B5EF4-FFF2-40B4-BE49-F238E27FC236}">
                <a16:creationId xmlns:a16="http://schemas.microsoft.com/office/drawing/2014/main" id="{C93C0743-03EA-5D15-7AA5-C810C98935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031200" y="12000719"/>
            <a:ext cx="2318164" cy="82088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798056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 фото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повестки дня">
            <a:extLst>
              <a:ext uri="{FF2B5EF4-FFF2-40B4-BE49-F238E27FC236}">
                <a16:creationId xmlns:a16="http://schemas.microsoft.com/office/drawing/2014/main" id="{2FDECDB8-7270-E192-294C-EA4885ED7C6F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1204563"/>
            <a:ext cx="6946900" cy="19050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Слайд с инфографикой</a:t>
            </a:r>
            <a:endParaRPr dirty="0"/>
          </a:p>
        </p:txBody>
      </p:sp>
      <p:sp>
        <p:nvSpPr>
          <p:cNvPr id="17" name="Подзаголовок повестки дня">
            <a:extLst>
              <a:ext uri="{FF2B5EF4-FFF2-40B4-BE49-F238E27FC236}">
                <a16:creationId xmlns:a16="http://schemas.microsoft.com/office/drawing/2014/main" id="{FB307A84-5000-58FD-6874-CDF8DA7500FE}"/>
              </a:ext>
            </a:extLst>
          </p:cNvPr>
          <p:cNvSpPr txBox="1">
            <a:spLocks noGrp="1"/>
          </p:cNvSpPr>
          <p:nvPr>
            <p:ph type="body" sz="quarter" idx="27" hasCustomPrompt="1"/>
          </p:nvPr>
        </p:nvSpPr>
        <p:spPr>
          <a:xfrm>
            <a:off x="2270028" y="9342461"/>
            <a:ext cx="3553760" cy="1761744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825500">
              <a:lnSpc>
                <a:spcPct val="90000"/>
              </a:lnSpc>
              <a:spcBef>
                <a:spcPts val="0"/>
              </a:spcBef>
              <a:buSzTx/>
              <a:buNone/>
              <a:defRPr sz="12100" b="0" i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r>
              <a:rPr lang="en-US" dirty="0">
                <a:effectLst/>
              </a:rPr>
              <a:t>&gt; 40</a:t>
            </a:r>
            <a:endParaRPr dirty="0"/>
          </a:p>
        </p:txBody>
      </p:sp>
      <p:sp>
        <p:nvSpPr>
          <p:cNvPr id="25" name="Подзаголовок повестки дня">
            <a:extLst>
              <a:ext uri="{FF2B5EF4-FFF2-40B4-BE49-F238E27FC236}">
                <a16:creationId xmlns:a16="http://schemas.microsoft.com/office/drawing/2014/main" id="{441E0872-47D8-8FF9-ECED-54A2E3DF8D5A}"/>
              </a:ext>
            </a:extLst>
          </p:cNvPr>
          <p:cNvSpPr txBox="1">
            <a:spLocks noGrp="1"/>
          </p:cNvSpPr>
          <p:nvPr>
            <p:ph type="body" sz="quarter" idx="31" hasCustomPrompt="1"/>
          </p:nvPr>
        </p:nvSpPr>
        <p:spPr>
          <a:xfrm>
            <a:off x="5945439" y="9997309"/>
            <a:ext cx="2209801" cy="826539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4800" b="0" i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млн</a:t>
            </a:r>
            <a:endParaRPr dirty="0"/>
          </a:p>
        </p:txBody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B274F43D-217D-F96D-FF07-DDB38143395D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1206500" y="4852436"/>
            <a:ext cx="6946900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 Medium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11" name="Рисунок 6">
            <a:extLst>
              <a:ext uri="{FF2B5EF4-FFF2-40B4-BE49-F238E27FC236}">
                <a16:creationId xmlns:a16="http://schemas.microsoft.com/office/drawing/2014/main" id="{45109E42-5A07-13FB-FA31-14748F7BB7B0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8545146" y="4852436"/>
            <a:ext cx="6946900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 Medium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19" name="Рисунок 6">
            <a:extLst>
              <a:ext uri="{FF2B5EF4-FFF2-40B4-BE49-F238E27FC236}">
                <a16:creationId xmlns:a16="http://schemas.microsoft.com/office/drawing/2014/main" id="{784E75F8-8347-5781-7C17-FA90DEA52784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5883793" y="4852436"/>
            <a:ext cx="6946900" cy="3998912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 Medium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22" name="Подзаголовок повестки дня">
            <a:extLst>
              <a:ext uri="{FF2B5EF4-FFF2-40B4-BE49-F238E27FC236}">
                <a16:creationId xmlns:a16="http://schemas.microsoft.com/office/drawing/2014/main" id="{1266176F-2E4C-00AB-8785-3EC9C0A79373}"/>
              </a:ext>
            </a:extLst>
          </p:cNvPr>
          <p:cNvSpPr txBox="1">
            <a:spLocks noGrp="1"/>
          </p:cNvSpPr>
          <p:nvPr>
            <p:ph type="body" sz="quarter" idx="36" hasCustomPrompt="1"/>
          </p:nvPr>
        </p:nvSpPr>
        <p:spPr>
          <a:xfrm>
            <a:off x="3366966" y="11042690"/>
            <a:ext cx="2625969" cy="552628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28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просмотров</a:t>
            </a:r>
            <a:endParaRPr dirty="0"/>
          </a:p>
        </p:txBody>
      </p:sp>
      <p:sp>
        <p:nvSpPr>
          <p:cNvPr id="23" name="Подзаголовок повестки дня">
            <a:extLst>
              <a:ext uri="{FF2B5EF4-FFF2-40B4-BE49-F238E27FC236}">
                <a16:creationId xmlns:a16="http://schemas.microsoft.com/office/drawing/2014/main" id="{682ABFBF-2C9D-E99D-AF10-F375CB204E7D}"/>
              </a:ext>
            </a:extLst>
          </p:cNvPr>
          <p:cNvSpPr txBox="1">
            <a:spLocks noGrp="1"/>
          </p:cNvSpPr>
          <p:nvPr>
            <p:ph type="body" sz="quarter" idx="37" hasCustomPrompt="1"/>
          </p:nvPr>
        </p:nvSpPr>
        <p:spPr>
          <a:xfrm>
            <a:off x="10044552" y="9342461"/>
            <a:ext cx="4294895" cy="1761744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z="12100" b="0" i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текст</a:t>
            </a:r>
            <a:endParaRPr dirty="0"/>
          </a:p>
        </p:txBody>
      </p:sp>
      <p:sp>
        <p:nvSpPr>
          <p:cNvPr id="24" name="Подзаголовок повестки дня">
            <a:extLst>
              <a:ext uri="{FF2B5EF4-FFF2-40B4-BE49-F238E27FC236}">
                <a16:creationId xmlns:a16="http://schemas.microsoft.com/office/drawing/2014/main" id="{C69F6EDC-23E7-3F10-FEE9-DF3574B5AFFA}"/>
              </a:ext>
            </a:extLst>
          </p:cNvPr>
          <p:cNvSpPr txBox="1">
            <a:spLocks noGrp="1"/>
          </p:cNvSpPr>
          <p:nvPr>
            <p:ph type="body" sz="quarter" idx="38" hasCustomPrompt="1"/>
          </p:nvPr>
        </p:nvSpPr>
        <p:spPr>
          <a:xfrm>
            <a:off x="10879014" y="11042690"/>
            <a:ext cx="2625969" cy="552628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28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просмотров</a:t>
            </a:r>
            <a:endParaRPr dirty="0"/>
          </a:p>
        </p:txBody>
      </p:sp>
      <p:sp>
        <p:nvSpPr>
          <p:cNvPr id="27" name="Подзаголовок повестки дня">
            <a:extLst>
              <a:ext uri="{FF2B5EF4-FFF2-40B4-BE49-F238E27FC236}">
                <a16:creationId xmlns:a16="http://schemas.microsoft.com/office/drawing/2014/main" id="{22A26F47-64A2-8942-7A75-6CC9599E9711}"/>
              </a:ext>
            </a:extLst>
          </p:cNvPr>
          <p:cNvSpPr txBox="1">
            <a:spLocks noGrp="1"/>
          </p:cNvSpPr>
          <p:nvPr>
            <p:ph type="body" sz="quarter" idx="39" hasCustomPrompt="1"/>
          </p:nvPr>
        </p:nvSpPr>
        <p:spPr>
          <a:xfrm>
            <a:off x="17214276" y="9342461"/>
            <a:ext cx="4294895" cy="1761744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z="12100" b="0" i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текст</a:t>
            </a:r>
            <a:endParaRPr dirty="0"/>
          </a:p>
        </p:txBody>
      </p:sp>
      <p:sp>
        <p:nvSpPr>
          <p:cNvPr id="28" name="Подзаголовок повестки дня">
            <a:extLst>
              <a:ext uri="{FF2B5EF4-FFF2-40B4-BE49-F238E27FC236}">
                <a16:creationId xmlns:a16="http://schemas.microsoft.com/office/drawing/2014/main" id="{94D7FB0A-BD86-BFAA-50AC-9981337A790F}"/>
              </a:ext>
            </a:extLst>
          </p:cNvPr>
          <p:cNvSpPr txBox="1">
            <a:spLocks noGrp="1"/>
          </p:cNvSpPr>
          <p:nvPr>
            <p:ph type="body" sz="quarter" idx="40" hasCustomPrompt="1"/>
          </p:nvPr>
        </p:nvSpPr>
        <p:spPr>
          <a:xfrm>
            <a:off x="18044258" y="11042690"/>
            <a:ext cx="2625969" cy="552628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28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просмотров</a:t>
            </a:r>
            <a:endParaRPr dirty="0"/>
          </a:p>
        </p:txBody>
      </p:sp>
      <p:sp>
        <p:nvSpPr>
          <p:cNvPr id="29" name="Номер слайда 28">
            <a:extLst>
              <a:ext uri="{FF2B5EF4-FFF2-40B4-BE49-F238E27FC236}">
                <a16:creationId xmlns:a16="http://schemas.microsoft.com/office/drawing/2014/main" id="{61D119EA-CBC2-AB5B-90E1-678550DC9D98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>
            <a:lvl1pPr>
              <a:defRPr b="0" i="0"/>
            </a:lvl1pPr>
          </a:lstStyle>
          <a:p>
            <a:fld id="{CBB8049D-4E05-984A-AADC-797B493E949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2" name="Logo (1).png" descr="Logo (1).png">
            <a:extLst>
              <a:ext uri="{FF2B5EF4-FFF2-40B4-BE49-F238E27FC236}">
                <a16:creationId xmlns:a16="http://schemas.microsoft.com/office/drawing/2014/main" id="{8D8913C2-83EB-65E8-7BDC-D579B23CC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031200" y="12000719"/>
            <a:ext cx="2318164" cy="82088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1152016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пункты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C4C9D3E7-A047-002C-5198-DF3202E7F2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367655" y="0"/>
            <a:ext cx="13016345" cy="137160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 Medium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9" name="Подзаголовок повестки дня">
            <a:extLst>
              <a:ext uri="{FF2B5EF4-FFF2-40B4-BE49-F238E27FC236}">
                <a16:creationId xmlns:a16="http://schemas.microsoft.com/office/drawing/2014/main" id="{1BC6CBA9-8C30-E742-7D9A-7948E9E5509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1204563"/>
            <a:ext cx="6129482" cy="19050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0" i="0">
                <a:solidFill>
                  <a:schemeClr val="bg2">
                    <a:lumMod val="10000"/>
                  </a:schemeClr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Слайд с большим текстом и изображением</a:t>
            </a:r>
            <a:endParaRPr dirty="0"/>
          </a:p>
        </p:txBody>
      </p:sp>
      <p:sp>
        <p:nvSpPr>
          <p:cNvPr id="10" name="Подзаголовок повестки дня">
            <a:extLst>
              <a:ext uri="{FF2B5EF4-FFF2-40B4-BE49-F238E27FC236}">
                <a16:creationId xmlns:a16="http://schemas.microsoft.com/office/drawing/2014/main" id="{1190B852-73D7-3A6F-ADC4-BBDB34FDD253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6500" y="3993596"/>
            <a:ext cx="9740900" cy="4755549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825500">
              <a:lnSpc>
                <a:spcPct val="90000"/>
              </a:lnSpc>
              <a:spcBef>
                <a:spcPts val="0"/>
              </a:spcBef>
              <a:buSzTx/>
              <a:buNone/>
              <a:defRPr sz="4200" b="0" i="0">
                <a:solidFill>
                  <a:schemeClr val="bg2">
                    <a:lumMod val="10000"/>
                  </a:schemeClr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Любим и умеем работать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с большими спецпроектами.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Воплощаем специальные проекты любой сложности на собственной студии. Оригинальный контент создаётся на </a:t>
            </a:r>
            <a:r>
              <a:rPr lang="en" dirty="0" err="1">
                <a:effectLst/>
              </a:rPr>
              <a:t>Okko</a:t>
            </a:r>
            <a:r>
              <a:rPr lang="en" dirty="0">
                <a:effectLst/>
              </a:rPr>
              <a:t> Studios </a:t>
            </a:r>
            <a:endParaRPr dirty="0"/>
          </a:p>
        </p:txBody>
      </p:sp>
      <p:sp>
        <p:nvSpPr>
          <p:cNvPr id="11" name="Подзаголовок повестки дня">
            <a:extLst>
              <a:ext uri="{FF2B5EF4-FFF2-40B4-BE49-F238E27FC236}">
                <a16:creationId xmlns:a16="http://schemas.microsoft.com/office/drawing/2014/main" id="{987F5FBF-0A5A-120C-74F1-8EB90860DB64}"/>
              </a:ext>
            </a:extLst>
          </p:cNvPr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1206500" y="9168269"/>
            <a:ext cx="9740900" cy="4298349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825500">
              <a:lnSpc>
                <a:spcPct val="90000"/>
              </a:lnSpc>
              <a:spcBef>
                <a:spcPts val="0"/>
              </a:spcBef>
              <a:buSzTx/>
              <a:buNone/>
              <a:defRPr sz="3200" b="0" i="0">
                <a:solidFill>
                  <a:schemeClr val="bg2">
                    <a:lumMod val="10000"/>
                  </a:schemeClr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Фильм «Взаперти» снят на </a:t>
            </a:r>
            <a:r>
              <a:rPr lang="en" dirty="0">
                <a:effectLst/>
              </a:rPr>
              <a:t>Samsung </a:t>
            </a:r>
            <a:r>
              <a:rPr lang="ru-RU" dirty="0">
                <a:effectLst/>
              </a:rPr>
              <a:t>эксклюзивно для О</a:t>
            </a:r>
            <a:r>
              <a:rPr lang="en" dirty="0" err="1">
                <a:effectLst/>
              </a:rPr>
              <a:t>kko</a:t>
            </a:r>
            <a:r>
              <a:rPr lang="en" dirty="0">
                <a:effectLst/>
              </a:rPr>
              <a:t>.</a:t>
            </a:r>
            <a:br>
              <a:rPr lang="en" dirty="0">
                <a:effectLst/>
              </a:rPr>
            </a:br>
            <a:br>
              <a:rPr lang="en" dirty="0">
                <a:effectLst/>
              </a:rPr>
            </a:br>
            <a:r>
              <a:rPr lang="ru-RU" dirty="0">
                <a:effectLst/>
              </a:rPr>
              <a:t>Оригинальный контент </a:t>
            </a:r>
            <a:r>
              <a:rPr lang="en" dirty="0" err="1">
                <a:effectLst/>
              </a:rPr>
              <a:t>Okko</a:t>
            </a:r>
            <a:r>
              <a:rPr lang="en" dirty="0">
                <a:effectLst/>
              </a:rPr>
              <a:t> (</a:t>
            </a:r>
            <a:r>
              <a:rPr lang="ru-RU" dirty="0">
                <a:effectLst/>
              </a:rPr>
              <a:t>фильмы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и спорт) только для одного партнёра.</a:t>
            </a:r>
            <a:endParaRPr dirty="0"/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539F3353-0881-1754-4666-6F94B76AAA0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 b="0" i="0"/>
            </a:lvl1pPr>
          </a:lstStyle>
          <a:p>
            <a:fld id="{CBB8049D-4E05-984A-AADC-797B493E949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469B1CC-64B6-56B7-A3D6-A7A91B9805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031200" y="12003423"/>
            <a:ext cx="2318164" cy="818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пункты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C4C9D3E7-A047-002C-5198-DF3202E7F2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367655" y="0"/>
            <a:ext cx="13016345" cy="137160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 Medium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2" name="Подзаголовок повестки дня">
            <a:extLst>
              <a:ext uri="{FF2B5EF4-FFF2-40B4-BE49-F238E27FC236}">
                <a16:creationId xmlns:a16="http://schemas.microsoft.com/office/drawing/2014/main" id="{6A3C1827-0741-FCC7-37B1-5565134AA238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1204563"/>
            <a:ext cx="6946900" cy="19050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Слайд с инфографикой</a:t>
            </a:r>
            <a:endParaRPr dirty="0"/>
          </a:p>
        </p:txBody>
      </p:sp>
      <p:sp>
        <p:nvSpPr>
          <p:cNvPr id="4" name="Подзаголовок повестки дня">
            <a:extLst>
              <a:ext uri="{FF2B5EF4-FFF2-40B4-BE49-F238E27FC236}">
                <a16:creationId xmlns:a16="http://schemas.microsoft.com/office/drawing/2014/main" id="{45C484B5-D4A1-FDDC-AEA8-3A2D4C0C2922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6500" y="3993596"/>
            <a:ext cx="9703955" cy="625184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825500">
              <a:lnSpc>
                <a:spcPct val="90000"/>
              </a:lnSpc>
              <a:spcBef>
                <a:spcPts val="0"/>
              </a:spcBef>
              <a:buSzTx/>
              <a:buNone/>
              <a:defRPr sz="42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Имеется спорная точка зрения, гласящая примерно следующее. </a:t>
            </a:r>
            <a:br>
              <a:rPr lang="ru-RU" dirty="0">
                <a:effectLst/>
              </a:rPr>
            </a:br>
            <a:br>
              <a:rPr lang="ru-RU" dirty="0">
                <a:effectLst/>
              </a:rPr>
            </a:br>
            <a:r>
              <a:rPr lang="ru-RU" dirty="0">
                <a:effectLst/>
              </a:rPr>
              <a:t>Представители современных социальных резервов, превозмогая сложившуюся непростую экономическую ситуацию, заблокированы в рамках своих собственных рациональных ограничений. </a:t>
            </a:r>
            <a:endParaRPr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5706DA0-1A1C-FE37-6A5D-FA4ADBDF7F84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 b="0" i="0"/>
            </a:lvl1pPr>
          </a:lstStyle>
          <a:p>
            <a:fld id="{CBB8049D-4E05-984A-AADC-797B493E949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5" name="Logo (1).png" descr="Logo (1).png">
            <a:extLst>
              <a:ext uri="{FF2B5EF4-FFF2-40B4-BE49-F238E27FC236}">
                <a16:creationId xmlns:a16="http://schemas.microsoft.com/office/drawing/2014/main" id="{133958C5-1972-46AC-8717-41195D89E9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031200" y="12000719"/>
            <a:ext cx="2318164" cy="82088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773970846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 фото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повестки дня">
            <a:extLst>
              <a:ext uri="{FF2B5EF4-FFF2-40B4-BE49-F238E27FC236}">
                <a16:creationId xmlns:a16="http://schemas.microsoft.com/office/drawing/2014/main" id="{494313EA-0B84-0C2C-DA7F-7A83E7CF7E5E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1204563"/>
            <a:ext cx="6946900" cy="19050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0" i="0">
                <a:solidFill>
                  <a:schemeClr val="bg2">
                    <a:lumMod val="10000"/>
                  </a:schemeClr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Слайд с инфографикой</a:t>
            </a:r>
            <a:endParaRPr dirty="0"/>
          </a:p>
        </p:txBody>
      </p:sp>
      <p:sp>
        <p:nvSpPr>
          <p:cNvPr id="3" name="Подзаголовок повестки дня">
            <a:extLst>
              <a:ext uri="{FF2B5EF4-FFF2-40B4-BE49-F238E27FC236}">
                <a16:creationId xmlns:a16="http://schemas.microsoft.com/office/drawing/2014/main" id="{6758C66D-4484-06D7-5796-3C08C8E34E13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6500" y="3993596"/>
            <a:ext cx="19687798" cy="3286435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825500">
              <a:lnSpc>
                <a:spcPct val="90000"/>
              </a:lnSpc>
              <a:spcBef>
                <a:spcPts val="0"/>
              </a:spcBef>
              <a:buSzTx/>
              <a:buNone/>
              <a:defRPr sz="7300" b="0" i="0">
                <a:solidFill>
                  <a:schemeClr val="tx1"/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Какой-то хороший и позитивный небольшой текст про то, что </a:t>
            </a:r>
            <a:r>
              <a:rPr lang="en" dirty="0" err="1">
                <a:effectLst/>
              </a:rPr>
              <a:t>Okko</a:t>
            </a:r>
            <a:r>
              <a:rPr lang="en" dirty="0">
                <a:effectLst/>
              </a:rPr>
              <a:t> </a:t>
            </a:r>
            <a:br>
              <a:rPr lang="en" dirty="0">
                <a:effectLst/>
              </a:rPr>
            </a:br>
            <a:r>
              <a:rPr lang="ru-RU" dirty="0">
                <a:effectLst/>
              </a:rPr>
              <a:t>супер классный онлайн-кинотеатр</a:t>
            </a:r>
            <a:endParaRPr dirty="0"/>
          </a:p>
        </p:txBody>
      </p:sp>
      <p:sp>
        <p:nvSpPr>
          <p:cNvPr id="8" name="Подзаголовок повестки дня">
            <a:extLst>
              <a:ext uri="{FF2B5EF4-FFF2-40B4-BE49-F238E27FC236}">
                <a16:creationId xmlns:a16="http://schemas.microsoft.com/office/drawing/2014/main" id="{D0C31647-F053-BBA8-BDF5-838F3F29C966}"/>
              </a:ext>
            </a:extLst>
          </p:cNvPr>
          <p:cNvSpPr txBox="1">
            <a:spLocks noGrp="1"/>
          </p:cNvSpPr>
          <p:nvPr>
            <p:ph type="body" sz="quarter" idx="23" hasCustomPrompt="1"/>
          </p:nvPr>
        </p:nvSpPr>
        <p:spPr>
          <a:xfrm>
            <a:off x="1206500" y="7908636"/>
            <a:ext cx="13403118" cy="5246255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0" i="0">
                <a:solidFill>
                  <a:schemeClr val="bg2">
                    <a:lumMod val="10000"/>
                  </a:schemeClr>
                </a:solidFill>
                <a:latin typeface="Montserrat Medium" pitchFamily="2" charset="0"/>
              </a:defRPr>
            </a:lvl1pPr>
          </a:lstStyle>
          <a:p>
            <a:r>
              <a:rPr lang="ru-RU" dirty="0">
                <a:effectLst/>
              </a:rPr>
              <a:t>Тут что-то можно написать поясняющий текст. Конкретное и точное. С развитием мысли и уточнением тематики будущего высказывания. Тут что-то можно написать поясняющий текст.</a:t>
            </a:r>
            <a:endParaRPr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D369133-7280-B895-5C62-B94CCBD080A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 b="0" i="0"/>
            </a:lvl1pPr>
          </a:lstStyle>
          <a:p>
            <a:fld id="{CBB8049D-4E05-984A-AADC-797B493E949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230668-201B-4775-17A8-C72F4FBFE7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031200" y="12003423"/>
            <a:ext cx="2318164" cy="81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04376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6B40D103-3919-1932-9A24-4C38236CD8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010909" y="1261918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 b="0" i="0">
                <a:solidFill>
                  <a:schemeClr val="bg1"/>
                </a:solidFill>
                <a:latin typeface="Montserrat Medium" pitchFamily="2" charset="0"/>
              </a:defRPr>
            </a:lvl1pPr>
          </a:lstStyle>
          <a:p>
            <a:fld id="{CBB8049D-4E05-984A-AADC-797B493E94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1" r:id="rId2"/>
    <p:sldLayoutId id="2147483672" r:id="rId3"/>
    <p:sldLayoutId id="2147483663" r:id="rId4"/>
    <p:sldLayoutId id="2147483666" r:id="rId5"/>
    <p:sldLayoutId id="2147483667" r:id="rId6"/>
    <p:sldLayoutId id="2147483652" r:id="rId7"/>
    <p:sldLayoutId id="2147483668" r:id="rId8"/>
    <p:sldLayoutId id="2147483669" r:id="rId9"/>
    <p:sldLayoutId id="2147483657" r:id="rId10"/>
    <p:sldLayoutId id="2147483670" r:id="rId11"/>
    <p:sldLayoutId id="2147483676" r:id="rId12"/>
  </p:sldLayoutIdLst>
  <p:transition spd="med"/>
  <p:hf hdr="0" ftr="0" dt="0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chemeClr val="bg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7.wdp"/><Relationship Id="rId3" Type="http://schemas.openxmlformats.org/officeDocument/2006/relationships/image" Target="../media/image33.jpg"/><Relationship Id="rId7" Type="http://schemas.openxmlformats.org/officeDocument/2006/relationships/image" Target="../media/image35.png"/><Relationship Id="rId12" Type="http://schemas.microsoft.com/office/2007/relationships/hdphoto" Target="../media/hdphoto6.wdp"/><Relationship Id="rId17" Type="http://schemas.microsoft.com/office/2007/relationships/hdphoto" Target="../media/hdphoto15.wdp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11" Type="http://schemas.openxmlformats.org/officeDocument/2006/relationships/image" Target="../media/image37.png"/><Relationship Id="rId5" Type="http://schemas.openxmlformats.org/officeDocument/2006/relationships/image" Target="../media/image34.png"/><Relationship Id="rId15" Type="http://schemas.microsoft.com/office/2007/relationships/hdphoto" Target="../media/hdphoto9.wdp"/><Relationship Id="rId10" Type="http://schemas.microsoft.com/office/2007/relationships/hdphoto" Target="../media/hdphoto5.wdp"/><Relationship Id="rId4" Type="http://schemas.openxmlformats.org/officeDocument/2006/relationships/image" Target="../media/image26.png"/><Relationship Id="rId9" Type="http://schemas.openxmlformats.org/officeDocument/2006/relationships/image" Target="../media/image36.png"/><Relationship Id="rId14" Type="http://schemas.microsoft.com/office/2007/relationships/hdphoto" Target="../media/hdphoto8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microsoft.com/office/2007/relationships/hdphoto" Target="../media/hdphoto15.wdp"/><Relationship Id="rId3" Type="http://schemas.openxmlformats.org/officeDocument/2006/relationships/image" Target="../media/image33.jpg"/><Relationship Id="rId7" Type="http://schemas.openxmlformats.org/officeDocument/2006/relationships/image" Target="../media/image36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0.wdp"/><Relationship Id="rId11" Type="http://schemas.microsoft.com/office/2007/relationships/hdphoto" Target="../media/hdphoto7.wdp"/><Relationship Id="rId5" Type="http://schemas.openxmlformats.org/officeDocument/2006/relationships/image" Target="../media/image34.png"/><Relationship Id="rId15" Type="http://schemas.microsoft.com/office/2007/relationships/hdphoto" Target="../media/hdphoto4.wdp"/><Relationship Id="rId10" Type="http://schemas.microsoft.com/office/2007/relationships/hdphoto" Target="../media/hdphoto12.wdp"/><Relationship Id="rId4" Type="http://schemas.openxmlformats.org/officeDocument/2006/relationships/image" Target="../media/image26.png"/><Relationship Id="rId9" Type="http://schemas.openxmlformats.org/officeDocument/2006/relationships/image" Target="../media/image37.png"/><Relationship Id="rId1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openxmlformats.org/officeDocument/2006/relationships/image" Target="../media/image26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12" Type="http://schemas.microsoft.com/office/2007/relationships/hdphoto" Target="../media/hdphoto15.wdp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Relationship Id="rId6" Type="http://schemas.microsoft.com/office/2007/relationships/hdphoto" Target="../media/hdphoto16.wdp"/><Relationship Id="rId11" Type="http://schemas.openxmlformats.org/officeDocument/2006/relationships/image" Target="../media/image38.png"/><Relationship Id="rId5" Type="http://schemas.openxmlformats.org/officeDocument/2006/relationships/image" Target="../media/image36.png"/><Relationship Id="rId10" Type="http://schemas.microsoft.com/office/2007/relationships/hdphoto" Target="../media/hdphoto17.wdp"/><Relationship Id="rId4" Type="http://schemas.microsoft.com/office/2007/relationships/hdphoto" Target="../media/hdphoto10.wdp"/><Relationship Id="rId9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microsoft.com/office/2007/relationships/hdphoto" Target="../media/hdphoto1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Relationship Id="rId5" Type="http://schemas.microsoft.com/office/2007/relationships/hdphoto" Target="../media/hdphoto18.wdp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10" Type="http://schemas.openxmlformats.org/officeDocument/2006/relationships/image" Target="../media/image18.jp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microsoft.com/office/2007/relationships/hdphoto" Target="../media/hdphoto1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6.png"/><Relationship Id="rId7" Type="http://schemas.microsoft.com/office/2007/relationships/hdphoto" Target="../media/hdphoto5.wdp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11" Type="http://schemas.openxmlformats.org/officeDocument/2006/relationships/image" Target="../media/image47.svg"/><Relationship Id="rId5" Type="http://schemas.microsoft.com/office/2007/relationships/hdphoto" Target="../media/hdphoto15.wdp"/><Relationship Id="rId10" Type="http://schemas.openxmlformats.org/officeDocument/2006/relationships/image" Target="../media/image46.png"/><Relationship Id="rId4" Type="http://schemas.openxmlformats.org/officeDocument/2006/relationships/image" Target="../media/image38.png"/><Relationship Id="rId9" Type="http://schemas.microsoft.com/office/2007/relationships/hdphoto" Target="../media/hdphoto12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microsoft.com/office/2007/relationships/hdphoto" Target="../media/hdphoto19.wdp"/><Relationship Id="rId3" Type="http://schemas.openxmlformats.org/officeDocument/2006/relationships/image" Target="../media/image26.png"/><Relationship Id="rId7" Type="http://schemas.microsoft.com/office/2007/relationships/hdphoto" Target="../media/hdphoto5.wdp"/><Relationship Id="rId12" Type="http://schemas.openxmlformats.org/officeDocument/2006/relationships/image" Target="../media/image48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11" Type="http://schemas.openxmlformats.org/officeDocument/2006/relationships/image" Target="../media/image47.svg"/><Relationship Id="rId5" Type="http://schemas.microsoft.com/office/2007/relationships/hdphoto" Target="../media/hdphoto15.wdp"/><Relationship Id="rId10" Type="http://schemas.openxmlformats.org/officeDocument/2006/relationships/image" Target="../media/image46.png"/><Relationship Id="rId4" Type="http://schemas.openxmlformats.org/officeDocument/2006/relationships/image" Target="../media/image38.png"/><Relationship Id="rId9" Type="http://schemas.microsoft.com/office/2007/relationships/hdphoto" Target="../media/hdphoto12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9.png"/><Relationship Id="rId7" Type="http://schemas.microsoft.com/office/2007/relationships/hdphoto" Target="../media/hdphoto1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50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microsoft.com/office/2007/relationships/hdphoto" Target="../media/hdphoto20.wdp"/><Relationship Id="rId4" Type="http://schemas.openxmlformats.org/officeDocument/2006/relationships/image" Target="../media/image53.svg"/><Relationship Id="rId9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9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1.png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microsoft.com/office/2007/relationships/hdphoto" Target="../media/hdphoto1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microsoft.com/office/2007/relationships/hdphoto" Target="../media/hdphoto8.wdp"/><Relationship Id="rId18" Type="http://schemas.microsoft.com/office/2007/relationships/hdphoto" Target="../media/hdphoto13.wdp"/><Relationship Id="rId3" Type="http://schemas.openxmlformats.org/officeDocument/2006/relationships/image" Target="../media/image33.jpg"/><Relationship Id="rId7" Type="http://schemas.microsoft.com/office/2007/relationships/hdphoto" Target="../media/hdphoto4.wdp"/><Relationship Id="rId12" Type="http://schemas.microsoft.com/office/2007/relationships/hdphoto" Target="../media/hdphoto7.wdp"/><Relationship Id="rId17" Type="http://schemas.microsoft.com/office/2007/relationships/hdphoto" Target="../media/hdphoto12.wdp"/><Relationship Id="rId2" Type="http://schemas.openxmlformats.org/officeDocument/2006/relationships/notesSlide" Target="../notesSlides/notesSlide9.xml"/><Relationship Id="rId16" Type="http://schemas.microsoft.com/office/2007/relationships/hdphoto" Target="../media/hdphoto11.wdp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5" Type="http://schemas.microsoft.com/office/2007/relationships/hdphoto" Target="../media/hdphoto10.wdp"/><Relationship Id="rId10" Type="http://schemas.openxmlformats.org/officeDocument/2006/relationships/image" Target="../media/image37.png"/><Relationship Id="rId19" Type="http://schemas.microsoft.com/office/2007/relationships/hdphoto" Target="../media/hdphoto14.wdp"/><Relationship Id="rId4" Type="http://schemas.openxmlformats.org/officeDocument/2006/relationships/image" Target="../media/image34.png"/><Relationship Id="rId9" Type="http://schemas.microsoft.com/office/2007/relationships/hdphoto" Target="../media/hdphoto5.wdp"/><Relationship Id="rId1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895"/>
            <a:ext cx="24383874" cy="1371421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569496" y="7264349"/>
            <a:ext cx="19309336" cy="29100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ru-RU" sz="8148" b="1" dirty="0">
                <a:solidFill>
                  <a:srgbClr val="FFFFFF">
                    <a:alpha val="100000"/>
                  </a:srgbClr>
                </a:solidFill>
                <a:latin typeface="Unbounded" pitchFamily="2" charset="0"/>
                <a:ea typeface="Unbounded ExtraBold" pitchFamily="34" charset="-122"/>
                <a:cs typeface="Unbounded ExtraBold" pitchFamily="34" charset="-120"/>
              </a:rPr>
              <a:t>Как мы готовились транслировать Евро24</a:t>
            </a:r>
            <a:endParaRPr lang="en-US" sz="8148" dirty="0">
              <a:latin typeface="Unbounded" pitchFamily="2" charset="0"/>
            </a:endParaRPr>
          </a:p>
        </p:txBody>
      </p:sp>
      <p:pic>
        <p:nvPicPr>
          <p:cNvPr id="4" name="Image 1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4733" y="10159570"/>
            <a:ext cx="8701714" cy="341200"/>
          </a:xfrm>
          <a:prstGeom prst="rect">
            <a:avLst/>
          </a:prstGeom>
        </p:spPr>
      </p:pic>
      <p:pic>
        <p:nvPicPr>
          <p:cNvPr id="5" name="Image 2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0564" y="2464372"/>
            <a:ext cx="9880548" cy="4520612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7359022" y="10775510"/>
            <a:ext cx="9443912" cy="11116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4400" dirty="0">
                <a:solidFill>
                  <a:srgbClr val="FFFFFF">
                    <a:alpha val="100000"/>
                  </a:srgbClr>
                </a:solidFill>
                <a:latin typeface="Montserrat SemiBold" pitchFamily="34" charset="0"/>
                <a:ea typeface="Montserrat SemiBold" pitchFamily="34" charset="-122"/>
                <a:cs typeface="Montserrat SemiBold" pitchFamily="34" charset="-120"/>
              </a:rPr>
              <a:t>и справились с нагрузкой </a:t>
            </a:r>
          </a:p>
          <a:p>
            <a:r>
              <a:rPr lang="ru-RU" sz="4400" dirty="0">
                <a:solidFill>
                  <a:srgbClr val="FFFFFF">
                    <a:alpha val="100000"/>
                  </a:srgbClr>
                </a:solidFill>
                <a:latin typeface="Montserrat SemiBold" pitchFamily="34" charset="0"/>
                <a:ea typeface="Montserrat SemiBold" pitchFamily="34" charset="-122"/>
                <a:cs typeface="Montserrat SemiBold" pitchFamily="34" charset="-120"/>
              </a:rPr>
              <a:t>в млн пользователей</a:t>
            </a:r>
            <a:endParaRPr lang="en-US" sz="4400" dirty="0">
              <a:latin typeface="Montserrat Medium" pitchFamily="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66D2AB-0409-7D1A-891B-E7B82987BA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id="4" name="Image 6" descr=" ">
            <a:extLst>
              <a:ext uri="{FF2B5EF4-FFF2-40B4-BE49-F238E27FC236}">
                <a16:creationId xmlns:a16="http://schemas.microsoft.com/office/drawing/2014/main" id="{58241062-0205-ED6F-3BA8-598F0086A4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308" y="889779"/>
            <a:ext cx="1028696" cy="1333326"/>
          </a:xfrm>
          <a:prstGeom prst="rect">
            <a:avLst/>
          </a:prstGeom>
        </p:spPr>
      </p:pic>
      <p:sp>
        <p:nvSpPr>
          <p:cNvPr id="5" name="Text 0">
            <a:extLst>
              <a:ext uri="{FF2B5EF4-FFF2-40B4-BE49-F238E27FC236}">
                <a16:creationId xmlns:a16="http://schemas.microsoft.com/office/drawing/2014/main" id="{C89F17B4-ED50-F693-A719-9D63EA380F37}"/>
              </a:ext>
            </a:extLst>
          </p:cNvPr>
          <p:cNvSpPr/>
          <p:nvPr/>
        </p:nvSpPr>
        <p:spPr>
          <a:xfrm>
            <a:off x="1037281" y="813587"/>
            <a:ext cx="1259833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Балансировка </a:t>
            </a:r>
            <a:r>
              <a:rPr lang="en-US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active/</a:t>
            </a:r>
            <a:r>
              <a:rPr lang="en-US" sz="5998" b="1" spc="120" dirty="0" err="1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stanby</a:t>
            </a:r>
            <a:endParaRPr lang="en-US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pic>
        <p:nvPicPr>
          <p:cNvPr id="29" name="Picture 8" descr="Server PNG Images - CleanPNG / KissPNG">
            <a:extLst>
              <a:ext uri="{FF2B5EF4-FFF2-40B4-BE49-F238E27FC236}">
                <a16:creationId xmlns:a16="http://schemas.microsoft.com/office/drawing/2014/main" id="{EE54870A-F91F-F15D-A579-589AACCBE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320" y="7135121"/>
            <a:ext cx="1889948" cy="3023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Server PNG Images - CleanPNG / KissPNG">
            <a:extLst>
              <a:ext uri="{FF2B5EF4-FFF2-40B4-BE49-F238E27FC236}">
                <a16:creationId xmlns:a16="http://schemas.microsoft.com/office/drawing/2014/main" id="{A63E5AFF-843D-8B78-FFD6-8F3F14FF84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0095" y="7271970"/>
            <a:ext cx="1910781" cy="30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2D276FAB-5EF9-539B-BF6D-0B51AE39F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422" y="11543466"/>
            <a:ext cx="1939789" cy="1939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4" descr="Internet - Internet Cloud Illustration - CleanPNG / KissPNG">
            <a:extLst>
              <a:ext uri="{FF2B5EF4-FFF2-40B4-BE49-F238E27FC236}">
                <a16:creationId xmlns:a16="http://schemas.microsoft.com/office/drawing/2014/main" id="{71E566D7-DA6C-E7EA-B39A-E7BBCC026E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602" b="93567" l="9122" r="89865">
                        <a14:foregroundMark x1="57432" y1="9357" x2="57432" y2="9357"/>
                        <a14:foregroundMark x1="42905" y1="8187" x2="42905" y2="8187"/>
                        <a14:foregroundMark x1="51014" y1="93567" x2="51014" y2="935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2224" y="2086381"/>
            <a:ext cx="3327400" cy="192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E459F335-2CE1-E626-5861-F1AD3EBF9EA9}"/>
              </a:ext>
            </a:extLst>
          </p:cNvPr>
          <p:cNvCxnSpPr>
            <a:cxnSpLocks/>
          </p:cNvCxnSpPr>
          <p:nvPr/>
        </p:nvCxnSpPr>
        <p:spPr>
          <a:xfrm flipH="1">
            <a:off x="9621649" y="3799532"/>
            <a:ext cx="665351" cy="948944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0B23172D-6390-8A70-3855-F4B7F689CAB7}"/>
              </a:ext>
            </a:extLst>
          </p:cNvPr>
          <p:cNvCxnSpPr>
            <a:cxnSpLocks/>
          </p:cNvCxnSpPr>
          <p:nvPr/>
        </p:nvCxnSpPr>
        <p:spPr>
          <a:xfrm flipH="1">
            <a:off x="9621649" y="8885921"/>
            <a:ext cx="2378338" cy="0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headEnd type="arrow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7CEA0C17-7447-6AB0-EECA-76135AB0B50B}"/>
              </a:ext>
            </a:extLst>
          </p:cNvPr>
          <p:cNvSpPr txBox="1"/>
          <p:nvPr/>
        </p:nvSpPr>
        <p:spPr>
          <a:xfrm>
            <a:off x="9789756" y="7963987"/>
            <a:ext cx="1910781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0" u="none" strike="noStrike" cap="none" spc="0" normalizeH="0" baseline="0" dirty="0">
                <a:ln>
                  <a:noFill/>
                </a:ln>
                <a:solidFill>
                  <a:srgbClr val="FFC000"/>
                </a:solidFill>
                <a:effectLst/>
                <a:uFillTx/>
                <a:latin typeface="Montserrat Medium" pitchFamily="2" charset="0"/>
                <a:sym typeface="Helvetica Neue"/>
              </a:rPr>
              <a:t>VRRP</a:t>
            </a:r>
            <a:endParaRPr kumimoji="0" lang="ru-RU" sz="4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3BAD605-AD82-772A-F144-FD2EC2DB14C7}"/>
              </a:ext>
            </a:extLst>
          </p:cNvPr>
          <p:cNvSpPr txBox="1"/>
          <p:nvPr/>
        </p:nvSpPr>
        <p:spPr>
          <a:xfrm>
            <a:off x="14738070" y="8323059"/>
            <a:ext cx="2570516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u="none" strike="noStrike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FillTx/>
                <a:latin typeface="Montserrat Medium" pitchFamily="2" charset="0"/>
                <a:sym typeface="Helvetica Neue"/>
              </a:rPr>
              <a:t>standby</a:t>
            </a:r>
            <a:endParaRPr kumimoji="0" lang="ru-RU" sz="3600" b="1" i="0" u="none" strike="noStrike" cap="none" spc="0" normalizeH="0" baseline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5A6391F-B9E7-C5C3-F6D1-6F730349F9BF}"/>
              </a:ext>
            </a:extLst>
          </p:cNvPr>
          <p:cNvSpPr txBox="1"/>
          <p:nvPr/>
        </p:nvSpPr>
        <p:spPr>
          <a:xfrm>
            <a:off x="4675006" y="8144006"/>
            <a:ext cx="2570516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u="none" strike="noStrike" cap="none" spc="0" normalizeH="0" baseline="0" dirty="0">
                <a:ln>
                  <a:noFill/>
                </a:ln>
                <a:solidFill>
                  <a:srgbClr val="00D77D"/>
                </a:solidFill>
                <a:effectLst/>
                <a:uFillTx/>
                <a:latin typeface="Montserrat Medium" pitchFamily="2" charset="0"/>
                <a:sym typeface="Helvetica Neue"/>
              </a:rPr>
              <a:t>active</a:t>
            </a:r>
            <a:endParaRPr kumimoji="0" lang="ru-RU" sz="3600" b="1" i="0" u="none" strike="noStrike" cap="none" spc="0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:a16="http://schemas.microsoft.com/office/drawing/2014/main" id="{791B60E4-95E4-399A-0CF8-89DC84D857BE}"/>
              </a:ext>
            </a:extLst>
          </p:cNvPr>
          <p:cNvSpPr/>
          <p:nvPr/>
        </p:nvSpPr>
        <p:spPr>
          <a:xfrm>
            <a:off x="6827060" y="11394421"/>
            <a:ext cx="7822521" cy="2088833"/>
          </a:xfrm>
          <a:prstGeom prst="roundRect">
            <a:avLst/>
          </a:prstGeom>
          <a:noFill/>
          <a:ln w="381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47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63E8B18F-4079-7B37-214A-158FA01D3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173" y="11543466"/>
            <a:ext cx="1939789" cy="1939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B9685DBF-1CDC-202F-53FE-7C8E45281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5924" y="11532870"/>
            <a:ext cx="1939789" cy="1939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B605B17A-838C-A34A-0FCC-751AE37ECA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9794" y="11522274"/>
            <a:ext cx="1939789" cy="1939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0C0CAE97-9E87-2A8B-3CE8-0AB71E747195}"/>
              </a:ext>
            </a:extLst>
          </p:cNvPr>
          <p:cNvSpPr txBox="1"/>
          <p:nvPr/>
        </p:nvSpPr>
        <p:spPr>
          <a:xfrm>
            <a:off x="8637501" y="10680922"/>
            <a:ext cx="4528828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ontserrat Medium" pitchFamily="2" charset="0"/>
                <a:sym typeface="Helvetica Neue"/>
              </a:rPr>
              <a:t>Application servers</a:t>
            </a:r>
            <a:endParaRPr kumimoji="0" lang="ru-RU" sz="32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cxnSp>
        <p:nvCxnSpPr>
          <p:cNvPr id="55" name="Прямая соединительная линия 54">
            <a:extLst>
              <a:ext uri="{FF2B5EF4-FFF2-40B4-BE49-F238E27FC236}">
                <a16:creationId xmlns:a16="http://schemas.microsoft.com/office/drawing/2014/main" id="{72F84796-1C78-4234-4131-A309E8110654}"/>
              </a:ext>
            </a:extLst>
          </p:cNvPr>
          <p:cNvCxnSpPr>
            <a:cxnSpLocks/>
          </p:cNvCxnSpPr>
          <p:nvPr/>
        </p:nvCxnSpPr>
        <p:spPr>
          <a:xfrm>
            <a:off x="8052294" y="10164337"/>
            <a:ext cx="0" cy="1033169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56" name="Picture 4" descr="Seven New Courses in Routing and Switching Coming from CBT Nuggets -  Anthony Sequeira's Blog Home">
            <a:extLst>
              <a:ext uri="{FF2B5EF4-FFF2-40B4-BE49-F238E27FC236}">
                <a16:creationId xmlns:a16="http://schemas.microsoft.com/office/drawing/2014/main" id="{A3791780-59AB-6F9C-7FCD-5EEEE25C0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556" b="96889" l="0" r="96889">
                        <a14:foregroundMark x1="10222" y1="32000" x2="10222" y2="32000"/>
                        <a14:foregroundMark x1="12000" y1="24889" x2="25778" y2="15556"/>
                        <a14:foregroundMark x1="25778" y1="15111" x2="60889" y2="11556"/>
                        <a14:foregroundMark x1="60889" y1="11556" x2="65333" y2="14222"/>
                        <a14:foregroundMark x1="65333" y1="13778" x2="83556" y2="27111"/>
                        <a14:foregroundMark x1="83556" y1="27111" x2="89333" y2="46222"/>
                        <a14:foregroundMark x1="89333" y1="46222" x2="80444" y2="87111"/>
                        <a14:foregroundMark x1="80444" y1="87111" x2="58667" y2="92000"/>
                        <a14:foregroundMark x1="58667" y1="92000" x2="39556" y2="88889"/>
                        <a14:foregroundMark x1="39556" y1="88889" x2="21333" y2="80444"/>
                        <a14:foregroundMark x1="21333" y1="80444" x2="9333" y2="66667"/>
                        <a14:foregroundMark x1="9333" y1="66667" x2="7111" y2="49778"/>
                        <a14:foregroundMark x1="7111" y1="49778" x2="7556" y2="49333"/>
                        <a14:foregroundMark x1="5778" y1="36000" x2="5778" y2="51556"/>
                        <a14:foregroundMark x1="30222" y1="12000" x2="47556" y2="10667"/>
                        <a14:foregroundMark x1="47556" y1="10667" x2="67556" y2="12444"/>
                        <a14:foregroundMark x1="67556" y1="12444" x2="82222" y2="21333"/>
                        <a14:foregroundMark x1="82222" y1="21333" x2="90667" y2="38222"/>
                        <a14:foregroundMark x1="91618" y1="78667" x2="91556" y2="79111"/>
                        <a14:foregroundMark x1="91680" y1="78222" x2="91618" y2="78667"/>
                        <a14:foregroundMark x1="91866" y1="76889" x2="91680" y2="78222"/>
                        <a14:foregroundMark x1="96444" y1="44000" x2="91866" y2="76889"/>
                        <a14:foregroundMark x1="91556" y1="79111" x2="89333" y2="79556"/>
                        <a14:foregroundMark x1="94222" y1="58222" x2="92889" y2="38667"/>
                        <a14:foregroundMark x1="92889" y1="38667" x2="82667" y2="24444"/>
                        <a14:foregroundMark x1="82667" y1="24444" x2="81778" y2="24000"/>
                        <a14:foregroundMark x1="45333" y1="3556" x2="34222" y2="8000"/>
                        <a14:foregroundMark x1="32444" y1="94667" x2="45778" y2="95111"/>
                        <a14:foregroundMark x1="47556" y1="97333" x2="47556" y2="97333"/>
                        <a14:foregroundMark x1="444" y1="48889" x2="444" y2="48889"/>
                        <a14:foregroundMark x1="96889" y1="51111" x2="96889" y2="51111"/>
                        <a14:backgroundMark x1="91111" y1="78667" x2="91111" y2="78667"/>
                        <a14:backgroundMark x1="91556" y1="78222" x2="91556" y2="78222"/>
                        <a14:backgroundMark x1="91111" y1="79111" x2="91111" y2="79111"/>
                        <a14:backgroundMark x1="90222" y1="79556" x2="90222" y2="79556"/>
                        <a14:backgroundMark x1="91111" y1="79556" x2="91111" y2="79556"/>
                        <a14:backgroundMark x1="92444" y1="78667" x2="92444" y2="78667"/>
                        <a14:backgroundMark x1="92444" y1="76889" x2="92444" y2="7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099" y="4889880"/>
            <a:ext cx="1386337" cy="138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Seven New Courses in Routing and Switching Coming from CBT Nuggets -  Anthony Sequeira's Blog Home">
            <a:extLst>
              <a:ext uri="{FF2B5EF4-FFF2-40B4-BE49-F238E27FC236}">
                <a16:creationId xmlns:a16="http://schemas.microsoft.com/office/drawing/2014/main" id="{DBC377BF-C8BD-883E-866D-F55A5C79D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556" b="96889" l="0" r="96889">
                        <a14:foregroundMark x1="10222" y1="32000" x2="10222" y2="32000"/>
                        <a14:foregroundMark x1="12000" y1="24889" x2="25778" y2="15556"/>
                        <a14:foregroundMark x1="25778" y1="15111" x2="60889" y2="11556"/>
                        <a14:foregroundMark x1="60889" y1="11556" x2="65333" y2="14222"/>
                        <a14:foregroundMark x1="65333" y1="13778" x2="83556" y2="27111"/>
                        <a14:foregroundMark x1="83556" y1="27111" x2="89333" y2="46222"/>
                        <a14:foregroundMark x1="89333" y1="46222" x2="80444" y2="87111"/>
                        <a14:foregroundMark x1="80444" y1="87111" x2="58667" y2="92000"/>
                        <a14:foregroundMark x1="58667" y1="92000" x2="39556" y2="88889"/>
                        <a14:foregroundMark x1="39556" y1="88889" x2="21333" y2="80444"/>
                        <a14:foregroundMark x1="21333" y1="80444" x2="9333" y2="66667"/>
                        <a14:foregroundMark x1="9333" y1="66667" x2="7111" y2="49778"/>
                        <a14:foregroundMark x1="7111" y1="49778" x2="7556" y2="49333"/>
                        <a14:foregroundMark x1="5778" y1="36000" x2="5778" y2="51556"/>
                        <a14:foregroundMark x1="30222" y1="12000" x2="47556" y2="10667"/>
                        <a14:foregroundMark x1="47556" y1="10667" x2="67556" y2="12444"/>
                        <a14:foregroundMark x1="67556" y1="12444" x2="82222" y2="21333"/>
                        <a14:foregroundMark x1="82222" y1="21333" x2="90667" y2="38222"/>
                        <a14:foregroundMark x1="91618" y1="78667" x2="91556" y2="79111"/>
                        <a14:foregroundMark x1="91680" y1="78222" x2="91618" y2="78667"/>
                        <a14:foregroundMark x1="91866" y1="76889" x2="91680" y2="78222"/>
                        <a14:foregroundMark x1="96444" y1="44000" x2="91866" y2="76889"/>
                        <a14:foregroundMark x1="91556" y1="79111" x2="89333" y2="79556"/>
                        <a14:foregroundMark x1="94222" y1="58222" x2="92889" y2="38667"/>
                        <a14:foregroundMark x1="92889" y1="38667" x2="82667" y2="24444"/>
                        <a14:foregroundMark x1="82667" y1="24444" x2="81778" y2="24000"/>
                        <a14:foregroundMark x1="45333" y1="3556" x2="34222" y2="8000"/>
                        <a14:foregroundMark x1="32444" y1="94667" x2="45778" y2="95111"/>
                        <a14:foregroundMark x1="47556" y1="97333" x2="47556" y2="97333"/>
                        <a14:foregroundMark x1="444" y1="48889" x2="444" y2="48889"/>
                        <a14:foregroundMark x1="96889" y1="51111" x2="96889" y2="51111"/>
                        <a14:backgroundMark x1="91111" y1="78667" x2="91111" y2="78667"/>
                        <a14:backgroundMark x1="91556" y1="78222" x2="91556" y2="78222"/>
                        <a14:backgroundMark x1="91111" y1="79111" x2="91111" y2="79111"/>
                        <a14:backgroundMark x1="90222" y1="79556" x2="90222" y2="79556"/>
                        <a14:backgroundMark x1="91111" y1="79556" x2="91111" y2="79556"/>
                        <a14:backgroundMark x1="92444" y1="78667" x2="92444" y2="78667"/>
                        <a14:backgroundMark x1="92444" y1="76889" x2="92444" y2="7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489" y="4864531"/>
            <a:ext cx="1386305" cy="138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6" name="Прямая соединительная линия 1025">
            <a:extLst>
              <a:ext uri="{FF2B5EF4-FFF2-40B4-BE49-F238E27FC236}">
                <a16:creationId xmlns:a16="http://schemas.microsoft.com/office/drawing/2014/main" id="{6645E29A-281C-9A1D-F1B8-5FB8C27CD816}"/>
              </a:ext>
            </a:extLst>
          </p:cNvPr>
          <p:cNvCxnSpPr>
            <a:cxnSpLocks/>
          </p:cNvCxnSpPr>
          <p:nvPr/>
        </p:nvCxnSpPr>
        <p:spPr>
          <a:xfrm>
            <a:off x="11182350" y="3799532"/>
            <a:ext cx="703246" cy="921934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28" name="Прямая соединительная линия 1027">
            <a:extLst>
              <a:ext uri="{FF2B5EF4-FFF2-40B4-BE49-F238E27FC236}">
                <a16:creationId xmlns:a16="http://schemas.microsoft.com/office/drawing/2014/main" id="{C0D6F016-066F-D859-3F5B-92BF62A96425}"/>
              </a:ext>
            </a:extLst>
          </p:cNvPr>
          <p:cNvCxnSpPr>
            <a:cxnSpLocks/>
          </p:cNvCxnSpPr>
          <p:nvPr/>
        </p:nvCxnSpPr>
        <p:spPr>
          <a:xfrm flipH="1">
            <a:off x="8324850" y="6347418"/>
            <a:ext cx="767374" cy="922279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30" name="Прямая соединительная линия 1029">
            <a:extLst>
              <a:ext uri="{FF2B5EF4-FFF2-40B4-BE49-F238E27FC236}">
                <a16:creationId xmlns:a16="http://schemas.microsoft.com/office/drawing/2014/main" id="{34F26744-8D20-902D-36FD-295379BAE009}"/>
              </a:ext>
            </a:extLst>
          </p:cNvPr>
          <p:cNvCxnSpPr>
            <a:cxnSpLocks/>
          </p:cNvCxnSpPr>
          <p:nvPr/>
        </p:nvCxnSpPr>
        <p:spPr>
          <a:xfrm flipH="1">
            <a:off x="8708537" y="6296393"/>
            <a:ext cx="2890959" cy="1060158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323825B3-2254-14CF-D1D7-FB5D154C962E}"/>
              </a:ext>
            </a:extLst>
          </p:cNvPr>
          <p:cNvSpPr/>
          <p:nvPr/>
        </p:nvSpPr>
        <p:spPr>
          <a:xfrm>
            <a:off x="8052294" y="4484467"/>
            <a:ext cx="5312014" cy="2075935"/>
          </a:xfrm>
          <a:prstGeom prst="roundRect">
            <a:avLst/>
          </a:prstGeom>
          <a:noFill/>
          <a:ln w="63500" cap="flat">
            <a:solidFill>
              <a:srgbClr val="FFC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133734459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66D2AB-0409-7D1A-891B-E7B82987BA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id="4" name="Image 6" descr=" ">
            <a:extLst>
              <a:ext uri="{FF2B5EF4-FFF2-40B4-BE49-F238E27FC236}">
                <a16:creationId xmlns:a16="http://schemas.microsoft.com/office/drawing/2014/main" id="{58241062-0205-ED6F-3BA8-598F0086A4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308" y="889779"/>
            <a:ext cx="1028696" cy="1333326"/>
          </a:xfrm>
          <a:prstGeom prst="rect">
            <a:avLst/>
          </a:prstGeom>
        </p:spPr>
      </p:pic>
      <p:sp>
        <p:nvSpPr>
          <p:cNvPr id="5" name="Text 0">
            <a:extLst>
              <a:ext uri="{FF2B5EF4-FFF2-40B4-BE49-F238E27FC236}">
                <a16:creationId xmlns:a16="http://schemas.microsoft.com/office/drawing/2014/main" id="{C89F17B4-ED50-F693-A719-9D63EA380F37}"/>
              </a:ext>
            </a:extLst>
          </p:cNvPr>
          <p:cNvSpPr/>
          <p:nvPr/>
        </p:nvSpPr>
        <p:spPr>
          <a:xfrm>
            <a:off x="1037281" y="813587"/>
            <a:ext cx="1259833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Балансировка</a:t>
            </a:r>
            <a:r>
              <a:rPr lang="en-US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 active/active</a:t>
            </a:r>
          </a:p>
        </p:txBody>
      </p:sp>
      <p:pic>
        <p:nvPicPr>
          <p:cNvPr id="3" name="Picture 8" descr="Server PNG Images - CleanPNG / KissPNG">
            <a:extLst>
              <a:ext uri="{FF2B5EF4-FFF2-40B4-BE49-F238E27FC236}">
                <a16:creationId xmlns:a16="http://schemas.microsoft.com/office/drawing/2014/main" id="{9B4CDA5B-0480-529C-45CE-25731E191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63" y="8443582"/>
            <a:ext cx="1184747" cy="189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B306BE1A-3C60-6071-3DD5-2D130A207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346" y="11932431"/>
            <a:ext cx="1264363" cy="12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Internet - Internet Cloud Illustration - CleanPNG / KissPNG">
            <a:extLst>
              <a:ext uri="{FF2B5EF4-FFF2-40B4-BE49-F238E27FC236}">
                <a16:creationId xmlns:a16="http://schemas.microsoft.com/office/drawing/2014/main" id="{B149164E-6951-9DB1-B939-6EEA6A578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602" b="93567" l="9122" r="89865">
                        <a14:foregroundMark x1="57432" y1="9357" x2="57432" y2="9357"/>
                        <a14:foregroundMark x1="42905" y1="8187" x2="42905" y2="8187"/>
                        <a14:foregroundMark x1="51014" y1="93567" x2="51014" y2="935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071" y="2193316"/>
            <a:ext cx="2708431" cy="1564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80CEC5E-82B8-DA4E-1A77-4CC603C5BE65}"/>
              </a:ext>
            </a:extLst>
          </p:cNvPr>
          <p:cNvCxnSpPr>
            <a:cxnSpLocks/>
          </p:cNvCxnSpPr>
          <p:nvPr/>
        </p:nvCxnSpPr>
        <p:spPr>
          <a:xfrm flipH="1">
            <a:off x="2457533" y="3880654"/>
            <a:ext cx="852436" cy="1348550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650CA367-7872-40D4-86D9-9C560CA621C2}"/>
              </a:ext>
            </a:extLst>
          </p:cNvPr>
          <p:cNvSpPr/>
          <p:nvPr/>
        </p:nvSpPr>
        <p:spPr>
          <a:xfrm>
            <a:off x="1723271" y="11800456"/>
            <a:ext cx="4208514" cy="1375870"/>
          </a:xfrm>
          <a:prstGeom prst="roundRect">
            <a:avLst/>
          </a:prstGeom>
          <a:noFill/>
          <a:ln w="381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1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C9CBA004-33F0-B60A-0081-26C6EB657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784" y="11938545"/>
            <a:ext cx="1264363" cy="12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DD8A2DEB-5E3D-49B8-C757-FAF22AFC6C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222" y="11911963"/>
            <a:ext cx="1264363" cy="12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9BAB57C-2FBA-FCCB-C1C2-F7671C1AEBBE}"/>
              </a:ext>
            </a:extLst>
          </p:cNvPr>
          <p:cNvSpPr txBox="1"/>
          <p:nvPr/>
        </p:nvSpPr>
        <p:spPr>
          <a:xfrm>
            <a:off x="366065" y="12190873"/>
            <a:ext cx="1229131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Montserrat Medium" pitchFamily="2" charset="0"/>
              </a:rPr>
              <a:t>App1</a:t>
            </a:r>
            <a:endParaRPr kumimoji="0" lang="ru-RU" sz="3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2EFF7F92-6741-F1E3-B6D1-73EE1563E208}"/>
              </a:ext>
            </a:extLst>
          </p:cNvPr>
          <p:cNvCxnSpPr>
            <a:cxnSpLocks/>
          </p:cNvCxnSpPr>
          <p:nvPr/>
        </p:nvCxnSpPr>
        <p:spPr>
          <a:xfrm>
            <a:off x="1595196" y="10479237"/>
            <a:ext cx="880142" cy="1050517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5" name="Picture 4" descr="Seven New Courses in Routing and Switching Coming from CBT Nuggets -  Anthony Sequeira's Blog Home">
            <a:extLst>
              <a:ext uri="{FF2B5EF4-FFF2-40B4-BE49-F238E27FC236}">
                <a16:creationId xmlns:a16="http://schemas.microsoft.com/office/drawing/2014/main" id="{77E388BC-6DF2-D3F1-B634-7777684CDA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556" b="96889" l="0" r="96889">
                        <a14:foregroundMark x1="10222" y1="32000" x2="10222" y2="32000"/>
                        <a14:foregroundMark x1="12000" y1="24889" x2="25778" y2="15556"/>
                        <a14:foregroundMark x1="25778" y1="15111" x2="60889" y2="11556"/>
                        <a14:foregroundMark x1="60889" y1="11556" x2="65333" y2="14222"/>
                        <a14:foregroundMark x1="65333" y1="13778" x2="83556" y2="27111"/>
                        <a14:foregroundMark x1="83556" y1="27111" x2="89333" y2="46222"/>
                        <a14:foregroundMark x1="89333" y1="46222" x2="80444" y2="87111"/>
                        <a14:foregroundMark x1="80444" y1="87111" x2="58667" y2="92000"/>
                        <a14:foregroundMark x1="58667" y1="92000" x2="39556" y2="88889"/>
                        <a14:foregroundMark x1="39556" y1="88889" x2="21333" y2="80444"/>
                        <a14:foregroundMark x1="21333" y1="80444" x2="9333" y2="66667"/>
                        <a14:foregroundMark x1="9333" y1="66667" x2="7111" y2="49778"/>
                        <a14:foregroundMark x1="7111" y1="49778" x2="7556" y2="49333"/>
                        <a14:foregroundMark x1="5778" y1="36000" x2="5778" y2="51556"/>
                        <a14:foregroundMark x1="30222" y1="12000" x2="47556" y2="10667"/>
                        <a14:foregroundMark x1="47556" y1="10667" x2="67556" y2="12444"/>
                        <a14:foregroundMark x1="67556" y1="12444" x2="82222" y2="21333"/>
                        <a14:foregroundMark x1="82222" y1="21333" x2="90667" y2="38222"/>
                        <a14:foregroundMark x1="91618" y1="78667" x2="91556" y2="79111"/>
                        <a14:foregroundMark x1="91680" y1="78222" x2="91618" y2="78667"/>
                        <a14:foregroundMark x1="91866" y1="76889" x2="91680" y2="78222"/>
                        <a14:foregroundMark x1="96444" y1="44000" x2="91866" y2="76889"/>
                        <a14:foregroundMark x1="91556" y1="79111" x2="89333" y2="79556"/>
                        <a14:foregroundMark x1="94222" y1="58222" x2="92889" y2="38667"/>
                        <a14:foregroundMark x1="92889" y1="38667" x2="82667" y2="24444"/>
                        <a14:foregroundMark x1="82667" y1="24444" x2="81778" y2="24000"/>
                        <a14:foregroundMark x1="45333" y1="3556" x2="34222" y2="8000"/>
                        <a14:foregroundMark x1="32444" y1="94667" x2="45778" y2="95111"/>
                        <a14:foregroundMark x1="47556" y1="97333" x2="47556" y2="97333"/>
                        <a14:foregroundMark x1="444" y1="48889" x2="444" y2="48889"/>
                        <a14:foregroundMark x1="96889" y1="51111" x2="96889" y2="51111"/>
                        <a14:backgroundMark x1="91111" y1="78667" x2="91111" y2="78667"/>
                        <a14:backgroundMark x1="91556" y1="78222" x2="91556" y2="78222"/>
                        <a14:backgroundMark x1="91111" y1="79111" x2="91111" y2="79111"/>
                        <a14:backgroundMark x1="90222" y1="79556" x2="90222" y2="79556"/>
                        <a14:backgroundMark x1="91111" y1="79556" x2="91111" y2="79556"/>
                        <a14:backgroundMark x1="92444" y1="78667" x2="92444" y2="78667"/>
                        <a14:backgroundMark x1="92444" y1="76889" x2="92444" y2="7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666" y="5563203"/>
            <a:ext cx="1337709" cy="133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Seven New Courses in Routing and Switching Coming from CBT Nuggets -  Anthony Sequeira's Blog Home">
            <a:extLst>
              <a:ext uri="{FF2B5EF4-FFF2-40B4-BE49-F238E27FC236}">
                <a16:creationId xmlns:a16="http://schemas.microsoft.com/office/drawing/2014/main" id="{21F5FC8E-B293-C20E-F267-B0B54FF149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556" b="96889" l="0" r="96889">
                        <a14:foregroundMark x1="10222" y1="32000" x2="10222" y2="32000"/>
                        <a14:foregroundMark x1="12000" y1="24889" x2="25778" y2="15556"/>
                        <a14:foregroundMark x1="25778" y1="15111" x2="60889" y2="11556"/>
                        <a14:foregroundMark x1="60889" y1="11556" x2="65333" y2="14222"/>
                        <a14:foregroundMark x1="65333" y1="13778" x2="83556" y2="27111"/>
                        <a14:foregroundMark x1="83556" y1="27111" x2="89333" y2="46222"/>
                        <a14:foregroundMark x1="89333" y1="46222" x2="80444" y2="87111"/>
                        <a14:foregroundMark x1="80444" y1="87111" x2="58667" y2="92000"/>
                        <a14:foregroundMark x1="58667" y1="92000" x2="39556" y2="88889"/>
                        <a14:foregroundMark x1="39556" y1="88889" x2="21333" y2="80444"/>
                        <a14:foregroundMark x1="21333" y1="80444" x2="9333" y2="66667"/>
                        <a14:foregroundMark x1="9333" y1="66667" x2="7111" y2="49778"/>
                        <a14:foregroundMark x1="7111" y1="49778" x2="7556" y2="49333"/>
                        <a14:foregroundMark x1="5778" y1="36000" x2="5778" y2="51556"/>
                        <a14:foregroundMark x1="30222" y1="12000" x2="47556" y2="10667"/>
                        <a14:foregroundMark x1="47556" y1="10667" x2="67556" y2="12444"/>
                        <a14:foregroundMark x1="67556" y1="12444" x2="82222" y2="21333"/>
                        <a14:foregroundMark x1="82222" y1="21333" x2="90667" y2="38222"/>
                        <a14:foregroundMark x1="91618" y1="78667" x2="91556" y2="79111"/>
                        <a14:foregroundMark x1="91680" y1="78222" x2="91618" y2="78667"/>
                        <a14:foregroundMark x1="91866" y1="76889" x2="91680" y2="78222"/>
                        <a14:foregroundMark x1="96444" y1="44000" x2="91866" y2="76889"/>
                        <a14:foregroundMark x1="91556" y1="79111" x2="89333" y2="79556"/>
                        <a14:foregroundMark x1="94222" y1="58222" x2="92889" y2="38667"/>
                        <a14:foregroundMark x1="92889" y1="38667" x2="82667" y2="24444"/>
                        <a14:foregroundMark x1="82667" y1="24444" x2="81778" y2="24000"/>
                        <a14:foregroundMark x1="45333" y1="3556" x2="34222" y2="8000"/>
                        <a14:foregroundMark x1="32444" y1="94667" x2="45778" y2="95111"/>
                        <a14:foregroundMark x1="47556" y1="97333" x2="47556" y2="97333"/>
                        <a14:foregroundMark x1="444" y1="48889" x2="444" y2="48889"/>
                        <a14:foregroundMark x1="96889" y1="51111" x2="96889" y2="51111"/>
                        <a14:backgroundMark x1="91111" y1="78667" x2="91111" y2="78667"/>
                        <a14:backgroundMark x1="91556" y1="78222" x2="91556" y2="78222"/>
                        <a14:backgroundMark x1="91111" y1="79111" x2="91111" y2="79111"/>
                        <a14:backgroundMark x1="90222" y1="79556" x2="90222" y2="79556"/>
                        <a14:backgroundMark x1="91111" y1="79556" x2="91111" y2="79556"/>
                        <a14:backgroundMark x1="92444" y1="78667" x2="92444" y2="78667"/>
                        <a14:backgroundMark x1="92444" y1="76889" x2="92444" y2="7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625" y="5546432"/>
            <a:ext cx="1337709" cy="133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0ECD545E-A2F6-9669-BE73-83C5BB3B8453}"/>
              </a:ext>
            </a:extLst>
          </p:cNvPr>
          <p:cNvCxnSpPr>
            <a:cxnSpLocks/>
          </p:cNvCxnSpPr>
          <p:nvPr/>
        </p:nvCxnSpPr>
        <p:spPr>
          <a:xfrm>
            <a:off x="4739590" y="3955305"/>
            <a:ext cx="566912" cy="1343808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7CE59343-864D-A753-84F8-E3A3049EEA94}"/>
              </a:ext>
            </a:extLst>
          </p:cNvPr>
          <p:cNvCxnSpPr>
            <a:cxnSpLocks/>
          </p:cNvCxnSpPr>
          <p:nvPr/>
        </p:nvCxnSpPr>
        <p:spPr>
          <a:xfrm flipH="1">
            <a:off x="1595196" y="7063789"/>
            <a:ext cx="862337" cy="1200616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A90C93CD-0BD0-E74C-86BF-0D553D1A86AE}"/>
              </a:ext>
            </a:extLst>
          </p:cNvPr>
          <p:cNvCxnSpPr>
            <a:cxnSpLocks/>
          </p:cNvCxnSpPr>
          <p:nvPr/>
        </p:nvCxnSpPr>
        <p:spPr>
          <a:xfrm flipH="1">
            <a:off x="3021704" y="7114285"/>
            <a:ext cx="2275079" cy="1143847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EEDB630A-3DB1-AD20-D765-F5032440C583}"/>
              </a:ext>
            </a:extLst>
          </p:cNvPr>
          <p:cNvCxnSpPr>
            <a:cxnSpLocks/>
          </p:cNvCxnSpPr>
          <p:nvPr/>
        </p:nvCxnSpPr>
        <p:spPr>
          <a:xfrm>
            <a:off x="2659940" y="7179256"/>
            <a:ext cx="241176" cy="1072961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76FA5CC6-0B48-9562-5F9F-8C6C1A1A0C5A}"/>
              </a:ext>
            </a:extLst>
          </p:cNvPr>
          <p:cNvCxnSpPr>
            <a:cxnSpLocks/>
          </p:cNvCxnSpPr>
          <p:nvPr/>
        </p:nvCxnSpPr>
        <p:spPr>
          <a:xfrm flipH="1">
            <a:off x="1800562" y="6993447"/>
            <a:ext cx="2793515" cy="1214406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36FD81BB-4B00-840A-D9BD-2B03B3B917EB}"/>
              </a:ext>
            </a:extLst>
          </p:cNvPr>
          <p:cNvCxnSpPr>
            <a:cxnSpLocks/>
            <a:stCxn id="32" idx="2"/>
          </p:cNvCxnSpPr>
          <p:nvPr/>
        </p:nvCxnSpPr>
        <p:spPr>
          <a:xfrm flipH="1">
            <a:off x="4885746" y="10412598"/>
            <a:ext cx="866333" cy="1110086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BAA24C6-9370-21B3-0D44-929E619DADC3}"/>
              </a:ext>
            </a:extLst>
          </p:cNvPr>
          <p:cNvSpPr txBox="1"/>
          <p:nvPr/>
        </p:nvSpPr>
        <p:spPr>
          <a:xfrm>
            <a:off x="5978018" y="12190873"/>
            <a:ext cx="144308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Montserrat Medium" pitchFamily="2" charset="0"/>
              </a:rPr>
              <a:t>AppN</a:t>
            </a:r>
            <a:r>
              <a:rPr kumimoji="0" lang="en-US" sz="32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endParaRPr kumimoji="0" lang="ru-RU" sz="3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5" name="Picture 8" descr="Server PNG Images - CleanPNG / KissPNG">
            <a:extLst>
              <a:ext uri="{FF2B5EF4-FFF2-40B4-BE49-F238E27FC236}">
                <a16:creationId xmlns:a16="http://schemas.microsoft.com/office/drawing/2014/main" id="{6E92D576-63E3-86B8-3BD7-8D5E0D8D7C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3780" y="6840301"/>
            <a:ext cx="940401" cy="150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271B090F-01D6-943C-755C-0E62B8AD74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6170" y="11816545"/>
            <a:ext cx="1264363" cy="12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4" descr="Internet - Internet Cloud Illustration - CleanPNG / KissPNG">
            <a:extLst>
              <a:ext uri="{FF2B5EF4-FFF2-40B4-BE49-F238E27FC236}">
                <a16:creationId xmlns:a16="http://schemas.microsoft.com/office/drawing/2014/main" id="{EF509DC0-F48F-4D40-0866-FEC0E2606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602" b="93567" l="9122" r="89865">
                        <a14:foregroundMark x1="57432" y1="9357" x2="57432" y2="9357"/>
                        <a14:foregroundMark x1="42905" y1="8187" x2="42905" y2="8187"/>
                        <a14:foregroundMark x1="51014" y1="93567" x2="51014" y2="935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2895" y="2077430"/>
            <a:ext cx="2708431" cy="1564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8AB273B2-9CA2-ADC0-4D7C-7B1514CD6B02}"/>
              </a:ext>
            </a:extLst>
          </p:cNvPr>
          <p:cNvCxnSpPr>
            <a:cxnSpLocks/>
          </p:cNvCxnSpPr>
          <p:nvPr/>
        </p:nvCxnSpPr>
        <p:spPr>
          <a:xfrm flipH="1">
            <a:off x="10633324" y="3764768"/>
            <a:ext cx="391469" cy="813188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id="{546B76C2-B582-97FB-BCB6-49E7A1887C60}"/>
              </a:ext>
            </a:extLst>
          </p:cNvPr>
          <p:cNvSpPr/>
          <p:nvPr/>
        </p:nvSpPr>
        <p:spPr>
          <a:xfrm>
            <a:off x="9438095" y="11684570"/>
            <a:ext cx="4208514" cy="1375870"/>
          </a:xfrm>
          <a:prstGeom prst="roundRect">
            <a:avLst/>
          </a:prstGeom>
          <a:noFill/>
          <a:ln w="381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38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92B97E33-9902-A5EA-A836-E086A72CCD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608" y="11822659"/>
            <a:ext cx="1264363" cy="12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031CA7B4-1C8F-725A-B600-375532CBC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1046" y="11796077"/>
            <a:ext cx="1264363" cy="12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9CC2421D-D87A-4298-E709-B711B92E0C7C}"/>
              </a:ext>
            </a:extLst>
          </p:cNvPr>
          <p:cNvSpPr txBox="1"/>
          <p:nvPr/>
        </p:nvSpPr>
        <p:spPr>
          <a:xfrm>
            <a:off x="8066618" y="12173919"/>
            <a:ext cx="1229131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Montserrat Medium" pitchFamily="2" charset="0"/>
              </a:rPr>
              <a:t>App1</a:t>
            </a:r>
            <a:endParaRPr kumimoji="0" lang="ru-RU" sz="3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AE313AED-D392-96B4-90F9-C7A4AA9030A2}"/>
              </a:ext>
            </a:extLst>
          </p:cNvPr>
          <p:cNvCxnSpPr>
            <a:cxnSpLocks/>
          </p:cNvCxnSpPr>
          <p:nvPr/>
        </p:nvCxnSpPr>
        <p:spPr>
          <a:xfrm>
            <a:off x="9438095" y="10479237"/>
            <a:ext cx="456424" cy="941812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43" name="Picture 4" descr="Seven New Courses in Routing and Switching Coming from CBT Nuggets -  Anthony Sequeira's Blog Home">
            <a:extLst>
              <a:ext uri="{FF2B5EF4-FFF2-40B4-BE49-F238E27FC236}">
                <a16:creationId xmlns:a16="http://schemas.microsoft.com/office/drawing/2014/main" id="{991E1D1A-DF77-9A66-B6C5-22941DAE51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556" b="96889" l="0" r="96889">
                        <a14:foregroundMark x1="10222" y1="32000" x2="10222" y2="32000"/>
                        <a14:foregroundMark x1="12000" y1="24889" x2="25778" y2="15556"/>
                        <a14:foregroundMark x1="25778" y1="15111" x2="60889" y2="11556"/>
                        <a14:foregroundMark x1="60889" y1="11556" x2="65333" y2="14222"/>
                        <a14:foregroundMark x1="65333" y1="13778" x2="83556" y2="27111"/>
                        <a14:foregroundMark x1="83556" y1="27111" x2="89333" y2="46222"/>
                        <a14:foregroundMark x1="89333" y1="46222" x2="80444" y2="87111"/>
                        <a14:foregroundMark x1="80444" y1="87111" x2="58667" y2="92000"/>
                        <a14:foregroundMark x1="58667" y1="92000" x2="39556" y2="88889"/>
                        <a14:foregroundMark x1="39556" y1="88889" x2="21333" y2="80444"/>
                        <a14:foregroundMark x1="21333" y1="80444" x2="9333" y2="66667"/>
                        <a14:foregroundMark x1="9333" y1="66667" x2="7111" y2="49778"/>
                        <a14:foregroundMark x1="7111" y1="49778" x2="7556" y2="49333"/>
                        <a14:foregroundMark x1="5778" y1="36000" x2="5778" y2="51556"/>
                        <a14:foregroundMark x1="30222" y1="12000" x2="47556" y2="10667"/>
                        <a14:foregroundMark x1="47556" y1="10667" x2="67556" y2="12444"/>
                        <a14:foregroundMark x1="67556" y1="12444" x2="82222" y2="21333"/>
                        <a14:foregroundMark x1="82222" y1="21333" x2="90667" y2="38222"/>
                        <a14:foregroundMark x1="91618" y1="78667" x2="91556" y2="79111"/>
                        <a14:foregroundMark x1="91680" y1="78222" x2="91618" y2="78667"/>
                        <a14:foregroundMark x1="91866" y1="76889" x2="91680" y2="78222"/>
                        <a14:foregroundMark x1="96444" y1="44000" x2="91866" y2="76889"/>
                        <a14:foregroundMark x1="91556" y1="79111" x2="89333" y2="79556"/>
                        <a14:foregroundMark x1="94222" y1="58222" x2="92889" y2="38667"/>
                        <a14:foregroundMark x1="92889" y1="38667" x2="82667" y2="24444"/>
                        <a14:foregroundMark x1="82667" y1="24444" x2="81778" y2="24000"/>
                        <a14:foregroundMark x1="45333" y1="3556" x2="34222" y2="8000"/>
                        <a14:foregroundMark x1="32444" y1="94667" x2="45778" y2="95111"/>
                        <a14:foregroundMark x1="47556" y1="97333" x2="47556" y2="97333"/>
                        <a14:foregroundMark x1="444" y1="48889" x2="444" y2="48889"/>
                        <a14:foregroundMark x1="96889" y1="51111" x2="96889" y2="51111"/>
                        <a14:backgroundMark x1="91111" y1="78667" x2="91111" y2="78667"/>
                        <a14:backgroundMark x1="91556" y1="78222" x2="91556" y2="78222"/>
                        <a14:backgroundMark x1="91111" y1="79111" x2="91111" y2="79111"/>
                        <a14:backgroundMark x1="90222" y1="79556" x2="90222" y2="79556"/>
                        <a14:backgroundMark x1="91111" y1="79556" x2="91111" y2="79556"/>
                        <a14:backgroundMark x1="92444" y1="78667" x2="92444" y2="78667"/>
                        <a14:backgroundMark x1="92444" y1="76889" x2="92444" y2="7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9392" y="4720152"/>
            <a:ext cx="1079354" cy="107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8" descr="Server PNG Images - CleanPNG / KissPNG">
            <a:extLst>
              <a:ext uri="{FF2B5EF4-FFF2-40B4-BE49-F238E27FC236}">
                <a16:creationId xmlns:a16="http://schemas.microsoft.com/office/drawing/2014/main" id="{79DA5253-FCFC-3DB4-5407-AE0591D44A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0297" y="8824313"/>
            <a:ext cx="1034756" cy="165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4B22D1C0-0DF5-607B-5C39-A9D0DF7D2222}"/>
              </a:ext>
            </a:extLst>
          </p:cNvPr>
          <p:cNvCxnSpPr>
            <a:cxnSpLocks/>
          </p:cNvCxnSpPr>
          <p:nvPr/>
        </p:nvCxnSpPr>
        <p:spPr>
          <a:xfrm>
            <a:off x="12454414" y="3839419"/>
            <a:ext cx="283456" cy="731579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F076AC5-4769-EB63-3F00-E78F52E80091}"/>
              </a:ext>
            </a:extLst>
          </p:cNvPr>
          <p:cNvSpPr txBox="1"/>
          <p:nvPr/>
        </p:nvSpPr>
        <p:spPr>
          <a:xfrm>
            <a:off x="13847940" y="12071656"/>
            <a:ext cx="1347628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Montserrat Medium" pitchFamily="2" charset="0"/>
              </a:rPr>
              <a:t>AppN</a:t>
            </a:r>
            <a:endParaRPr kumimoji="0" lang="ru-RU" sz="3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52" name="Picture 4" descr="Seven New Courses in Routing and Switching Coming from CBT Nuggets -  Anthony Sequeira's Blog Home">
            <a:extLst>
              <a:ext uri="{FF2B5EF4-FFF2-40B4-BE49-F238E27FC236}">
                <a16:creationId xmlns:a16="http://schemas.microsoft.com/office/drawing/2014/main" id="{3410C35B-E271-9297-B5F6-0C39C69C4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556" b="96889" l="0" r="96889">
                        <a14:foregroundMark x1="10222" y1="32000" x2="10222" y2="32000"/>
                        <a14:foregroundMark x1="12000" y1="24889" x2="25778" y2="15556"/>
                        <a14:foregroundMark x1="25778" y1="15111" x2="60889" y2="11556"/>
                        <a14:foregroundMark x1="60889" y1="11556" x2="65333" y2="14222"/>
                        <a14:foregroundMark x1="65333" y1="13778" x2="83556" y2="27111"/>
                        <a14:foregroundMark x1="83556" y1="27111" x2="89333" y2="46222"/>
                        <a14:foregroundMark x1="89333" y1="46222" x2="80444" y2="87111"/>
                        <a14:foregroundMark x1="80444" y1="87111" x2="58667" y2="92000"/>
                        <a14:foregroundMark x1="58667" y1="92000" x2="39556" y2="88889"/>
                        <a14:foregroundMark x1="39556" y1="88889" x2="21333" y2="80444"/>
                        <a14:foregroundMark x1="21333" y1="80444" x2="9333" y2="66667"/>
                        <a14:foregroundMark x1="9333" y1="66667" x2="7111" y2="49778"/>
                        <a14:foregroundMark x1="7111" y1="49778" x2="7556" y2="49333"/>
                        <a14:foregroundMark x1="5778" y1="36000" x2="5778" y2="51556"/>
                        <a14:foregroundMark x1="30222" y1="12000" x2="47556" y2="10667"/>
                        <a14:foregroundMark x1="47556" y1="10667" x2="67556" y2="12444"/>
                        <a14:foregroundMark x1="67556" y1="12444" x2="82222" y2="21333"/>
                        <a14:foregroundMark x1="82222" y1="21333" x2="90667" y2="38222"/>
                        <a14:foregroundMark x1="91618" y1="78667" x2="91556" y2="79111"/>
                        <a14:foregroundMark x1="91680" y1="78222" x2="91618" y2="78667"/>
                        <a14:foregroundMark x1="91866" y1="76889" x2="91680" y2="78222"/>
                        <a14:foregroundMark x1="96444" y1="44000" x2="91866" y2="76889"/>
                        <a14:foregroundMark x1="91556" y1="79111" x2="89333" y2="79556"/>
                        <a14:foregroundMark x1="94222" y1="58222" x2="92889" y2="38667"/>
                        <a14:foregroundMark x1="92889" y1="38667" x2="82667" y2="24444"/>
                        <a14:foregroundMark x1="82667" y1="24444" x2="81778" y2="24000"/>
                        <a14:foregroundMark x1="45333" y1="3556" x2="34222" y2="8000"/>
                        <a14:foregroundMark x1="32444" y1="94667" x2="45778" y2="95111"/>
                        <a14:foregroundMark x1="47556" y1="97333" x2="47556" y2="97333"/>
                        <a14:foregroundMark x1="444" y1="48889" x2="444" y2="48889"/>
                        <a14:foregroundMark x1="96889" y1="51111" x2="96889" y2="51111"/>
                        <a14:backgroundMark x1="91111" y1="78667" x2="91111" y2="78667"/>
                        <a14:backgroundMark x1="91556" y1="78222" x2="91556" y2="78222"/>
                        <a14:backgroundMark x1="91111" y1="79111" x2="91111" y2="79111"/>
                        <a14:backgroundMark x1="90222" y1="79556" x2="90222" y2="79556"/>
                        <a14:backgroundMark x1="91111" y1="79556" x2="91111" y2="79556"/>
                        <a14:backgroundMark x1="92444" y1="78667" x2="92444" y2="78667"/>
                        <a14:backgroundMark x1="92444" y1="76889" x2="92444" y2="7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2971" y="4776890"/>
            <a:ext cx="1079354" cy="107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8" descr="Server PNG Images - CleanPNG / KissPNG">
            <a:extLst>
              <a:ext uri="{FF2B5EF4-FFF2-40B4-BE49-F238E27FC236}">
                <a16:creationId xmlns:a16="http://schemas.microsoft.com/office/drawing/2014/main" id="{51ADA8A7-C4BF-E7F7-E344-8DCEDFC0B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2115" y="6898219"/>
            <a:ext cx="926749" cy="148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8" descr="Server PNG Images - CleanPNG / KissPNG">
            <a:extLst>
              <a:ext uri="{FF2B5EF4-FFF2-40B4-BE49-F238E27FC236}">
                <a16:creationId xmlns:a16="http://schemas.microsoft.com/office/drawing/2014/main" id="{E7497FE8-295E-70A8-AF85-48EE00279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7026" y="8802283"/>
            <a:ext cx="1034756" cy="165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8" descr="Server PNG Images - CleanPNG / KissPNG">
            <a:extLst>
              <a:ext uri="{FF2B5EF4-FFF2-40B4-BE49-F238E27FC236}">
                <a16:creationId xmlns:a16="http://schemas.microsoft.com/office/drawing/2014/main" id="{6BCD0615-F2A5-C187-9069-D1124348D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3668" y="8862597"/>
            <a:ext cx="1034756" cy="165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8" descr="Server PNG Images - CleanPNG / KissPNG">
            <a:extLst>
              <a:ext uri="{FF2B5EF4-FFF2-40B4-BE49-F238E27FC236}">
                <a16:creationId xmlns:a16="http://schemas.microsoft.com/office/drawing/2014/main" id="{25E21896-05D9-AEF4-E405-ECC01F870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4248" y="8891801"/>
            <a:ext cx="1034756" cy="165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0" name="Прямая соединительная линия 59">
            <a:extLst>
              <a:ext uri="{FF2B5EF4-FFF2-40B4-BE49-F238E27FC236}">
                <a16:creationId xmlns:a16="http://schemas.microsoft.com/office/drawing/2014/main" id="{DE2827AC-37C1-0F00-3FFA-E679032D3830}"/>
              </a:ext>
            </a:extLst>
          </p:cNvPr>
          <p:cNvCxnSpPr>
            <a:cxnSpLocks/>
          </p:cNvCxnSpPr>
          <p:nvPr/>
        </p:nvCxnSpPr>
        <p:spPr>
          <a:xfrm>
            <a:off x="10814181" y="10579076"/>
            <a:ext cx="0" cy="841973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1" name="Прямая соединительная линия 60">
            <a:extLst>
              <a:ext uri="{FF2B5EF4-FFF2-40B4-BE49-F238E27FC236}">
                <a16:creationId xmlns:a16="http://schemas.microsoft.com/office/drawing/2014/main" id="{087CA043-1A41-FD29-68C0-ECCA40BB7E1F}"/>
              </a:ext>
            </a:extLst>
          </p:cNvPr>
          <p:cNvCxnSpPr>
            <a:cxnSpLocks/>
          </p:cNvCxnSpPr>
          <p:nvPr/>
        </p:nvCxnSpPr>
        <p:spPr>
          <a:xfrm>
            <a:off x="12289708" y="10625405"/>
            <a:ext cx="0" cy="841973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D57063D5-ACD1-90B0-CB3E-EDB5EAE8E37E}"/>
              </a:ext>
            </a:extLst>
          </p:cNvPr>
          <p:cNvCxnSpPr>
            <a:cxnSpLocks/>
          </p:cNvCxnSpPr>
          <p:nvPr/>
        </p:nvCxnSpPr>
        <p:spPr>
          <a:xfrm flipH="1">
            <a:off x="13160171" y="10647046"/>
            <a:ext cx="598303" cy="744846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3" name="Прямая соединительная линия 62">
            <a:extLst>
              <a:ext uri="{FF2B5EF4-FFF2-40B4-BE49-F238E27FC236}">
                <a16:creationId xmlns:a16="http://schemas.microsoft.com/office/drawing/2014/main" id="{114D27F7-D602-9895-AE0C-77819083B1D6}"/>
              </a:ext>
            </a:extLst>
          </p:cNvPr>
          <p:cNvCxnSpPr>
            <a:cxnSpLocks/>
          </p:cNvCxnSpPr>
          <p:nvPr/>
        </p:nvCxnSpPr>
        <p:spPr>
          <a:xfrm>
            <a:off x="10409932" y="5988098"/>
            <a:ext cx="0" cy="810292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24" name="Прямая соединительная линия 1023">
            <a:extLst>
              <a:ext uri="{FF2B5EF4-FFF2-40B4-BE49-F238E27FC236}">
                <a16:creationId xmlns:a16="http://schemas.microsoft.com/office/drawing/2014/main" id="{D50748E3-3755-C6E4-58F2-78B1AE2E1E4B}"/>
              </a:ext>
            </a:extLst>
          </p:cNvPr>
          <p:cNvCxnSpPr>
            <a:cxnSpLocks/>
          </p:cNvCxnSpPr>
          <p:nvPr/>
        </p:nvCxnSpPr>
        <p:spPr>
          <a:xfrm flipH="1">
            <a:off x="10917907" y="6100473"/>
            <a:ext cx="1714563" cy="814147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25" name="Прямая соединительная линия 1024">
            <a:extLst>
              <a:ext uri="{FF2B5EF4-FFF2-40B4-BE49-F238E27FC236}">
                <a16:creationId xmlns:a16="http://schemas.microsoft.com/office/drawing/2014/main" id="{7FD8529A-3316-6618-C410-81E0328257DE}"/>
              </a:ext>
            </a:extLst>
          </p:cNvPr>
          <p:cNvCxnSpPr>
            <a:cxnSpLocks/>
            <a:endCxn id="44" idx="0"/>
          </p:cNvCxnSpPr>
          <p:nvPr/>
        </p:nvCxnSpPr>
        <p:spPr>
          <a:xfrm flipH="1">
            <a:off x="9147675" y="8252217"/>
            <a:ext cx="791337" cy="572096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27" name="Прямая соединительная линия 1026">
            <a:extLst>
              <a:ext uri="{FF2B5EF4-FFF2-40B4-BE49-F238E27FC236}">
                <a16:creationId xmlns:a16="http://schemas.microsoft.com/office/drawing/2014/main" id="{BE452BF3-F061-7E56-5DDB-9846B162AECD}"/>
              </a:ext>
            </a:extLst>
          </p:cNvPr>
          <p:cNvCxnSpPr>
            <a:cxnSpLocks/>
          </p:cNvCxnSpPr>
          <p:nvPr/>
        </p:nvCxnSpPr>
        <p:spPr>
          <a:xfrm>
            <a:off x="10546166" y="8174110"/>
            <a:ext cx="0" cy="717691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29" name="Прямая соединительная линия 1028">
            <a:extLst>
              <a:ext uri="{FF2B5EF4-FFF2-40B4-BE49-F238E27FC236}">
                <a16:creationId xmlns:a16="http://schemas.microsoft.com/office/drawing/2014/main" id="{962BFA06-AB5C-C110-D197-926919A49F3A}"/>
              </a:ext>
            </a:extLst>
          </p:cNvPr>
          <p:cNvCxnSpPr>
            <a:cxnSpLocks/>
          </p:cNvCxnSpPr>
          <p:nvPr/>
        </p:nvCxnSpPr>
        <p:spPr>
          <a:xfrm>
            <a:off x="10775523" y="8186376"/>
            <a:ext cx="1447448" cy="637937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31" name="Прямая соединительная линия 1030">
            <a:extLst>
              <a:ext uri="{FF2B5EF4-FFF2-40B4-BE49-F238E27FC236}">
                <a16:creationId xmlns:a16="http://schemas.microsoft.com/office/drawing/2014/main" id="{7E08E18C-C2EC-F999-29C0-2A8F44DE3A05}"/>
              </a:ext>
            </a:extLst>
          </p:cNvPr>
          <p:cNvCxnSpPr>
            <a:cxnSpLocks/>
          </p:cNvCxnSpPr>
          <p:nvPr/>
        </p:nvCxnSpPr>
        <p:spPr>
          <a:xfrm>
            <a:off x="10885307" y="8046275"/>
            <a:ext cx="2722813" cy="885236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32" name="Прямая соединительная линия 1031">
            <a:extLst>
              <a:ext uri="{FF2B5EF4-FFF2-40B4-BE49-F238E27FC236}">
                <a16:creationId xmlns:a16="http://schemas.microsoft.com/office/drawing/2014/main" id="{4EA06B94-F539-2CEC-B4D9-FC8207104A21}"/>
              </a:ext>
            </a:extLst>
          </p:cNvPr>
          <p:cNvCxnSpPr>
            <a:cxnSpLocks/>
          </p:cNvCxnSpPr>
          <p:nvPr/>
        </p:nvCxnSpPr>
        <p:spPr>
          <a:xfrm flipH="1" flipV="1">
            <a:off x="10835398" y="7642116"/>
            <a:ext cx="1665591" cy="18447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headEnd type="arrow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33" name="TextBox 1032">
            <a:extLst>
              <a:ext uri="{FF2B5EF4-FFF2-40B4-BE49-F238E27FC236}">
                <a16:creationId xmlns:a16="http://schemas.microsoft.com/office/drawing/2014/main" id="{B53610FE-8727-0CA9-A1EC-A2D891862289}"/>
              </a:ext>
            </a:extLst>
          </p:cNvPr>
          <p:cNvSpPr txBox="1"/>
          <p:nvPr/>
        </p:nvSpPr>
        <p:spPr>
          <a:xfrm>
            <a:off x="10721689" y="7098518"/>
            <a:ext cx="191078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VRRP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cxnSp>
        <p:nvCxnSpPr>
          <p:cNvPr id="1034" name="Прямая соединительная линия 1033">
            <a:extLst>
              <a:ext uri="{FF2B5EF4-FFF2-40B4-BE49-F238E27FC236}">
                <a16:creationId xmlns:a16="http://schemas.microsoft.com/office/drawing/2014/main" id="{E4BADC94-50EE-B1F3-7218-CBEA31D07312}"/>
              </a:ext>
            </a:extLst>
          </p:cNvPr>
          <p:cNvCxnSpPr>
            <a:cxnSpLocks/>
          </p:cNvCxnSpPr>
          <p:nvPr/>
        </p:nvCxnSpPr>
        <p:spPr>
          <a:xfrm>
            <a:off x="8938963" y="6183430"/>
            <a:ext cx="5360992" cy="19829"/>
          </a:xfrm>
          <a:prstGeom prst="line">
            <a:avLst/>
          </a:prstGeom>
          <a:noFill/>
          <a:ln w="25400" cap="flat">
            <a:solidFill>
              <a:srgbClr val="FFC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35" name="Прямая соединительная линия 1034">
            <a:extLst>
              <a:ext uri="{FF2B5EF4-FFF2-40B4-BE49-F238E27FC236}">
                <a16:creationId xmlns:a16="http://schemas.microsoft.com/office/drawing/2014/main" id="{FEEEDB8B-635C-A0D4-A734-7559E2E05C54}"/>
              </a:ext>
            </a:extLst>
          </p:cNvPr>
          <p:cNvCxnSpPr>
            <a:cxnSpLocks/>
          </p:cNvCxnSpPr>
          <p:nvPr/>
        </p:nvCxnSpPr>
        <p:spPr>
          <a:xfrm flipV="1">
            <a:off x="8938963" y="8488048"/>
            <a:ext cx="5360992" cy="28032"/>
          </a:xfrm>
          <a:prstGeom prst="line">
            <a:avLst/>
          </a:prstGeom>
          <a:noFill/>
          <a:ln w="25400" cap="flat">
            <a:solidFill>
              <a:srgbClr val="FFC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36" name="TextBox 1035">
            <a:extLst>
              <a:ext uri="{FF2B5EF4-FFF2-40B4-BE49-F238E27FC236}">
                <a16:creationId xmlns:a16="http://schemas.microsoft.com/office/drawing/2014/main" id="{122DE479-01C1-B339-8425-F014CAF70FE6}"/>
              </a:ext>
            </a:extLst>
          </p:cNvPr>
          <p:cNvSpPr txBox="1"/>
          <p:nvPr/>
        </p:nvSpPr>
        <p:spPr>
          <a:xfrm>
            <a:off x="7983573" y="7098518"/>
            <a:ext cx="191078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2000" dirty="0" err="1">
                <a:solidFill>
                  <a:srgbClr val="FFC000"/>
                </a:solidFill>
                <a:latin typeface="Montserrat Medium" pitchFamily="2" charset="0"/>
              </a:rPr>
              <a:t>tcp</a:t>
            </a:r>
            <a:r>
              <a:rPr lang="en-US" sz="2000" dirty="0">
                <a:solidFill>
                  <a:srgbClr val="FFC000"/>
                </a:solidFill>
                <a:latin typeface="Montserrat Medium" pitchFamily="2" charset="0"/>
              </a:rPr>
              <a:t> mode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rgbClr val="FFC000"/>
              </a:solidFill>
              <a:effectLst/>
              <a:uFillTx/>
              <a:sym typeface="Helvetica Neue"/>
            </a:endParaRPr>
          </a:p>
        </p:txBody>
      </p:sp>
      <p:sp>
        <p:nvSpPr>
          <p:cNvPr id="1037" name="TextBox 1036">
            <a:extLst>
              <a:ext uri="{FF2B5EF4-FFF2-40B4-BE49-F238E27FC236}">
                <a16:creationId xmlns:a16="http://schemas.microsoft.com/office/drawing/2014/main" id="{9E3D33E1-5F83-B041-6448-318EB10B5E69}"/>
              </a:ext>
            </a:extLst>
          </p:cNvPr>
          <p:cNvSpPr txBox="1"/>
          <p:nvPr/>
        </p:nvSpPr>
        <p:spPr>
          <a:xfrm>
            <a:off x="6703266" y="9424903"/>
            <a:ext cx="191078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2000" dirty="0">
                <a:solidFill>
                  <a:srgbClr val="FFC000"/>
                </a:solidFill>
                <a:latin typeface="Montserrat Medium" pitchFamily="2" charset="0"/>
              </a:rPr>
              <a:t>http mode</a:t>
            </a:r>
            <a:endParaRPr lang="ru-RU" sz="2000" b="1" dirty="0">
              <a:solidFill>
                <a:srgbClr val="FFC000"/>
              </a:solidFill>
            </a:endParaRPr>
          </a:p>
        </p:txBody>
      </p:sp>
      <p:pic>
        <p:nvPicPr>
          <p:cNvPr id="1039" name="Picture 8" descr="Server PNG Images - CleanPNG / KissPNG">
            <a:extLst>
              <a:ext uri="{FF2B5EF4-FFF2-40B4-BE49-F238E27FC236}">
                <a16:creationId xmlns:a16="http://schemas.microsoft.com/office/drawing/2014/main" id="{46A1A10B-B322-B33E-49E8-0758242C27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1885" y="6816270"/>
            <a:ext cx="940401" cy="150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C082F087-077E-30DD-BAFD-B65AC1026D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4275" y="11792514"/>
            <a:ext cx="1264363" cy="12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4" descr="Internet - Internet Cloud Illustration - CleanPNG / KissPNG">
            <a:extLst>
              <a:ext uri="{FF2B5EF4-FFF2-40B4-BE49-F238E27FC236}">
                <a16:creationId xmlns:a16="http://schemas.microsoft.com/office/drawing/2014/main" id="{63CECC2C-D636-9A1A-0F07-1B9395D06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602" b="93567" l="9122" r="89865">
                        <a14:foregroundMark x1="57432" y1="9357" x2="57432" y2="9357"/>
                        <a14:foregroundMark x1="42905" y1="8187" x2="42905" y2="8187"/>
                        <a14:foregroundMark x1="51014" y1="93567" x2="51014" y2="935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1000" y="2053399"/>
            <a:ext cx="2708431" cy="1564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42" name="Прямая соединительная линия 1041">
            <a:extLst>
              <a:ext uri="{FF2B5EF4-FFF2-40B4-BE49-F238E27FC236}">
                <a16:creationId xmlns:a16="http://schemas.microsoft.com/office/drawing/2014/main" id="{F453FE92-21F9-3622-862C-59DBC3C6BC0E}"/>
              </a:ext>
            </a:extLst>
          </p:cNvPr>
          <p:cNvCxnSpPr>
            <a:cxnSpLocks/>
          </p:cNvCxnSpPr>
          <p:nvPr/>
        </p:nvCxnSpPr>
        <p:spPr>
          <a:xfrm flipH="1">
            <a:off x="19121429" y="3740737"/>
            <a:ext cx="391469" cy="813188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43" name="Скругленный прямоугольник 1042">
            <a:extLst>
              <a:ext uri="{FF2B5EF4-FFF2-40B4-BE49-F238E27FC236}">
                <a16:creationId xmlns:a16="http://schemas.microsoft.com/office/drawing/2014/main" id="{5D7415E9-399B-C9DB-F9EB-4441A4AD9BF2}"/>
              </a:ext>
            </a:extLst>
          </p:cNvPr>
          <p:cNvSpPr/>
          <p:nvPr/>
        </p:nvSpPr>
        <p:spPr>
          <a:xfrm>
            <a:off x="17926200" y="11660539"/>
            <a:ext cx="4208514" cy="1375870"/>
          </a:xfrm>
          <a:prstGeom prst="roundRect">
            <a:avLst/>
          </a:prstGeom>
          <a:noFill/>
          <a:ln w="381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044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62670567-3423-184B-4FE9-DB0DC1C24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713" y="11798628"/>
            <a:ext cx="1264363" cy="12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CB9D25F0-4446-431D-EA36-53FA87C219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9151" y="11772046"/>
            <a:ext cx="1264363" cy="12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6" name="TextBox 1045">
            <a:extLst>
              <a:ext uri="{FF2B5EF4-FFF2-40B4-BE49-F238E27FC236}">
                <a16:creationId xmlns:a16="http://schemas.microsoft.com/office/drawing/2014/main" id="{206ADA15-8B48-9E88-9118-B9E10A409436}"/>
              </a:ext>
            </a:extLst>
          </p:cNvPr>
          <p:cNvSpPr txBox="1"/>
          <p:nvPr/>
        </p:nvSpPr>
        <p:spPr>
          <a:xfrm>
            <a:off x="16498500" y="12069835"/>
            <a:ext cx="1229131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Montserrat Medium" pitchFamily="2" charset="0"/>
              </a:rPr>
              <a:t>App1</a:t>
            </a:r>
            <a:endParaRPr kumimoji="0" lang="ru-RU" sz="3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cxnSp>
        <p:nvCxnSpPr>
          <p:cNvPr id="1047" name="Прямая соединительная линия 1046">
            <a:extLst>
              <a:ext uri="{FF2B5EF4-FFF2-40B4-BE49-F238E27FC236}">
                <a16:creationId xmlns:a16="http://schemas.microsoft.com/office/drawing/2014/main" id="{233A91B4-7FB6-D6B1-BB68-ED436444DE8E}"/>
              </a:ext>
            </a:extLst>
          </p:cNvPr>
          <p:cNvCxnSpPr>
            <a:cxnSpLocks/>
          </p:cNvCxnSpPr>
          <p:nvPr/>
        </p:nvCxnSpPr>
        <p:spPr>
          <a:xfrm>
            <a:off x="18041073" y="10772207"/>
            <a:ext cx="341551" cy="624811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048" name="Picture 4" descr="Seven New Courses in Routing and Switching Coming from CBT Nuggets -  Anthony Sequeira's Blog Home">
            <a:extLst>
              <a:ext uri="{FF2B5EF4-FFF2-40B4-BE49-F238E27FC236}">
                <a16:creationId xmlns:a16="http://schemas.microsoft.com/office/drawing/2014/main" id="{70547357-C8E4-2CFB-C5DC-6F992E20C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556" b="96889" l="0" r="96889">
                        <a14:foregroundMark x1="10222" y1="32000" x2="10222" y2="32000"/>
                        <a14:foregroundMark x1="12000" y1="24889" x2="25778" y2="15556"/>
                        <a14:foregroundMark x1="25778" y1="15111" x2="60889" y2="11556"/>
                        <a14:foregroundMark x1="60889" y1="11556" x2="65333" y2="14222"/>
                        <a14:foregroundMark x1="65333" y1="13778" x2="83556" y2="27111"/>
                        <a14:foregroundMark x1="83556" y1="27111" x2="89333" y2="46222"/>
                        <a14:foregroundMark x1="89333" y1="46222" x2="80444" y2="87111"/>
                        <a14:foregroundMark x1="80444" y1="87111" x2="58667" y2="92000"/>
                        <a14:foregroundMark x1="58667" y1="92000" x2="39556" y2="88889"/>
                        <a14:foregroundMark x1="39556" y1="88889" x2="21333" y2="80444"/>
                        <a14:foregroundMark x1="21333" y1="80444" x2="9333" y2="66667"/>
                        <a14:foregroundMark x1="9333" y1="66667" x2="7111" y2="49778"/>
                        <a14:foregroundMark x1="7111" y1="49778" x2="7556" y2="49333"/>
                        <a14:foregroundMark x1="5778" y1="36000" x2="5778" y2="51556"/>
                        <a14:foregroundMark x1="30222" y1="12000" x2="47556" y2="10667"/>
                        <a14:foregroundMark x1="47556" y1="10667" x2="67556" y2="12444"/>
                        <a14:foregroundMark x1="67556" y1="12444" x2="82222" y2="21333"/>
                        <a14:foregroundMark x1="82222" y1="21333" x2="90667" y2="38222"/>
                        <a14:foregroundMark x1="91618" y1="78667" x2="91556" y2="79111"/>
                        <a14:foregroundMark x1="91680" y1="78222" x2="91618" y2="78667"/>
                        <a14:foregroundMark x1="91866" y1="76889" x2="91680" y2="78222"/>
                        <a14:foregroundMark x1="96444" y1="44000" x2="91866" y2="76889"/>
                        <a14:foregroundMark x1="91556" y1="79111" x2="89333" y2="79556"/>
                        <a14:foregroundMark x1="94222" y1="58222" x2="92889" y2="38667"/>
                        <a14:foregroundMark x1="92889" y1="38667" x2="82667" y2="24444"/>
                        <a14:foregroundMark x1="82667" y1="24444" x2="81778" y2="24000"/>
                        <a14:foregroundMark x1="45333" y1="3556" x2="34222" y2="8000"/>
                        <a14:foregroundMark x1="32444" y1="94667" x2="45778" y2="95111"/>
                        <a14:foregroundMark x1="47556" y1="97333" x2="47556" y2="97333"/>
                        <a14:foregroundMark x1="444" y1="48889" x2="444" y2="48889"/>
                        <a14:foregroundMark x1="96889" y1="51111" x2="96889" y2="51111"/>
                        <a14:backgroundMark x1="91111" y1="78667" x2="91111" y2="78667"/>
                        <a14:backgroundMark x1="91556" y1="78222" x2="91556" y2="78222"/>
                        <a14:backgroundMark x1="91111" y1="79111" x2="91111" y2="79111"/>
                        <a14:backgroundMark x1="90222" y1="79556" x2="90222" y2="79556"/>
                        <a14:backgroundMark x1="91111" y1="79556" x2="91111" y2="79556"/>
                        <a14:backgroundMark x1="92444" y1="78667" x2="92444" y2="78667"/>
                        <a14:backgroundMark x1="92444" y1="76889" x2="92444" y2="7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7497" y="4696121"/>
            <a:ext cx="1079354" cy="107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8" descr="Server PNG Images - CleanPNG / KissPNG">
            <a:extLst>
              <a:ext uri="{FF2B5EF4-FFF2-40B4-BE49-F238E27FC236}">
                <a16:creationId xmlns:a16="http://schemas.microsoft.com/office/drawing/2014/main" id="{F9AC7028-1B43-BEA0-B0BA-0076A50DF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9521" y="9085071"/>
            <a:ext cx="1034756" cy="165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50" name="Прямая соединительная линия 1049">
            <a:extLst>
              <a:ext uri="{FF2B5EF4-FFF2-40B4-BE49-F238E27FC236}">
                <a16:creationId xmlns:a16="http://schemas.microsoft.com/office/drawing/2014/main" id="{78F6B78C-32D9-3255-D625-7C4F81633055}"/>
              </a:ext>
            </a:extLst>
          </p:cNvPr>
          <p:cNvCxnSpPr>
            <a:cxnSpLocks/>
          </p:cNvCxnSpPr>
          <p:nvPr/>
        </p:nvCxnSpPr>
        <p:spPr>
          <a:xfrm>
            <a:off x="20942519" y="3815388"/>
            <a:ext cx="283456" cy="731579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51" name="TextBox 1050">
            <a:extLst>
              <a:ext uri="{FF2B5EF4-FFF2-40B4-BE49-F238E27FC236}">
                <a16:creationId xmlns:a16="http://schemas.microsoft.com/office/drawing/2014/main" id="{424BDB1F-398F-1D43-E773-66B19ACDD0CB}"/>
              </a:ext>
            </a:extLst>
          </p:cNvPr>
          <p:cNvSpPr txBox="1"/>
          <p:nvPr/>
        </p:nvSpPr>
        <p:spPr>
          <a:xfrm>
            <a:off x="22375647" y="12088610"/>
            <a:ext cx="1579016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Montserrat Medium" pitchFamily="2" charset="0"/>
              </a:rPr>
              <a:t>AppN</a:t>
            </a:r>
            <a:r>
              <a:rPr kumimoji="0" lang="en-US" sz="32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endParaRPr kumimoji="0" lang="ru-RU" sz="3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052" name="Picture 4" descr="Seven New Courses in Routing and Switching Coming from CBT Nuggets -  Anthony Sequeira's Blog Home">
            <a:extLst>
              <a:ext uri="{FF2B5EF4-FFF2-40B4-BE49-F238E27FC236}">
                <a16:creationId xmlns:a16="http://schemas.microsoft.com/office/drawing/2014/main" id="{C278E88C-EEC0-067F-D2CF-58D7D98D26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556" b="96889" l="0" r="96889">
                        <a14:foregroundMark x1="10222" y1="32000" x2="10222" y2="32000"/>
                        <a14:foregroundMark x1="12000" y1="24889" x2="25778" y2="15556"/>
                        <a14:foregroundMark x1="25778" y1="15111" x2="60889" y2="11556"/>
                        <a14:foregroundMark x1="60889" y1="11556" x2="65333" y2="14222"/>
                        <a14:foregroundMark x1="65333" y1="13778" x2="83556" y2="27111"/>
                        <a14:foregroundMark x1="83556" y1="27111" x2="89333" y2="46222"/>
                        <a14:foregroundMark x1="89333" y1="46222" x2="80444" y2="87111"/>
                        <a14:foregroundMark x1="80444" y1="87111" x2="58667" y2="92000"/>
                        <a14:foregroundMark x1="58667" y1="92000" x2="39556" y2="88889"/>
                        <a14:foregroundMark x1="39556" y1="88889" x2="21333" y2="80444"/>
                        <a14:foregroundMark x1="21333" y1="80444" x2="9333" y2="66667"/>
                        <a14:foregroundMark x1="9333" y1="66667" x2="7111" y2="49778"/>
                        <a14:foregroundMark x1="7111" y1="49778" x2="7556" y2="49333"/>
                        <a14:foregroundMark x1="5778" y1="36000" x2="5778" y2="51556"/>
                        <a14:foregroundMark x1="30222" y1="12000" x2="47556" y2="10667"/>
                        <a14:foregroundMark x1="47556" y1="10667" x2="67556" y2="12444"/>
                        <a14:foregroundMark x1="67556" y1="12444" x2="82222" y2="21333"/>
                        <a14:foregroundMark x1="82222" y1="21333" x2="90667" y2="38222"/>
                        <a14:foregroundMark x1="91618" y1="78667" x2="91556" y2="79111"/>
                        <a14:foregroundMark x1="91680" y1="78222" x2="91618" y2="78667"/>
                        <a14:foregroundMark x1="91866" y1="76889" x2="91680" y2="78222"/>
                        <a14:foregroundMark x1="96444" y1="44000" x2="91866" y2="76889"/>
                        <a14:foregroundMark x1="91556" y1="79111" x2="89333" y2="79556"/>
                        <a14:foregroundMark x1="94222" y1="58222" x2="92889" y2="38667"/>
                        <a14:foregroundMark x1="92889" y1="38667" x2="82667" y2="24444"/>
                        <a14:foregroundMark x1="82667" y1="24444" x2="81778" y2="24000"/>
                        <a14:foregroundMark x1="45333" y1="3556" x2="34222" y2="8000"/>
                        <a14:foregroundMark x1="32444" y1="94667" x2="45778" y2="95111"/>
                        <a14:foregroundMark x1="47556" y1="97333" x2="47556" y2="97333"/>
                        <a14:foregroundMark x1="444" y1="48889" x2="444" y2="48889"/>
                        <a14:foregroundMark x1="96889" y1="51111" x2="96889" y2="51111"/>
                        <a14:backgroundMark x1="91111" y1="78667" x2="91111" y2="78667"/>
                        <a14:backgroundMark x1="91556" y1="78222" x2="91556" y2="78222"/>
                        <a14:backgroundMark x1="91111" y1="79111" x2="91111" y2="79111"/>
                        <a14:backgroundMark x1="90222" y1="79556" x2="90222" y2="79556"/>
                        <a14:backgroundMark x1="91111" y1="79556" x2="91111" y2="79556"/>
                        <a14:backgroundMark x1="92444" y1="78667" x2="92444" y2="78667"/>
                        <a14:backgroundMark x1="92444" y1="76889" x2="92444" y2="7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1076" y="4752859"/>
            <a:ext cx="1079354" cy="107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8" descr="Server PNG Images - CleanPNG / KissPNG">
            <a:extLst>
              <a:ext uri="{FF2B5EF4-FFF2-40B4-BE49-F238E27FC236}">
                <a16:creationId xmlns:a16="http://schemas.microsoft.com/office/drawing/2014/main" id="{DF69578A-8E24-D74C-E4C8-CF53E3E186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6250" y="9063041"/>
            <a:ext cx="1034756" cy="165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8" descr="Server PNG Images - CleanPNG / KissPNG">
            <a:extLst>
              <a:ext uri="{FF2B5EF4-FFF2-40B4-BE49-F238E27FC236}">
                <a16:creationId xmlns:a16="http://schemas.microsoft.com/office/drawing/2014/main" id="{9A3A5583-DFB4-D353-0D62-4278CBD86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2892" y="9123355"/>
            <a:ext cx="1034756" cy="165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8" descr="Server PNG Images - CleanPNG / KissPNG">
            <a:extLst>
              <a:ext uri="{FF2B5EF4-FFF2-40B4-BE49-F238E27FC236}">
                <a16:creationId xmlns:a16="http://schemas.microsoft.com/office/drawing/2014/main" id="{412CD48C-8997-D6CA-C6E1-57D87E324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3472" y="9152559"/>
            <a:ext cx="1034756" cy="165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56" name="Прямая соединительная линия 1055">
            <a:extLst>
              <a:ext uri="{FF2B5EF4-FFF2-40B4-BE49-F238E27FC236}">
                <a16:creationId xmlns:a16="http://schemas.microsoft.com/office/drawing/2014/main" id="{FA76AF0F-D01F-C900-68A2-9EBD65A5C4B2}"/>
              </a:ext>
            </a:extLst>
          </p:cNvPr>
          <p:cNvCxnSpPr>
            <a:cxnSpLocks/>
          </p:cNvCxnSpPr>
          <p:nvPr/>
        </p:nvCxnSpPr>
        <p:spPr>
          <a:xfrm>
            <a:off x="19302286" y="10793848"/>
            <a:ext cx="0" cy="603170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57" name="Прямая соединительная линия 1056">
            <a:extLst>
              <a:ext uri="{FF2B5EF4-FFF2-40B4-BE49-F238E27FC236}">
                <a16:creationId xmlns:a16="http://schemas.microsoft.com/office/drawing/2014/main" id="{23015208-661D-D088-4D7F-4A22D16332FC}"/>
              </a:ext>
            </a:extLst>
          </p:cNvPr>
          <p:cNvCxnSpPr>
            <a:cxnSpLocks/>
          </p:cNvCxnSpPr>
          <p:nvPr/>
        </p:nvCxnSpPr>
        <p:spPr>
          <a:xfrm>
            <a:off x="20777813" y="10793848"/>
            <a:ext cx="0" cy="649499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58" name="Прямая соединительная линия 1057">
            <a:extLst>
              <a:ext uri="{FF2B5EF4-FFF2-40B4-BE49-F238E27FC236}">
                <a16:creationId xmlns:a16="http://schemas.microsoft.com/office/drawing/2014/main" id="{CC2C3A01-68F6-C5BD-5867-0C20F6599A6A}"/>
              </a:ext>
            </a:extLst>
          </p:cNvPr>
          <p:cNvCxnSpPr>
            <a:cxnSpLocks/>
          </p:cNvCxnSpPr>
          <p:nvPr/>
        </p:nvCxnSpPr>
        <p:spPr>
          <a:xfrm flipH="1">
            <a:off x="21648276" y="10808169"/>
            <a:ext cx="535221" cy="559692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59" name="Прямая соединительная линия 1058">
            <a:extLst>
              <a:ext uri="{FF2B5EF4-FFF2-40B4-BE49-F238E27FC236}">
                <a16:creationId xmlns:a16="http://schemas.microsoft.com/office/drawing/2014/main" id="{10F432E8-66D8-78C0-6BCD-77E9D06FB777}"/>
              </a:ext>
            </a:extLst>
          </p:cNvPr>
          <p:cNvCxnSpPr>
            <a:cxnSpLocks/>
            <a:endCxn id="1049" idx="0"/>
          </p:cNvCxnSpPr>
          <p:nvPr/>
        </p:nvCxnSpPr>
        <p:spPr>
          <a:xfrm flipH="1">
            <a:off x="17686899" y="8306204"/>
            <a:ext cx="720211" cy="778867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60" name="Прямая соединительная линия 1059">
            <a:extLst>
              <a:ext uri="{FF2B5EF4-FFF2-40B4-BE49-F238E27FC236}">
                <a16:creationId xmlns:a16="http://schemas.microsoft.com/office/drawing/2014/main" id="{62A23CCE-4A92-A0A1-787A-34911C62EFBD}"/>
              </a:ext>
            </a:extLst>
          </p:cNvPr>
          <p:cNvCxnSpPr>
            <a:cxnSpLocks/>
          </p:cNvCxnSpPr>
          <p:nvPr/>
        </p:nvCxnSpPr>
        <p:spPr>
          <a:xfrm>
            <a:off x="18898037" y="8399019"/>
            <a:ext cx="223392" cy="639584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61" name="Прямая соединительная линия 1060">
            <a:extLst>
              <a:ext uri="{FF2B5EF4-FFF2-40B4-BE49-F238E27FC236}">
                <a16:creationId xmlns:a16="http://schemas.microsoft.com/office/drawing/2014/main" id="{ECC4AE0D-D220-AA51-542C-630F297EB728}"/>
              </a:ext>
            </a:extLst>
          </p:cNvPr>
          <p:cNvCxnSpPr>
            <a:cxnSpLocks/>
          </p:cNvCxnSpPr>
          <p:nvPr/>
        </p:nvCxnSpPr>
        <p:spPr>
          <a:xfrm>
            <a:off x="19263628" y="8162345"/>
            <a:ext cx="1417839" cy="960336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62" name="Прямая соединительная линия 1061">
            <a:extLst>
              <a:ext uri="{FF2B5EF4-FFF2-40B4-BE49-F238E27FC236}">
                <a16:creationId xmlns:a16="http://schemas.microsoft.com/office/drawing/2014/main" id="{259119B1-188E-0E44-BF13-5265E2889C69}"/>
              </a:ext>
            </a:extLst>
          </p:cNvPr>
          <p:cNvCxnSpPr>
            <a:cxnSpLocks/>
          </p:cNvCxnSpPr>
          <p:nvPr/>
        </p:nvCxnSpPr>
        <p:spPr>
          <a:xfrm>
            <a:off x="19373412" y="8022244"/>
            <a:ext cx="2810085" cy="1143580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63" name="Прямая соединительная линия 1062">
            <a:extLst>
              <a:ext uri="{FF2B5EF4-FFF2-40B4-BE49-F238E27FC236}">
                <a16:creationId xmlns:a16="http://schemas.microsoft.com/office/drawing/2014/main" id="{7499A397-957C-7BFA-E64D-5E1E9F5FF4DF}"/>
              </a:ext>
            </a:extLst>
          </p:cNvPr>
          <p:cNvCxnSpPr>
            <a:cxnSpLocks/>
          </p:cNvCxnSpPr>
          <p:nvPr/>
        </p:nvCxnSpPr>
        <p:spPr>
          <a:xfrm>
            <a:off x="17183984" y="6045973"/>
            <a:ext cx="5391350" cy="0"/>
          </a:xfrm>
          <a:prstGeom prst="line">
            <a:avLst/>
          </a:prstGeom>
          <a:noFill/>
          <a:ln w="25400" cap="flat">
            <a:solidFill>
              <a:srgbClr val="FFC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64" name="Прямая соединительная линия 1063">
            <a:extLst>
              <a:ext uri="{FF2B5EF4-FFF2-40B4-BE49-F238E27FC236}">
                <a16:creationId xmlns:a16="http://schemas.microsoft.com/office/drawing/2014/main" id="{8E8675EE-2E6A-0F99-DF2B-C109793ACED1}"/>
              </a:ext>
            </a:extLst>
          </p:cNvPr>
          <p:cNvCxnSpPr>
            <a:cxnSpLocks/>
          </p:cNvCxnSpPr>
          <p:nvPr/>
        </p:nvCxnSpPr>
        <p:spPr>
          <a:xfrm flipV="1">
            <a:off x="17183984" y="8360381"/>
            <a:ext cx="5316866" cy="48681"/>
          </a:xfrm>
          <a:prstGeom prst="line">
            <a:avLst/>
          </a:prstGeom>
          <a:noFill/>
          <a:ln w="25400" cap="flat">
            <a:solidFill>
              <a:srgbClr val="FFC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65" name="TextBox 1064">
            <a:extLst>
              <a:ext uri="{FF2B5EF4-FFF2-40B4-BE49-F238E27FC236}">
                <a16:creationId xmlns:a16="http://schemas.microsoft.com/office/drawing/2014/main" id="{8D820EC0-E5BF-B217-455B-77FBADFAAD8C}"/>
              </a:ext>
            </a:extLst>
          </p:cNvPr>
          <p:cNvSpPr txBox="1"/>
          <p:nvPr/>
        </p:nvSpPr>
        <p:spPr>
          <a:xfrm>
            <a:off x="15776118" y="6768887"/>
            <a:ext cx="191078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2000" dirty="0" err="1">
                <a:solidFill>
                  <a:srgbClr val="FFC000"/>
                </a:solidFill>
                <a:latin typeface="Montserrat Medium" pitchFamily="2" charset="0"/>
              </a:rPr>
              <a:t>tcp</a:t>
            </a:r>
            <a:r>
              <a:rPr lang="en-US" sz="2000" dirty="0">
                <a:solidFill>
                  <a:srgbClr val="FFC000"/>
                </a:solidFill>
                <a:latin typeface="Montserrat Medium" pitchFamily="2" charset="0"/>
              </a:rPr>
              <a:t> mode</a:t>
            </a:r>
            <a:endParaRPr lang="ru-RU" sz="2000" b="1" dirty="0">
              <a:solidFill>
                <a:srgbClr val="FFC000"/>
              </a:solidFill>
            </a:endParaRPr>
          </a:p>
        </p:txBody>
      </p:sp>
      <p:sp>
        <p:nvSpPr>
          <p:cNvPr id="1066" name="TextBox 1065">
            <a:extLst>
              <a:ext uri="{FF2B5EF4-FFF2-40B4-BE49-F238E27FC236}">
                <a16:creationId xmlns:a16="http://schemas.microsoft.com/office/drawing/2014/main" id="{0A88D905-7C3E-CE80-38C2-123B6C396986}"/>
              </a:ext>
            </a:extLst>
          </p:cNvPr>
          <p:cNvSpPr txBox="1"/>
          <p:nvPr/>
        </p:nvSpPr>
        <p:spPr>
          <a:xfrm>
            <a:off x="15273203" y="9256002"/>
            <a:ext cx="191078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2000" dirty="0">
                <a:solidFill>
                  <a:srgbClr val="FFC000"/>
                </a:solidFill>
                <a:latin typeface="Montserrat Medium" pitchFamily="2" charset="0"/>
              </a:rPr>
              <a:t>http mode</a:t>
            </a:r>
            <a:endParaRPr lang="ru-RU" sz="2000" b="1" dirty="0">
              <a:solidFill>
                <a:srgbClr val="FFC000"/>
              </a:solidFill>
            </a:endParaRPr>
          </a:p>
        </p:txBody>
      </p:sp>
      <p:pic>
        <p:nvPicPr>
          <p:cNvPr id="1067" name="Picture 8" descr="Server PNG Images - CleanPNG / KissPNG">
            <a:extLst>
              <a:ext uri="{FF2B5EF4-FFF2-40B4-BE49-F238E27FC236}">
                <a16:creationId xmlns:a16="http://schemas.microsoft.com/office/drawing/2014/main" id="{6D2F1EE7-6A66-E4FB-12AC-5D63E91126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3450" y="6835402"/>
            <a:ext cx="940401" cy="150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68" name="Прямая соединительная линия 1067">
            <a:extLst>
              <a:ext uri="{FF2B5EF4-FFF2-40B4-BE49-F238E27FC236}">
                <a16:creationId xmlns:a16="http://schemas.microsoft.com/office/drawing/2014/main" id="{FBC1A5FA-F22D-5D42-0166-73304641AA98}"/>
              </a:ext>
            </a:extLst>
          </p:cNvPr>
          <p:cNvCxnSpPr>
            <a:cxnSpLocks/>
          </p:cNvCxnSpPr>
          <p:nvPr/>
        </p:nvCxnSpPr>
        <p:spPr>
          <a:xfrm>
            <a:off x="21752241" y="8349347"/>
            <a:ext cx="481879" cy="713694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69" name="Прямая соединительная линия 1068">
            <a:extLst>
              <a:ext uri="{FF2B5EF4-FFF2-40B4-BE49-F238E27FC236}">
                <a16:creationId xmlns:a16="http://schemas.microsoft.com/office/drawing/2014/main" id="{D693734B-A333-6CA4-BD11-83F4231A73A7}"/>
              </a:ext>
            </a:extLst>
          </p:cNvPr>
          <p:cNvCxnSpPr>
            <a:cxnSpLocks/>
            <a:stCxn id="1067" idx="2"/>
            <a:endCxn id="1054" idx="0"/>
          </p:cNvCxnSpPr>
          <p:nvPr/>
        </p:nvCxnSpPr>
        <p:spPr>
          <a:xfrm flipH="1">
            <a:off x="20890270" y="8340044"/>
            <a:ext cx="513381" cy="783311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70" name="Прямая соединительная линия 1069">
            <a:extLst>
              <a:ext uri="{FF2B5EF4-FFF2-40B4-BE49-F238E27FC236}">
                <a16:creationId xmlns:a16="http://schemas.microsoft.com/office/drawing/2014/main" id="{964F6963-8EF9-35CD-E438-D34D7016D93F}"/>
              </a:ext>
            </a:extLst>
          </p:cNvPr>
          <p:cNvCxnSpPr>
            <a:cxnSpLocks/>
          </p:cNvCxnSpPr>
          <p:nvPr/>
        </p:nvCxnSpPr>
        <p:spPr>
          <a:xfrm flipH="1">
            <a:off x="19612356" y="8264405"/>
            <a:ext cx="1471891" cy="844067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71" name="Прямая соединительная линия 1070">
            <a:extLst>
              <a:ext uri="{FF2B5EF4-FFF2-40B4-BE49-F238E27FC236}">
                <a16:creationId xmlns:a16="http://schemas.microsoft.com/office/drawing/2014/main" id="{928EAF41-3347-1CDD-FECD-E762D84353B1}"/>
              </a:ext>
            </a:extLst>
          </p:cNvPr>
          <p:cNvCxnSpPr>
            <a:cxnSpLocks/>
          </p:cNvCxnSpPr>
          <p:nvPr/>
        </p:nvCxnSpPr>
        <p:spPr>
          <a:xfrm flipH="1">
            <a:off x="18015046" y="8207853"/>
            <a:ext cx="2918404" cy="972111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72" name="Прямая соединительная линия 1071">
            <a:extLst>
              <a:ext uri="{FF2B5EF4-FFF2-40B4-BE49-F238E27FC236}">
                <a16:creationId xmlns:a16="http://schemas.microsoft.com/office/drawing/2014/main" id="{3D3B5EF3-63F5-F641-4CA4-03C2C6FA396F}"/>
              </a:ext>
            </a:extLst>
          </p:cNvPr>
          <p:cNvCxnSpPr>
            <a:cxnSpLocks/>
          </p:cNvCxnSpPr>
          <p:nvPr/>
        </p:nvCxnSpPr>
        <p:spPr>
          <a:xfrm flipH="1">
            <a:off x="21042670" y="8492444"/>
            <a:ext cx="513381" cy="783311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73" name="TextBox 1072">
            <a:extLst>
              <a:ext uri="{FF2B5EF4-FFF2-40B4-BE49-F238E27FC236}">
                <a16:creationId xmlns:a16="http://schemas.microsoft.com/office/drawing/2014/main" id="{A2FC45BA-3E71-7627-444F-B5F25C18E54C}"/>
              </a:ext>
            </a:extLst>
          </p:cNvPr>
          <p:cNvSpPr txBox="1"/>
          <p:nvPr/>
        </p:nvSpPr>
        <p:spPr>
          <a:xfrm>
            <a:off x="19113053" y="6062953"/>
            <a:ext cx="1910781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Montserrat Medium" pitchFamily="2" charset="0"/>
              </a:rPr>
              <a:t>Consistent</a:t>
            </a:r>
            <a:br>
              <a:rPr lang="en-US" sz="2000" b="1" dirty="0">
                <a:solidFill>
                  <a:schemeClr val="bg1"/>
                </a:solidFill>
                <a:latin typeface=""/>
              </a:rPr>
            </a:br>
            <a:r>
              <a:rPr lang="en-US" sz="2000" dirty="0" err="1">
                <a:solidFill>
                  <a:schemeClr val="bg1"/>
                </a:solidFill>
                <a:latin typeface="Montserrat Medium" pitchFamily="2" charset="0"/>
              </a:rPr>
              <a:t>hashieng</a:t>
            </a:r>
            <a:endParaRPr lang="ru-RU" sz="2000" b="1" dirty="0">
              <a:solidFill>
                <a:srgbClr val="FFC000"/>
              </a:solidFill>
            </a:endParaRPr>
          </a:p>
        </p:txBody>
      </p:sp>
      <p:pic>
        <p:nvPicPr>
          <p:cNvPr id="1074" name="Picture 8" descr="Server PNG Images - CleanPNG / KissPNG">
            <a:extLst>
              <a:ext uri="{FF2B5EF4-FFF2-40B4-BE49-F238E27FC236}">
                <a16:creationId xmlns:a16="http://schemas.microsoft.com/office/drawing/2014/main" id="{2E7BA09D-3BC7-ED08-FA82-68C443E77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3002" y="6720981"/>
            <a:ext cx="679689" cy="108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75" name="Прямая соединительная линия 1074">
            <a:extLst>
              <a:ext uri="{FF2B5EF4-FFF2-40B4-BE49-F238E27FC236}">
                <a16:creationId xmlns:a16="http://schemas.microsoft.com/office/drawing/2014/main" id="{EDCB72F5-33B7-CDDB-955C-953C30925328}"/>
              </a:ext>
            </a:extLst>
          </p:cNvPr>
          <p:cNvCxnSpPr>
            <a:cxnSpLocks/>
          </p:cNvCxnSpPr>
          <p:nvPr/>
        </p:nvCxnSpPr>
        <p:spPr>
          <a:xfrm>
            <a:off x="19050437" y="6116467"/>
            <a:ext cx="561919" cy="918033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76" name="Прямая соединительная линия 1075">
            <a:extLst>
              <a:ext uri="{FF2B5EF4-FFF2-40B4-BE49-F238E27FC236}">
                <a16:creationId xmlns:a16="http://schemas.microsoft.com/office/drawing/2014/main" id="{0E544B5B-95C5-7E32-0D2E-7F589E6D9C37}"/>
              </a:ext>
            </a:extLst>
          </p:cNvPr>
          <p:cNvCxnSpPr>
            <a:cxnSpLocks/>
          </p:cNvCxnSpPr>
          <p:nvPr/>
        </p:nvCxnSpPr>
        <p:spPr>
          <a:xfrm flipH="1">
            <a:off x="20724900" y="6003046"/>
            <a:ext cx="561919" cy="938351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77" name="Прямая соединительная линия 1076">
            <a:extLst>
              <a:ext uri="{FF2B5EF4-FFF2-40B4-BE49-F238E27FC236}">
                <a16:creationId xmlns:a16="http://schemas.microsoft.com/office/drawing/2014/main" id="{D7AA8E12-D900-4425-761D-764F75C0AC8D}"/>
              </a:ext>
            </a:extLst>
          </p:cNvPr>
          <p:cNvCxnSpPr>
            <a:cxnSpLocks/>
            <a:endCxn id="1074" idx="1"/>
          </p:cNvCxnSpPr>
          <p:nvPr/>
        </p:nvCxnSpPr>
        <p:spPr>
          <a:xfrm flipV="1">
            <a:off x="19201972" y="7264733"/>
            <a:ext cx="591030" cy="300178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78" name="Прямая соединительная линия 1077">
            <a:extLst>
              <a:ext uri="{FF2B5EF4-FFF2-40B4-BE49-F238E27FC236}">
                <a16:creationId xmlns:a16="http://schemas.microsoft.com/office/drawing/2014/main" id="{F08294F6-82AD-BE9B-58B0-CB3D6A01C816}"/>
              </a:ext>
            </a:extLst>
          </p:cNvPr>
          <p:cNvCxnSpPr>
            <a:cxnSpLocks/>
            <a:stCxn id="1067" idx="1"/>
          </p:cNvCxnSpPr>
          <p:nvPr/>
        </p:nvCxnSpPr>
        <p:spPr>
          <a:xfrm flipH="1" flipV="1">
            <a:off x="20422889" y="7285479"/>
            <a:ext cx="510561" cy="302244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79" name="TextBox 1078">
            <a:extLst>
              <a:ext uri="{FF2B5EF4-FFF2-40B4-BE49-F238E27FC236}">
                <a16:creationId xmlns:a16="http://schemas.microsoft.com/office/drawing/2014/main" id="{FA44B9EE-B5C7-1291-69FB-8C40FA067861}"/>
              </a:ext>
            </a:extLst>
          </p:cNvPr>
          <p:cNvSpPr txBox="1"/>
          <p:nvPr/>
        </p:nvSpPr>
        <p:spPr>
          <a:xfrm>
            <a:off x="21471332" y="7310290"/>
            <a:ext cx="191078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Montserrat Medium" pitchFamily="2" charset="0"/>
              </a:rPr>
              <a:t>IPVS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1080" name="TextBox 1079">
            <a:extLst>
              <a:ext uri="{FF2B5EF4-FFF2-40B4-BE49-F238E27FC236}">
                <a16:creationId xmlns:a16="http://schemas.microsoft.com/office/drawing/2014/main" id="{8B693017-562F-C307-D1F8-6ACE6D4C4C0B}"/>
              </a:ext>
            </a:extLst>
          </p:cNvPr>
          <p:cNvSpPr txBox="1"/>
          <p:nvPr/>
        </p:nvSpPr>
        <p:spPr>
          <a:xfrm>
            <a:off x="16805013" y="7251933"/>
            <a:ext cx="191078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Montserrat Medium" pitchFamily="2" charset="0"/>
              </a:rPr>
              <a:t>IPVS</a:t>
            </a:r>
            <a:endParaRPr kumimoji="0" lang="ru-RU" sz="2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1081" name="TextBox 1080">
            <a:extLst>
              <a:ext uri="{FF2B5EF4-FFF2-40B4-BE49-F238E27FC236}">
                <a16:creationId xmlns:a16="http://schemas.microsoft.com/office/drawing/2014/main" id="{C03FF061-6F5D-9931-F8C3-72E7A0A3DAEF}"/>
              </a:ext>
            </a:extLst>
          </p:cNvPr>
          <p:cNvSpPr txBox="1"/>
          <p:nvPr/>
        </p:nvSpPr>
        <p:spPr>
          <a:xfrm>
            <a:off x="575585" y="2403777"/>
            <a:ext cx="1360435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4800" dirty="0">
                <a:solidFill>
                  <a:srgbClr val="FFC000"/>
                </a:solidFill>
                <a:latin typeface="Montserrat Medium" pitchFamily="2" charset="0"/>
              </a:rPr>
              <a:t>#1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1082" name="TextBox 1081">
            <a:extLst>
              <a:ext uri="{FF2B5EF4-FFF2-40B4-BE49-F238E27FC236}">
                <a16:creationId xmlns:a16="http://schemas.microsoft.com/office/drawing/2014/main" id="{72B106EE-41F5-718A-7F55-E1F09768FA60}"/>
              </a:ext>
            </a:extLst>
          </p:cNvPr>
          <p:cNvSpPr txBox="1"/>
          <p:nvPr/>
        </p:nvSpPr>
        <p:spPr>
          <a:xfrm>
            <a:off x="8545985" y="2381643"/>
            <a:ext cx="1910781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4800" dirty="0">
                <a:solidFill>
                  <a:srgbClr val="FFC000"/>
                </a:solidFill>
                <a:latin typeface="Montserrat Medium" pitchFamily="2" charset="0"/>
              </a:rPr>
              <a:t>#2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1083" name="TextBox 1082">
            <a:extLst>
              <a:ext uri="{FF2B5EF4-FFF2-40B4-BE49-F238E27FC236}">
                <a16:creationId xmlns:a16="http://schemas.microsoft.com/office/drawing/2014/main" id="{F1C4D885-5635-BFCC-571A-DED8F064C3DA}"/>
              </a:ext>
            </a:extLst>
          </p:cNvPr>
          <p:cNvSpPr txBox="1"/>
          <p:nvPr/>
        </p:nvSpPr>
        <p:spPr>
          <a:xfrm>
            <a:off x="16835469" y="2296416"/>
            <a:ext cx="1910781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4800" dirty="0">
                <a:solidFill>
                  <a:srgbClr val="FFC000"/>
                </a:solidFill>
                <a:latin typeface="Montserrat Medium" pitchFamily="2" charset="0"/>
              </a:rPr>
              <a:t>#3</a:t>
            </a:r>
            <a:endParaRPr lang="ru-RU" sz="4800" b="1" dirty="0">
              <a:solidFill>
                <a:srgbClr val="FFC000"/>
              </a:solidFill>
            </a:endParaRPr>
          </a:p>
        </p:txBody>
      </p:sp>
      <p:pic>
        <p:nvPicPr>
          <p:cNvPr id="30" name="Picture 8" descr="Server PNG Images - CleanPNG / KissPNG">
            <a:extLst>
              <a:ext uri="{FF2B5EF4-FFF2-40B4-BE49-F238E27FC236}">
                <a16:creationId xmlns:a16="http://schemas.microsoft.com/office/drawing/2014/main" id="{07E76C1A-12C9-DF23-92A8-2A1E677732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167" y="8488048"/>
            <a:ext cx="1184747" cy="189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Server PNG Images - CleanPNG / KissPNG">
            <a:extLst>
              <a:ext uri="{FF2B5EF4-FFF2-40B4-BE49-F238E27FC236}">
                <a16:creationId xmlns:a16="http://schemas.microsoft.com/office/drawing/2014/main" id="{98ABA598-AB9D-408D-4BC1-A2C8C766A5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883" y="8470903"/>
            <a:ext cx="1184747" cy="189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Server PNG Images - CleanPNG / KissPNG">
            <a:extLst>
              <a:ext uri="{FF2B5EF4-FFF2-40B4-BE49-F238E27FC236}">
                <a16:creationId xmlns:a16="http://schemas.microsoft.com/office/drawing/2014/main" id="{2253DFD8-EF42-AAA7-3249-480A24EC6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705" y="8517003"/>
            <a:ext cx="1184747" cy="189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BDA6C79E-7D9B-770A-4417-756221D5C97A}"/>
              </a:ext>
            </a:extLst>
          </p:cNvPr>
          <p:cNvCxnSpPr>
            <a:cxnSpLocks/>
          </p:cNvCxnSpPr>
          <p:nvPr/>
        </p:nvCxnSpPr>
        <p:spPr>
          <a:xfrm>
            <a:off x="2780528" y="7086721"/>
            <a:ext cx="1434939" cy="1213667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7C2F5F77-6D32-87F2-F541-4B90A8B686E5}"/>
              </a:ext>
            </a:extLst>
          </p:cNvPr>
          <p:cNvCxnSpPr>
            <a:cxnSpLocks/>
          </p:cNvCxnSpPr>
          <p:nvPr/>
        </p:nvCxnSpPr>
        <p:spPr>
          <a:xfrm>
            <a:off x="2948249" y="7011806"/>
            <a:ext cx="2803829" cy="1372386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id="{F791BD2D-D6B8-AA64-C8E5-E853C635401D}"/>
              </a:ext>
            </a:extLst>
          </p:cNvPr>
          <p:cNvCxnSpPr>
            <a:cxnSpLocks/>
          </p:cNvCxnSpPr>
          <p:nvPr/>
        </p:nvCxnSpPr>
        <p:spPr>
          <a:xfrm flipH="1">
            <a:off x="4396113" y="7236630"/>
            <a:ext cx="933832" cy="1018544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30" name="Прямая соединительная линия 1029">
            <a:extLst>
              <a:ext uri="{FF2B5EF4-FFF2-40B4-BE49-F238E27FC236}">
                <a16:creationId xmlns:a16="http://schemas.microsoft.com/office/drawing/2014/main" id="{DAC35627-3959-8982-F706-910542CBBC58}"/>
              </a:ext>
            </a:extLst>
          </p:cNvPr>
          <p:cNvCxnSpPr>
            <a:cxnSpLocks/>
          </p:cNvCxnSpPr>
          <p:nvPr/>
        </p:nvCxnSpPr>
        <p:spPr>
          <a:xfrm>
            <a:off x="5425119" y="7138765"/>
            <a:ext cx="389042" cy="1189187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87" name="Прямая соединительная линия 1086">
            <a:extLst>
              <a:ext uri="{FF2B5EF4-FFF2-40B4-BE49-F238E27FC236}">
                <a16:creationId xmlns:a16="http://schemas.microsoft.com/office/drawing/2014/main" id="{45912E77-8EB9-E35C-DC3B-A489BE0B1824}"/>
              </a:ext>
            </a:extLst>
          </p:cNvPr>
          <p:cNvCxnSpPr>
            <a:cxnSpLocks/>
          </p:cNvCxnSpPr>
          <p:nvPr/>
        </p:nvCxnSpPr>
        <p:spPr>
          <a:xfrm>
            <a:off x="2982706" y="10412598"/>
            <a:ext cx="8384" cy="1054780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89" name="Прямая соединительная линия 1088">
            <a:extLst>
              <a:ext uri="{FF2B5EF4-FFF2-40B4-BE49-F238E27FC236}">
                <a16:creationId xmlns:a16="http://schemas.microsoft.com/office/drawing/2014/main" id="{8AF0F9B8-051F-23BF-96AB-E335EEEDBE47}"/>
              </a:ext>
            </a:extLst>
          </p:cNvPr>
          <p:cNvCxnSpPr>
            <a:cxnSpLocks/>
          </p:cNvCxnSpPr>
          <p:nvPr/>
        </p:nvCxnSpPr>
        <p:spPr>
          <a:xfrm>
            <a:off x="4301538" y="10440251"/>
            <a:ext cx="8384" cy="1054780"/>
          </a:xfrm>
          <a:prstGeom prst="lin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90" name="TextBox 1089">
            <a:extLst>
              <a:ext uri="{FF2B5EF4-FFF2-40B4-BE49-F238E27FC236}">
                <a16:creationId xmlns:a16="http://schemas.microsoft.com/office/drawing/2014/main" id="{364AED25-567F-D09C-AE98-AF8EF19DE3DD}"/>
              </a:ext>
            </a:extLst>
          </p:cNvPr>
          <p:cNvSpPr txBox="1"/>
          <p:nvPr/>
        </p:nvSpPr>
        <p:spPr>
          <a:xfrm>
            <a:off x="97067" y="7339284"/>
            <a:ext cx="191078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2000" dirty="0">
                <a:solidFill>
                  <a:srgbClr val="FFC000"/>
                </a:solidFill>
                <a:latin typeface="Montserrat Medium" pitchFamily="2" charset="0"/>
              </a:rPr>
              <a:t>BGP</a:t>
            </a:r>
            <a:endParaRPr lang="ru-RU" sz="2000" b="1" dirty="0">
              <a:solidFill>
                <a:srgbClr val="FFC000"/>
              </a:solidFill>
            </a:endParaRPr>
          </a:p>
        </p:txBody>
      </p:sp>
      <p:sp>
        <p:nvSpPr>
          <p:cNvPr id="1091" name="TextBox 1090">
            <a:extLst>
              <a:ext uri="{FF2B5EF4-FFF2-40B4-BE49-F238E27FC236}">
                <a16:creationId xmlns:a16="http://schemas.microsoft.com/office/drawing/2014/main" id="{5A6296AF-60CB-2D62-CB99-BDDFF29ECE77}"/>
              </a:ext>
            </a:extLst>
          </p:cNvPr>
          <p:cNvSpPr txBox="1"/>
          <p:nvPr/>
        </p:nvSpPr>
        <p:spPr>
          <a:xfrm>
            <a:off x="5253073" y="7310290"/>
            <a:ext cx="191078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2000" dirty="0">
                <a:solidFill>
                  <a:srgbClr val="FFC000"/>
                </a:solidFill>
                <a:latin typeface="Montserrat Medium" pitchFamily="2" charset="0"/>
              </a:rPr>
              <a:t>BGP</a:t>
            </a:r>
            <a:endParaRPr lang="ru-RU" sz="2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1484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1000" tmFilter="0, 0; .2, .5; .8, .5; 1, 0"/>
                                        <p:tgtEl>
                                          <p:spTgt spid="10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500" autoRev="1" fill="hold"/>
                                        <p:tgtEl>
                                          <p:spTgt spid="10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1" grpId="0"/>
      <p:bldP spid="50" grpId="0"/>
      <p:bldP spid="1033" grpId="0"/>
      <p:bldP spid="1036" grpId="0"/>
      <p:bldP spid="1037" grpId="0"/>
      <p:bldP spid="1043" grpId="0" animBg="1"/>
      <p:bldP spid="1046" grpId="0"/>
      <p:bldP spid="1051" grpId="0"/>
      <p:bldP spid="1065" grpId="0"/>
      <p:bldP spid="1066" grpId="0"/>
      <p:bldP spid="1073" grpId="0"/>
      <p:bldP spid="1079" grpId="0"/>
      <p:bldP spid="1080" grpId="0"/>
      <p:bldP spid="1081" grpId="0"/>
      <p:bldP spid="1082" grpId="0"/>
      <p:bldP spid="10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CED9C9-3B73-66DE-831A-9F93B207C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16"/>
            <a:ext cx="24384000" cy="13716000"/>
          </a:xfrm>
          <a:prstGeom prst="rect">
            <a:avLst/>
          </a:prstGeom>
        </p:spPr>
      </p:pic>
      <p:pic>
        <p:nvPicPr>
          <p:cNvPr id="50" name="Picture 8" descr="Server PNG Images - CleanPNG / KissPNG">
            <a:extLst>
              <a:ext uri="{FF2B5EF4-FFF2-40B4-BE49-F238E27FC236}">
                <a16:creationId xmlns:a16="http://schemas.microsoft.com/office/drawing/2014/main" id="{D72C7D47-68AA-B815-8015-2A4E92D2DA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369" y="8557008"/>
            <a:ext cx="2016242" cy="322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B57A6CA5-30BC-0265-3F35-36B9411F8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1362" y="11340998"/>
            <a:ext cx="1814970" cy="181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4" descr="Internet - Internet Cloud Illustration - CleanPNG / KissPNG">
            <a:extLst>
              <a:ext uri="{FF2B5EF4-FFF2-40B4-BE49-F238E27FC236}">
                <a16:creationId xmlns:a16="http://schemas.microsoft.com/office/drawing/2014/main" id="{D731A5FF-E4DB-1E7D-6D94-E40DB2148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602" b="93567" l="9122" r="89865">
                        <a14:foregroundMark x1="57432" y1="9357" x2="57432" y2="9357"/>
                        <a14:foregroundMark x1="42905" y1="8187" x2="42905" y2="8187"/>
                        <a14:foregroundMark x1="51014" y1="93567" x2="51014" y2="935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2644" y="1849882"/>
            <a:ext cx="3327400" cy="192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Скругленный прямоугольник 58">
            <a:extLst>
              <a:ext uri="{FF2B5EF4-FFF2-40B4-BE49-F238E27FC236}">
                <a16:creationId xmlns:a16="http://schemas.microsoft.com/office/drawing/2014/main" id="{666B42AA-A26C-C4B4-A3A9-5F3E750B60CA}"/>
              </a:ext>
            </a:extLst>
          </p:cNvPr>
          <p:cNvSpPr/>
          <p:nvPr/>
        </p:nvSpPr>
        <p:spPr>
          <a:xfrm>
            <a:off x="15322378" y="11096367"/>
            <a:ext cx="7651922" cy="2075935"/>
          </a:xfrm>
          <a:prstGeom prst="roundRect">
            <a:avLst/>
          </a:prstGeom>
          <a:noFill/>
          <a:ln w="381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60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3B8C5F69-8C7A-7FB2-8F38-713355C512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8113" y="11340998"/>
            <a:ext cx="1814970" cy="181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E52F2801-5636-7A0B-10DA-2D32E8DFF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864" y="11330402"/>
            <a:ext cx="1814970" cy="181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C8201B63-99E3-3A75-8AEA-858DE1814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8734" y="11319806"/>
            <a:ext cx="1814970" cy="181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86E0B96F-F215-4B9F-2E38-89858724130D}"/>
              </a:ext>
            </a:extLst>
          </p:cNvPr>
          <p:cNvSpPr txBox="1"/>
          <p:nvPr/>
        </p:nvSpPr>
        <p:spPr>
          <a:xfrm>
            <a:off x="16745631" y="10255220"/>
            <a:ext cx="4528828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ontserrat Medium" pitchFamily="2" charset="0"/>
                <a:sym typeface="Helvetica Neue"/>
              </a:rPr>
              <a:t>Application servers</a:t>
            </a:r>
            <a:endParaRPr kumimoji="0" lang="ru-RU" sz="32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cxnSp>
        <p:nvCxnSpPr>
          <p:cNvPr id="1024" name="Прямая соединительная линия 1023">
            <a:extLst>
              <a:ext uri="{FF2B5EF4-FFF2-40B4-BE49-F238E27FC236}">
                <a16:creationId xmlns:a16="http://schemas.microsoft.com/office/drawing/2014/main" id="{C88DD5AF-7325-CFF4-CEA4-EC84DA6226C1}"/>
              </a:ext>
            </a:extLst>
          </p:cNvPr>
          <p:cNvCxnSpPr>
            <a:cxnSpLocks/>
          </p:cNvCxnSpPr>
          <p:nvPr/>
        </p:nvCxnSpPr>
        <p:spPr>
          <a:xfrm>
            <a:off x="15144926" y="8773336"/>
            <a:ext cx="2433605" cy="1415400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025" name="Picture 8" descr="Server PNG Images - CleanPNG / KissPNG">
            <a:extLst>
              <a:ext uri="{FF2B5EF4-FFF2-40B4-BE49-F238E27FC236}">
                <a16:creationId xmlns:a16="http://schemas.microsoft.com/office/drawing/2014/main" id="{F17D4C63-98FB-348B-0309-041C45BED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165" y="8557008"/>
            <a:ext cx="2016242" cy="322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8" descr="Server PNG Images - CleanPNG / KissPNG">
            <a:extLst>
              <a:ext uri="{FF2B5EF4-FFF2-40B4-BE49-F238E27FC236}">
                <a16:creationId xmlns:a16="http://schemas.microsoft.com/office/drawing/2014/main" id="{9FF50AD9-1FC8-17E1-5CF2-1ED7CDBB7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767" y="8557008"/>
            <a:ext cx="2016242" cy="322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8" descr="Server PNG Images - CleanPNG / KissPNG">
            <a:extLst>
              <a:ext uri="{FF2B5EF4-FFF2-40B4-BE49-F238E27FC236}">
                <a16:creationId xmlns:a16="http://schemas.microsoft.com/office/drawing/2014/main" id="{1F4A1AE9-FA5C-271B-5543-2341774D2A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5482" y="8557008"/>
            <a:ext cx="2016242" cy="322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37" name="Прямая соединительная линия 1036">
            <a:extLst>
              <a:ext uri="{FF2B5EF4-FFF2-40B4-BE49-F238E27FC236}">
                <a16:creationId xmlns:a16="http://schemas.microsoft.com/office/drawing/2014/main" id="{35A614E4-861E-1ED1-3B80-D868FB0F7B03}"/>
              </a:ext>
            </a:extLst>
          </p:cNvPr>
          <p:cNvCxnSpPr>
            <a:cxnSpLocks/>
          </p:cNvCxnSpPr>
          <p:nvPr/>
        </p:nvCxnSpPr>
        <p:spPr>
          <a:xfrm flipH="1">
            <a:off x="14959713" y="3492689"/>
            <a:ext cx="3084188" cy="2286705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42" name="Прямая соединительная линия 1041">
            <a:extLst>
              <a:ext uri="{FF2B5EF4-FFF2-40B4-BE49-F238E27FC236}">
                <a16:creationId xmlns:a16="http://schemas.microsoft.com/office/drawing/2014/main" id="{F16AACFC-4659-9E73-D846-1FD27E31EBDE}"/>
              </a:ext>
            </a:extLst>
          </p:cNvPr>
          <p:cNvCxnSpPr>
            <a:cxnSpLocks/>
          </p:cNvCxnSpPr>
          <p:nvPr/>
        </p:nvCxnSpPr>
        <p:spPr>
          <a:xfrm>
            <a:off x="20260902" y="3815174"/>
            <a:ext cx="1881901" cy="2237628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49" name="Прямая соединительная линия 1048">
            <a:extLst>
              <a:ext uri="{FF2B5EF4-FFF2-40B4-BE49-F238E27FC236}">
                <a16:creationId xmlns:a16="http://schemas.microsoft.com/office/drawing/2014/main" id="{35208850-D2EF-AECF-E428-0F6CD71A0749}"/>
              </a:ext>
            </a:extLst>
          </p:cNvPr>
          <p:cNvCxnSpPr>
            <a:cxnSpLocks/>
          </p:cNvCxnSpPr>
          <p:nvPr/>
        </p:nvCxnSpPr>
        <p:spPr>
          <a:xfrm>
            <a:off x="17687925" y="8943975"/>
            <a:ext cx="817749" cy="1244761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51" name="Прямая соединительная линия 1050">
            <a:extLst>
              <a:ext uri="{FF2B5EF4-FFF2-40B4-BE49-F238E27FC236}">
                <a16:creationId xmlns:a16="http://schemas.microsoft.com/office/drawing/2014/main" id="{C5602C1D-9EB4-032B-8203-F83943BB208D}"/>
              </a:ext>
            </a:extLst>
          </p:cNvPr>
          <p:cNvCxnSpPr>
            <a:cxnSpLocks/>
          </p:cNvCxnSpPr>
          <p:nvPr/>
        </p:nvCxnSpPr>
        <p:spPr>
          <a:xfrm flipH="1">
            <a:off x="19338455" y="8972550"/>
            <a:ext cx="406870" cy="1128773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56" name="Прямая соединительная линия 1055">
            <a:extLst>
              <a:ext uri="{FF2B5EF4-FFF2-40B4-BE49-F238E27FC236}">
                <a16:creationId xmlns:a16="http://schemas.microsoft.com/office/drawing/2014/main" id="{41B7FF1F-B90B-6839-516E-B568EBA64FAE}"/>
              </a:ext>
            </a:extLst>
          </p:cNvPr>
          <p:cNvCxnSpPr>
            <a:cxnSpLocks/>
          </p:cNvCxnSpPr>
          <p:nvPr/>
        </p:nvCxnSpPr>
        <p:spPr>
          <a:xfrm flipH="1">
            <a:off x="20106708" y="8972550"/>
            <a:ext cx="1924617" cy="1216186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4" name="Picture 4" descr="Seven New Courses in Routing and Switching Coming from CBT Nuggets -  Anthony Sequeira's Blog Home">
            <a:extLst>
              <a:ext uri="{FF2B5EF4-FFF2-40B4-BE49-F238E27FC236}">
                <a16:creationId xmlns:a16="http://schemas.microsoft.com/office/drawing/2014/main" id="{F641FE4F-473C-C03E-E6C9-12DCB84C0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556" b="96889" l="0" r="96889">
                        <a14:foregroundMark x1="10222" y1="32000" x2="10222" y2="32000"/>
                        <a14:foregroundMark x1="12000" y1="24889" x2="25778" y2="15556"/>
                        <a14:foregroundMark x1="25778" y1="15111" x2="60889" y2="11556"/>
                        <a14:foregroundMark x1="60889" y1="11556" x2="65333" y2="14222"/>
                        <a14:foregroundMark x1="65333" y1="13778" x2="83556" y2="27111"/>
                        <a14:foregroundMark x1="83556" y1="27111" x2="89333" y2="46222"/>
                        <a14:foregroundMark x1="89333" y1="46222" x2="80444" y2="87111"/>
                        <a14:foregroundMark x1="80444" y1="87111" x2="58667" y2="92000"/>
                        <a14:foregroundMark x1="58667" y1="92000" x2="39556" y2="88889"/>
                        <a14:foregroundMark x1="39556" y1="88889" x2="21333" y2="80444"/>
                        <a14:foregroundMark x1="21333" y1="80444" x2="9333" y2="66667"/>
                        <a14:foregroundMark x1="9333" y1="66667" x2="7111" y2="49778"/>
                        <a14:foregroundMark x1="7111" y1="49778" x2="7556" y2="49333"/>
                        <a14:foregroundMark x1="5778" y1="36000" x2="5778" y2="51556"/>
                        <a14:foregroundMark x1="30222" y1="12000" x2="47556" y2="10667"/>
                        <a14:foregroundMark x1="47556" y1="10667" x2="67556" y2="12444"/>
                        <a14:foregroundMark x1="67556" y1="12444" x2="82222" y2="21333"/>
                        <a14:foregroundMark x1="82222" y1="21333" x2="90667" y2="38222"/>
                        <a14:foregroundMark x1="91618" y1="78667" x2="91556" y2="79111"/>
                        <a14:foregroundMark x1="91680" y1="78222" x2="91618" y2="78667"/>
                        <a14:foregroundMark x1="91866" y1="76889" x2="91680" y2="78222"/>
                        <a14:foregroundMark x1="96444" y1="44000" x2="91866" y2="76889"/>
                        <a14:foregroundMark x1="91556" y1="79111" x2="89333" y2="79556"/>
                        <a14:foregroundMark x1="94222" y1="58222" x2="92889" y2="38667"/>
                        <a14:foregroundMark x1="92889" y1="38667" x2="82667" y2="24444"/>
                        <a14:foregroundMark x1="82667" y1="24444" x2="81778" y2="24000"/>
                        <a14:foregroundMark x1="45333" y1="3556" x2="34222" y2="8000"/>
                        <a14:foregroundMark x1="32444" y1="94667" x2="45778" y2="95111"/>
                        <a14:foregroundMark x1="47556" y1="97333" x2="47556" y2="97333"/>
                        <a14:foregroundMark x1="444" y1="48889" x2="444" y2="48889"/>
                        <a14:foregroundMark x1="96889" y1="51111" x2="96889" y2="51111"/>
                        <a14:backgroundMark x1="91111" y1="78667" x2="91111" y2="78667"/>
                        <a14:backgroundMark x1="91556" y1="78222" x2="91556" y2="78222"/>
                        <a14:backgroundMark x1="91111" y1="79111" x2="91111" y2="79111"/>
                        <a14:backgroundMark x1="90222" y1="79556" x2="90222" y2="79556"/>
                        <a14:backgroundMark x1="91111" y1="79556" x2="91111" y2="79556"/>
                        <a14:backgroundMark x1="92444" y1="78667" x2="92444" y2="78667"/>
                        <a14:backgroundMark x1="92444" y1="76889" x2="92444" y2="7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098" y="2949084"/>
            <a:ext cx="1646091" cy="164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Seven New Courses in Routing and Switching Coming from CBT Nuggets -  Anthony Sequeira's Blog Home">
            <a:extLst>
              <a:ext uri="{FF2B5EF4-FFF2-40B4-BE49-F238E27FC236}">
                <a16:creationId xmlns:a16="http://schemas.microsoft.com/office/drawing/2014/main" id="{DA0BF016-AF5C-8076-DD4F-C16E515B2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556" b="96889" l="0" r="96889">
                        <a14:foregroundMark x1="10222" y1="32000" x2="10222" y2="32000"/>
                        <a14:foregroundMark x1="12000" y1="24889" x2="25778" y2="15556"/>
                        <a14:foregroundMark x1="25778" y1="15111" x2="60889" y2="11556"/>
                        <a14:foregroundMark x1="60889" y1="11556" x2="65333" y2="14222"/>
                        <a14:foregroundMark x1="65333" y1="13778" x2="83556" y2="27111"/>
                        <a14:foregroundMark x1="83556" y1="27111" x2="89333" y2="46222"/>
                        <a14:foregroundMark x1="89333" y1="46222" x2="80444" y2="87111"/>
                        <a14:foregroundMark x1="80444" y1="87111" x2="58667" y2="92000"/>
                        <a14:foregroundMark x1="58667" y1="92000" x2="39556" y2="88889"/>
                        <a14:foregroundMark x1="39556" y1="88889" x2="21333" y2="80444"/>
                        <a14:foregroundMark x1="21333" y1="80444" x2="9333" y2="66667"/>
                        <a14:foregroundMark x1="9333" y1="66667" x2="7111" y2="49778"/>
                        <a14:foregroundMark x1="7111" y1="49778" x2="7556" y2="49333"/>
                        <a14:foregroundMark x1="5778" y1="36000" x2="5778" y2="51556"/>
                        <a14:foregroundMark x1="30222" y1="12000" x2="47556" y2="10667"/>
                        <a14:foregroundMark x1="47556" y1="10667" x2="67556" y2="12444"/>
                        <a14:foregroundMark x1="67556" y1="12444" x2="82222" y2="21333"/>
                        <a14:foregroundMark x1="82222" y1="21333" x2="90667" y2="38222"/>
                        <a14:foregroundMark x1="91618" y1="78667" x2="91556" y2="79111"/>
                        <a14:foregroundMark x1="91680" y1="78222" x2="91618" y2="78667"/>
                        <a14:foregroundMark x1="91866" y1="76889" x2="91680" y2="78222"/>
                        <a14:foregroundMark x1="96444" y1="44000" x2="91866" y2="76889"/>
                        <a14:foregroundMark x1="91556" y1="79111" x2="89333" y2="79556"/>
                        <a14:foregroundMark x1="94222" y1="58222" x2="92889" y2="38667"/>
                        <a14:foregroundMark x1="92889" y1="38667" x2="82667" y2="24444"/>
                        <a14:foregroundMark x1="82667" y1="24444" x2="81778" y2="24000"/>
                        <a14:foregroundMark x1="45333" y1="3556" x2="34222" y2="8000"/>
                        <a14:foregroundMark x1="32444" y1="94667" x2="45778" y2="95111"/>
                        <a14:foregroundMark x1="47556" y1="97333" x2="47556" y2="97333"/>
                        <a14:foregroundMark x1="444" y1="48889" x2="444" y2="48889"/>
                        <a14:foregroundMark x1="96889" y1="51111" x2="96889" y2="51111"/>
                        <a14:backgroundMark x1="91111" y1="78667" x2="91111" y2="78667"/>
                        <a14:backgroundMark x1="91556" y1="78222" x2="91556" y2="78222"/>
                        <a14:backgroundMark x1="91111" y1="79111" x2="91111" y2="79111"/>
                        <a14:backgroundMark x1="90222" y1="79556" x2="90222" y2="79556"/>
                        <a14:backgroundMark x1="91111" y1="79556" x2="91111" y2="79556"/>
                        <a14:backgroundMark x1="92444" y1="78667" x2="92444" y2="78667"/>
                        <a14:backgroundMark x1="92444" y1="76889" x2="92444" y2="7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281" y="2980664"/>
            <a:ext cx="1646091" cy="164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6AFE4873-A1C4-4910-7B05-CD4105D47FC3}"/>
              </a:ext>
            </a:extLst>
          </p:cNvPr>
          <p:cNvCxnSpPr>
            <a:cxnSpLocks/>
          </p:cNvCxnSpPr>
          <p:nvPr/>
        </p:nvCxnSpPr>
        <p:spPr>
          <a:xfrm flipH="1">
            <a:off x="2626913" y="4952623"/>
            <a:ext cx="1773696" cy="2961793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headEnd type="arrow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4593C036-1BC0-A1D8-9C50-FF386898EE18}"/>
              </a:ext>
            </a:extLst>
          </p:cNvPr>
          <p:cNvCxnSpPr>
            <a:cxnSpLocks/>
          </p:cNvCxnSpPr>
          <p:nvPr/>
        </p:nvCxnSpPr>
        <p:spPr>
          <a:xfrm flipH="1">
            <a:off x="3211440" y="4705615"/>
            <a:ext cx="4615841" cy="3412926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headEnd type="arrow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32C7EE35-9C23-7C41-696E-9D81F2864069}"/>
              </a:ext>
            </a:extLst>
          </p:cNvPr>
          <p:cNvCxnSpPr>
            <a:cxnSpLocks/>
          </p:cNvCxnSpPr>
          <p:nvPr/>
        </p:nvCxnSpPr>
        <p:spPr>
          <a:xfrm flipH="1" flipV="1">
            <a:off x="4910016" y="4952623"/>
            <a:ext cx="270523" cy="3165918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headEnd type="arrow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5F77018B-868C-7C23-265C-51F90A2734BF}"/>
              </a:ext>
            </a:extLst>
          </p:cNvPr>
          <p:cNvCxnSpPr>
            <a:cxnSpLocks/>
          </p:cNvCxnSpPr>
          <p:nvPr/>
        </p:nvCxnSpPr>
        <p:spPr>
          <a:xfrm>
            <a:off x="5530162" y="4952623"/>
            <a:ext cx="2576850" cy="3373451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headEnd type="arrow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81B615CD-E1BE-A3DB-E857-45B38FBF80B6}"/>
              </a:ext>
            </a:extLst>
          </p:cNvPr>
          <p:cNvCxnSpPr>
            <a:cxnSpLocks/>
          </p:cNvCxnSpPr>
          <p:nvPr/>
        </p:nvCxnSpPr>
        <p:spPr>
          <a:xfrm flipH="1" flipV="1">
            <a:off x="6253407" y="4705615"/>
            <a:ext cx="4231943" cy="3620459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headEnd type="arrow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FE1E0875-6A7B-EC2D-FA86-7CFDC646C7F2}"/>
              </a:ext>
            </a:extLst>
          </p:cNvPr>
          <p:cNvCxnSpPr>
            <a:cxnSpLocks/>
          </p:cNvCxnSpPr>
          <p:nvPr/>
        </p:nvCxnSpPr>
        <p:spPr>
          <a:xfrm flipH="1">
            <a:off x="5448943" y="4952623"/>
            <a:ext cx="3012678" cy="3165918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headEnd type="arrow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FDF82959-D879-06D3-8660-4227BFC345BB}"/>
              </a:ext>
            </a:extLst>
          </p:cNvPr>
          <p:cNvCxnSpPr>
            <a:cxnSpLocks/>
          </p:cNvCxnSpPr>
          <p:nvPr/>
        </p:nvCxnSpPr>
        <p:spPr>
          <a:xfrm flipH="1">
            <a:off x="8284203" y="4952623"/>
            <a:ext cx="473253" cy="3373451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headEnd type="arrow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FA3BAE30-C10D-A60C-60AF-BB04EB5E29B4}"/>
              </a:ext>
            </a:extLst>
          </p:cNvPr>
          <p:cNvCxnSpPr>
            <a:cxnSpLocks/>
          </p:cNvCxnSpPr>
          <p:nvPr/>
        </p:nvCxnSpPr>
        <p:spPr>
          <a:xfrm>
            <a:off x="9303161" y="4944955"/>
            <a:ext cx="1670402" cy="3373451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headEnd type="arrow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A8E781D1-494B-E1D7-C303-F32CB7BA3B4D}"/>
              </a:ext>
            </a:extLst>
          </p:cNvPr>
          <p:cNvSpPr txBox="1"/>
          <p:nvPr/>
        </p:nvSpPr>
        <p:spPr>
          <a:xfrm>
            <a:off x="822235" y="6156771"/>
            <a:ext cx="1910781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0" u="none" strike="noStrike" cap="none" spc="0" normalizeH="0" baseline="0" dirty="0">
                <a:ln>
                  <a:noFill/>
                </a:ln>
                <a:solidFill>
                  <a:srgbClr val="FFC000"/>
                </a:solidFill>
                <a:effectLst/>
                <a:uFillTx/>
                <a:latin typeface="Montserrat Medium" pitchFamily="2" charset="0"/>
                <a:sym typeface="Helvetica Neue"/>
              </a:rPr>
              <a:t>BGP</a:t>
            </a:r>
            <a:endParaRPr kumimoji="0" lang="ru-RU" sz="4000" u="none" strike="noStrike" cap="none" spc="0" normalizeH="0" baseline="0" dirty="0">
              <a:ln>
                <a:noFill/>
              </a:ln>
              <a:solidFill>
                <a:srgbClr val="FFC000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2CB6AB7-CDEA-B3C2-520E-26FBE47917A9}"/>
              </a:ext>
            </a:extLst>
          </p:cNvPr>
          <p:cNvSpPr txBox="1"/>
          <p:nvPr/>
        </p:nvSpPr>
        <p:spPr>
          <a:xfrm>
            <a:off x="10232554" y="6089739"/>
            <a:ext cx="1910781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0" u="none" strike="noStrike" cap="none" spc="0" normalizeH="0" baseline="0" dirty="0">
                <a:ln>
                  <a:noFill/>
                </a:ln>
                <a:solidFill>
                  <a:srgbClr val="FFC000"/>
                </a:solidFill>
                <a:effectLst/>
                <a:uFillTx/>
                <a:latin typeface="Montserrat Medium" pitchFamily="2" charset="0"/>
                <a:sym typeface="Helvetica Neue"/>
              </a:rPr>
              <a:t>BGP</a:t>
            </a:r>
            <a:endParaRPr kumimoji="0" lang="ru-RU" sz="4000" u="none" strike="noStrike" cap="none" spc="0" normalizeH="0" baseline="0" dirty="0">
              <a:ln>
                <a:noFill/>
              </a:ln>
              <a:solidFill>
                <a:srgbClr val="FFC000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pic>
        <p:nvPicPr>
          <p:cNvPr id="6" name="Picture 8" descr="Server PNG Images - CleanPNG / KissPNG">
            <a:extLst>
              <a:ext uri="{FF2B5EF4-FFF2-40B4-BE49-F238E27FC236}">
                <a16:creationId xmlns:a16="http://schemas.microsoft.com/office/drawing/2014/main" id="{E2AF1C33-69F0-F5A6-3B1D-7F78CF8CD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3018" y="6161044"/>
            <a:ext cx="1633391" cy="2613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Server PNG Images - CleanPNG / KissPNG">
            <a:extLst>
              <a:ext uri="{FF2B5EF4-FFF2-40B4-BE49-F238E27FC236}">
                <a16:creationId xmlns:a16="http://schemas.microsoft.com/office/drawing/2014/main" id="{4C2194B3-A393-A09B-D284-1237B9A64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4736" y="6131786"/>
            <a:ext cx="1669964" cy="2671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Server PNG Images - CleanPNG / KissPNG">
            <a:extLst>
              <a:ext uri="{FF2B5EF4-FFF2-40B4-BE49-F238E27FC236}">
                <a16:creationId xmlns:a16="http://schemas.microsoft.com/office/drawing/2014/main" id="{7629752D-E0BD-4441-96DF-116662C67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0434" y="6131786"/>
            <a:ext cx="1669964" cy="2671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Server PNG Images - CleanPNG / KissPNG">
            <a:extLst>
              <a:ext uri="{FF2B5EF4-FFF2-40B4-BE49-F238E27FC236}">
                <a16:creationId xmlns:a16="http://schemas.microsoft.com/office/drawing/2014/main" id="{DE8DBF74-2DB8-2F95-BC27-9A3762A0F4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2471" y="6131786"/>
            <a:ext cx="1669964" cy="2671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26FB2993-AB13-D87B-17C5-0092481A365D}"/>
              </a:ext>
            </a:extLst>
          </p:cNvPr>
          <p:cNvCxnSpPr>
            <a:cxnSpLocks/>
          </p:cNvCxnSpPr>
          <p:nvPr/>
        </p:nvCxnSpPr>
        <p:spPr>
          <a:xfrm flipH="1">
            <a:off x="17471655" y="3871435"/>
            <a:ext cx="1076450" cy="2039765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97E14B8B-B941-A786-7791-863704F8C3F5}"/>
              </a:ext>
            </a:extLst>
          </p:cNvPr>
          <p:cNvCxnSpPr>
            <a:cxnSpLocks/>
          </p:cNvCxnSpPr>
          <p:nvPr/>
        </p:nvCxnSpPr>
        <p:spPr>
          <a:xfrm>
            <a:off x="19441972" y="3896477"/>
            <a:ext cx="353444" cy="2081207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EBCF233-4929-FD75-9072-2CE83ED8B715}"/>
              </a:ext>
            </a:extLst>
          </p:cNvPr>
          <p:cNvSpPr txBox="1"/>
          <p:nvPr/>
        </p:nvSpPr>
        <p:spPr>
          <a:xfrm>
            <a:off x="13720121" y="4532244"/>
            <a:ext cx="1910781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0" u="none" strike="noStrike" cap="none" spc="0" normalizeH="0" baseline="0" dirty="0">
                <a:ln>
                  <a:noFill/>
                </a:ln>
                <a:solidFill>
                  <a:srgbClr val="00D77D"/>
                </a:solidFill>
                <a:effectLst/>
                <a:uFillTx/>
                <a:latin typeface="Montserrat Medium" pitchFamily="2" charset="0"/>
                <a:sym typeface="Helvetica Neue"/>
              </a:rPr>
              <a:t>20%</a:t>
            </a:r>
            <a:endParaRPr kumimoji="0" lang="ru-RU" sz="4000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61514E9-A32E-470F-0B54-A8C041557315}"/>
              </a:ext>
            </a:extLst>
          </p:cNvPr>
          <p:cNvSpPr txBox="1"/>
          <p:nvPr/>
        </p:nvSpPr>
        <p:spPr>
          <a:xfrm>
            <a:off x="15895868" y="4827514"/>
            <a:ext cx="1910781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0" u="none" strike="noStrike" cap="none" spc="0" normalizeH="0" baseline="0" dirty="0">
                <a:ln>
                  <a:noFill/>
                </a:ln>
                <a:solidFill>
                  <a:srgbClr val="00D77D"/>
                </a:solidFill>
                <a:effectLst/>
                <a:uFillTx/>
                <a:latin typeface="Montserrat Medium" pitchFamily="2" charset="0"/>
                <a:sym typeface="Helvetica Neue"/>
              </a:rPr>
              <a:t>20%</a:t>
            </a:r>
            <a:endParaRPr kumimoji="0" lang="ru-RU" sz="4000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365059F-A3AF-E3FB-8D40-20542479A595}"/>
              </a:ext>
            </a:extLst>
          </p:cNvPr>
          <p:cNvSpPr txBox="1"/>
          <p:nvPr/>
        </p:nvSpPr>
        <p:spPr>
          <a:xfrm>
            <a:off x="19568916" y="4920057"/>
            <a:ext cx="1910781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000" dirty="0">
                <a:solidFill>
                  <a:srgbClr val="00D77D"/>
                </a:solidFill>
                <a:latin typeface="Montserrat Medium" pitchFamily="2" charset="0"/>
              </a:rPr>
              <a:t>3</a:t>
            </a:r>
            <a:r>
              <a:rPr kumimoji="0" lang="en-US" sz="4000" u="none" strike="noStrike" cap="none" spc="0" normalizeH="0" baseline="0" dirty="0">
                <a:ln>
                  <a:noFill/>
                </a:ln>
                <a:solidFill>
                  <a:srgbClr val="00D77D"/>
                </a:solidFill>
                <a:effectLst/>
                <a:uFillTx/>
                <a:latin typeface="Montserrat Medium" pitchFamily="2" charset="0"/>
                <a:sym typeface="Helvetica Neue"/>
              </a:rPr>
              <a:t>0%</a:t>
            </a:r>
            <a:endParaRPr kumimoji="0" lang="ru-RU" sz="4000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2A5A880-07B4-B3A7-61BF-9C1330714AB4}"/>
              </a:ext>
            </a:extLst>
          </p:cNvPr>
          <p:cNvSpPr txBox="1"/>
          <p:nvPr/>
        </p:nvSpPr>
        <p:spPr>
          <a:xfrm>
            <a:off x="21409739" y="4638402"/>
            <a:ext cx="1910781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000" dirty="0">
                <a:solidFill>
                  <a:srgbClr val="00D77D"/>
                </a:solidFill>
                <a:latin typeface="Montserrat Medium" pitchFamily="2" charset="0"/>
              </a:rPr>
              <a:t>3</a:t>
            </a:r>
            <a:r>
              <a:rPr kumimoji="0" lang="en-US" sz="4000" u="none" strike="noStrike" cap="none" spc="0" normalizeH="0" baseline="0" dirty="0">
                <a:ln>
                  <a:noFill/>
                </a:ln>
                <a:solidFill>
                  <a:srgbClr val="00D77D"/>
                </a:solidFill>
                <a:effectLst/>
                <a:uFillTx/>
                <a:latin typeface="Montserrat Medium" pitchFamily="2" charset="0"/>
                <a:sym typeface="Helvetica Neue"/>
              </a:rPr>
              <a:t>0%</a:t>
            </a:r>
            <a:endParaRPr kumimoji="0" lang="ru-RU" sz="4000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DB2A2E7-165B-512A-47A5-B28C4AB1A32C}"/>
              </a:ext>
            </a:extLst>
          </p:cNvPr>
          <p:cNvSpPr txBox="1"/>
          <p:nvPr/>
        </p:nvSpPr>
        <p:spPr>
          <a:xfrm>
            <a:off x="3434166" y="11733855"/>
            <a:ext cx="6353326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0" u="none" strike="noStrike" cap="none" spc="0" normalizeH="0" baseline="0" dirty="0">
                <a:ln>
                  <a:noFill/>
                </a:ln>
                <a:solidFill>
                  <a:srgbClr val="FFC000"/>
                </a:solidFill>
                <a:effectLst/>
                <a:uFillTx/>
                <a:latin typeface="Montserrat Medium" pitchFamily="2" charset="0"/>
                <a:sym typeface="Helvetica Neue"/>
              </a:rPr>
              <a:t>Lo:</a:t>
            </a:r>
            <a:r>
              <a:rPr lang="en-US" sz="40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</a:t>
            </a:r>
            <a:r>
              <a:rPr lang="en-US" sz="4000" dirty="0">
                <a:solidFill>
                  <a:srgbClr val="FFC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178.18.218.34/32</a:t>
            </a:r>
            <a:endParaRPr kumimoji="0" lang="ru-RU" sz="4000" u="none" strike="noStrike" cap="none" spc="0" normalizeH="0" baseline="0" dirty="0">
              <a:ln>
                <a:noFill/>
              </a:ln>
              <a:solidFill>
                <a:srgbClr val="FFC000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pic>
        <p:nvPicPr>
          <p:cNvPr id="22" name="Image 6" descr=" ">
            <a:extLst>
              <a:ext uri="{FF2B5EF4-FFF2-40B4-BE49-F238E27FC236}">
                <a16:creationId xmlns:a16="http://schemas.microsoft.com/office/drawing/2014/main" id="{F22232CC-674B-F192-8BC7-4C3D8E920EE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466308" y="889779"/>
            <a:ext cx="1028696" cy="1333326"/>
          </a:xfrm>
          <a:prstGeom prst="rect">
            <a:avLst/>
          </a:prstGeom>
        </p:spPr>
      </p:pic>
      <p:sp>
        <p:nvSpPr>
          <p:cNvPr id="24" name="Text 0">
            <a:extLst>
              <a:ext uri="{FF2B5EF4-FFF2-40B4-BE49-F238E27FC236}">
                <a16:creationId xmlns:a16="http://schemas.microsoft.com/office/drawing/2014/main" id="{AE079042-F5A9-BAA2-FA53-64425AEDC26D}"/>
              </a:ext>
            </a:extLst>
          </p:cNvPr>
          <p:cNvSpPr/>
          <p:nvPr/>
        </p:nvSpPr>
        <p:spPr>
          <a:xfrm>
            <a:off x="1037281" y="813587"/>
            <a:ext cx="1373599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es-419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Load Balancing BGP Traffic with Unequal Bandwith</a:t>
            </a:r>
          </a:p>
          <a:p>
            <a:pPr algn="l">
              <a:lnSpc>
                <a:spcPts val="6598"/>
              </a:lnSpc>
            </a:pPr>
            <a:endParaRPr lang="es-419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640543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3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3" descr=" ">
            <a:extLst>
              <a:ext uri="{FF2B5EF4-FFF2-40B4-BE49-F238E27FC236}">
                <a16:creationId xmlns:a16="http://schemas.microsoft.com/office/drawing/2014/main" id="{C4BCD12B-01DE-DC2D-2348-F8BEC32A5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7262"/>
            <a:ext cx="24383874" cy="13698738"/>
          </a:xfrm>
          <a:prstGeom prst="rect">
            <a:avLst/>
          </a:prstGeom>
        </p:spPr>
      </p:pic>
      <p:pic>
        <p:nvPicPr>
          <p:cNvPr id="5" name="Image 9" descr=" ">
            <a:extLst>
              <a:ext uri="{FF2B5EF4-FFF2-40B4-BE49-F238E27FC236}">
                <a16:creationId xmlns:a16="http://schemas.microsoft.com/office/drawing/2014/main" id="{9EC49ED4-2ED8-9C1B-62A8-D4ECCDB835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3" y="2114550"/>
            <a:ext cx="21437594" cy="10972799"/>
          </a:xfrm>
          <a:prstGeom prst="rect">
            <a:avLst/>
          </a:prstGeom>
        </p:spPr>
      </p:pic>
      <p:pic>
        <p:nvPicPr>
          <p:cNvPr id="6" name="Image 14" descr=" ">
            <a:extLst>
              <a:ext uri="{FF2B5EF4-FFF2-40B4-BE49-F238E27FC236}">
                <a16:creationId xmlns:a16="http://schemas.microsoft.com/office/drawing/2014/main" id="{34460FB5-3B8F-BAA4-B5DE-2F76B936F8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7" name="Text 0">
            <a:extLst>
              <a:ext uri="{FF2B5EF4-FFF2-40B4-BE49-F238E27FC236}">
                <a16:creationId xmlns:a16="http://schemas.microsoft.com/office/drawing/2014/main" id="{2DE314EA-E454-301A-B2AA-E39380DB3E6E}"/>
              </a:ext>
            </a:extLst>
          </p:cNvPr>
          <p:cNvSpPr/>
          <p:nvPr/>
        </p:nvSpPr>
        <p:spPr>
          <a:xfrm>
            <a:off x="1037281" y="829954"/>
            <a:ext cx="1259833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en-US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Bandwidth community</a:t>
            </a:r>
          </a:p>
          <a:p>
            <a:pPr algn="l">
              <a:lnSpc>
                <a:spcPts val="6598"/>
              </a:lnSpc>
            </a:pPr>
            <a:endParaRPr lang="en-US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sp>
        <p:nvSpPr>
          <p:cNvPr id="52" name="Наше дело не так однозначно,…">
            <a:extLst>
              <a:ext uri="{FF2B5EF4-FFF2-40B4-BE49-F238E27FC236}">
                <a16:creationId xmlns:a16="http://schemas.microsoft.com/office/drawing/2014/main" id="{AFFF24CD-3A89-796C-4C4F-14DBA0136ECB}"/>
              </a:ext>
            </a:extLst>
          </p:cNvPr>
          <p:cNvSpPr txBox="1"/>
          <p:nvPr/>
        </p:nvSpPr>
        <p:spPr>
          <a:xfrm>
            <a:off x="5052195" y="5104390"/>
            <a:ext cx="9845073" cy="25955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F91C4B-6B8D-DFF3-1EEA-81ECCE170B52}"/>
              </a:ext>
            </a:extLst>
          </p:cNvPr>
          <p:cNvSpPr txBox="1"/>
          <p:nvPr/>
        </p:nvSpPr>
        <p:spPr>
          <a:xfrm>
            <a:off x="1083705" y="2667710"/>
            <a:ext cx="18656577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Создаем </a:t>
            </a:r>
            <a:r>
              <a:rPr lang="en-US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bandwidth community</a:t>
            </a:r>
            <a:br>
              <a:rPr lang="ru-RU" sz="20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</a:br>
            <a:endParaRPr lang="en-US" dirty="0">
              <a:solidFill>
                <a:srgbClr val="00B050"/>
              </a:solidFill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  <a:p>
            <a:pPr algn="l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policy-options community </a:t>
            </a:r>
            <a:r>
              <a:rPr lang="en-US" sz="2800" dirty="0">
                <a:solidFill>
                  <a:srgbClr val="FF0000"/>
                </a:solidFill>
                <a:latin typeface="Montserrat Medium" pitchFamily="2" charset="0"/>
              </a:rPr>
              <a:t>bw-20</a:t>
            </a:r>
            <a:r>
              <a:rPr lang="en-US" sz="2800" dirty="0">
                <a:solidFill>
                  <a:srgbClr val="00B050"/>
                </a:solidFill>
                <a:latin typeface="Montserrat Medium" pitchFamily="2" charset="0"/>
              </a:rPr>
              <a:t> 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members bandwidth:65000:</a:t>
            </a:r>
            <a:r>
              <a:rPr lang="ru-RU" sz="2800" dirty="0">
                <a:solidFill>
                  <a:srgbClr val="00D77D"/>
                </a:solidFill>
                <a:latin typeface="Montserrat Medium" pitchFamily="2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Montserrat Medium" pitchFamily="2" charset="0"/>
              </a:rPr>
              <a:t>20000000</a:t>
            </a:r>
          </a:p>
          <a:p>
            <a:pPr algn="l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policy-options community </a:t>
            </a:r>
            <a:r>
              <a:rPr lang="en-US" sz="2800" dirty="0">
                <a:solidFill>
                  <a:srgbClr val="FF0000"/>
                </a:solidFill>
                <a:latin typeface="Montserrat Medium" pitchFamily="2" charset="0"/>
              </a:rPr>
              <a:t>bw-30</a:t>
            </a:r>
            <a:r>
              <a:rPr lang="en-US" sz="2800" dirty="0">
                <a:solidFill>
                  <a:srgbClr val="00B050"/>
                </a:solidFill>
                <a:latin typeface="Montserrat Medium" pitchFamily="2" charset="0"/>
              </a:rPr>
              <a:t> 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members bandwidth:65000:</a:t>
            </a:r>
            <a:r>
              <a:rPr lang="ru-RU" sz="2800" dirty="0">
                <a:solidFill>
                  <a:srgbClr val="00D77D"/>
                </a:solidFill>
                <a:latin typeface="Montserrat Medium" pitchFamily="2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Montserrat Medium" pitchFamily="2" charset="0"/>
              </a:rPr>
              <a:t>30000000</a:t>
            </a:r>
          </a:p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800319-1BAE-8028-3ECC-FB43F2D65C54}"/>
              </a:ext>
            </a:extLst>
          </p:cNvPr>
          <p:cNvSpPr txBox="1"/>
          <p:nvPr/>
        </p:nvSpPr>
        <p:spPr>
          <a:xfrm>
            <a:off x="1083706" y="4700929"/>
            <a:ext cx="20386406" cy="82791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ru-RU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Создаем политику маршрутизации</a:t>
            </a:r>
            <a:br>
              <a:rPr lang="ru-RU" sz="2800" dirty="0">
                <a:solidFill>
                  <a:srgbClr val="00B050"/>
                </a:solidFill>
                <a:latin typeface="Montserrat Medium" pitchFamily="2" charset="0"/>
                <a:sym typeface="Helvetica Neue Medium"/>
              </a:rPr>
            </a:br>
            <a:br>
              <a:rPr lang="en-US" sz="2800" dirty="0">
                <a:solidFill>
                  <a:srgbClr val="00B050"/>
                </a:solidFill>
                <a:latin typeface="Montserrat Medium" pitchFamily="2" charset="0"/>
                <a:sym typeface="Helvetica Neue Medium"/>
              </a:rPr>
            </a:br>
            <a:r>
              <a:rPr lang="en-US" sz="2800" dirty="0">
                <a:solidFill>
                  <a:srgbClr val="00B050"/>
                </a:solidFill>
                <a:latin typeface="Montserrat Medium" pitchFamily="2" charset="0"/>
              </a:rPr>
              <a:t>s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et policy-options policy-statement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BALANCERS_in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term OLD_BALANCERS from neighbor 169.254.0.3</a:t>
            </a:r>
          </a:p>
          <a:p>
            <a:pPr algn="l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policy-options policy-statement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BALANCERS_in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term OLD_BALANCERS from neighbor 169.254.0.4</a:t>
            </a:r>
          </a:p>
          <a:p>
            <a:pPr algn="l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policy-options policy-statement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BALANCERS_in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term OLD_BALANCERS then community add </a:t>
            </a:r>
            <a:r>
              <a:rPr lang="en-US" sz="2800" dirty="0">
                <a:solidFill>
                  <a:srgbClr val="FF0000"/>
                </a:solidFill>
                <a:latin typeface="Montserrat Medium" pitchFamily="2" charset="0"/>
              </a:rPr>
              <a:t>bw-20</a:t>
            </a:r>
          </a:p>
          <a:p>
            <a:pPr algn="l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policy-options policy-statement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BALANCERS_in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term OLD_BALANCERS then accept</a:t>
            </a:r>
          </a:p>
          <a:p>
            <a:pPr algn="l"/>
            <a:b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</a:b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policy-options policy-statement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BALANCERS_in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term NEW_BALANCERS from neighbor 169.254.0.5</a:t>
            </a:r>
          </a:p>
          <a:p>
            <a:pPr algn="l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policy-options policy-statement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BALANCERS_in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term NEW_BALANCERS from neighbor 169.254.0.6</a:t>
            </a:r>
          </a:p>
          <a:p>
            <a:pPr algn="l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policy-options policy-statement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BALANCERS_in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term NEW_BALANCERS then community add </a:t>
            </a:r>
            <a:r>
              <a:rPr lang="en-US" sz="2800" dirty="0">
                <a:solidFill>
                  <a:srgbClr val="FF0000"/>
                </a:solidFill>
                <a:latin typeface="Montserrat Medium" pitchFamily="2" charset="0"/>
              </a:rPr>
              <a:t>bw-30</a:t>
            </a:r>
          </a:p>
          <a:p>
            <a:pPr algn="l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policy-options policy-statement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BALANCERS_in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term NEW_BALANCERS then accept</a:t>
            </a:r>
          </a:p>
          <a:p>
            <a:pPr algn="just" defTabSz="825500"/>
            <a:r>
              <a:rPr lang="en-US" sz="28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br>
              <a:rPr lang="ru-RU" sz="28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</a:br>
            <a:r>
              <a:rPr lang="ru-RU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Применяем политику на группу пиров</a:t>
            </a:r>
            <a:endParaRPr lang="en-US" sz="2800" dirty="0">
              <a:solidFill>
                <a:schemeClr val="bg1"/>
              </a:solidFill>
              <a:latin typeface="Montserrat Medium" pitchFamily="2" charset="0"/>
              <a:sym typeface="Helvetica Neue Medium"/>
            </a:endParaRPr>
          </a:p>
          <a:p>
            <a:pPr algn="just" defTabSz="825500"/>
            <a:br>
              <a:rPr lang="en-US" sz="28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</a:b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protocols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bgp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group BALANCERS import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BALANCERS_in</a:t>
            </a:r>
            <a:endParaRPr lang="en-US" sz="2800" dirty="0">
              <a:solidFill>
                <a:srgbClr val="00D77D"/>
              </a:solidFill>
              <a:latin typeface="Montserrat Medium" pitchFamily="2" charset="0"/>
            </a:endParaRPr>
          </a:p>
          <a:p>
            <a:pPr algn="just" defTabSz="825500"/>
            <a:br>
              <a:rPr lang="en-US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</a:br>
            <a:r>
              <a:rPr lang="ru-RU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Включаем </a:t>
            </a:r>
            <a:r>
              <a:rPr lang="en-US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multipath</a:t>
            </a:r>
          </a:p>
          <a:p>
            <a:pPr algn="just" defTabSz="825500"/>
            <a:endParaRPr lang="en-US" sz="2800" dirty="0">
              <a:solidFill>
                <a:srgbClr val="00B050"/>
              </a:solidFill>
              <a:latin typeface="Montserrat Medium" pitchFamily="2" charset="0"/>
            </a:endParaRPr>
          </a:p>
          <a:p>
            <a:pPr algn="just" defTabSz="825500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protocols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bgp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group BALANCERS </a:t>
            </a:r>
            <a:r>
              <a:rPr lang="en-US" sz="2800" dirty="0">
                <a:solidFill>
                  <a:srgbClr val="FFC000"/>
                </a:solidFill>
                <a:latin typeface="Montserrat Medium" pitchFamily="2" charset="0"/>
              </a:rPr>
              <a:t>multipath</a:t>
            </a:r>
          </a:p>
        </p:txBody>
      </p:sp>
    </p:spTree>
    <p:extLst>
      <p:ext uri="{BB962C8B-B14F-4D97-AF65-F5344CB8AC3E}">
        <p14:creationId xmlns:p14="http://schemas.microsoft.com/office/powerpoint/2010/main" val="42211852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3" descr=" ">
            <a:extLst>
              <a:ext uri="{FF2B5EF4-FFF2-40B4-BE49-F238E27FC236}">
                <a16:creationId xmlns:a16="http://schemas.microsoft.com/office/drawing/2014/main" id="{A47AF5ED-ADCE-A8BD-EAE2-BFA29AEF8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895"/>
            <a:ext cx="24383874" cy="13698738"/>
          </a:xfrm>
          <a:prstGeom prst="rect">
            <a:avLst/>
          </a:prstGeom>
        </p:spPr>
      </p:pic>
      <p:pic>
        <p:nvPicPr>
          <p:cNvPr id="3" name="Image 9" descr=" ">
            <a:extLst>
              <a:ext uri="{FF2B5EF4-FFF2-40B4-BE49-F238E27FC236}">
                <a16:creationId xmlns:a16="http://schemas.microsoft.com/office/drawing/2014/main" id="{86E8C1E1-FA02-70A4-B312-8F9025B25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3" y="2143125"/>
            <a:ext cx="21437594" cy="5753966"/>
          </a:xfrm>
          <a:prstGeom prst="rect">
            <a:avLst/>
          </a:prstGeom>
        </p:spPr>
      </p:pic>
      <p:pic>
        <p:nvPicPr>
          <p:cNvPr id="4" name="Image 14" descr=" ">
            <a:extLst>
              <a:ext uri="{FF2B5EF4-FFF2-40B4-BE49-F238E27FC236}">
                <a16:creationId xmlns:a16="http://schemas.microsoft.com/office/drawing/2014/main" id="{94DEF3DC-DEA8-634F-BDD8-851B364676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5" name="Text 0">
            <a:extLst>
              <a:ext uri="{FF2B5EF4-FFF2-40B4-BE49-F238E27FC236}">
                <a16:creationId xmlns:a16="http://schemas.microsoft.com/office/drawing/2014/main" id="{82342A8F-1916-F450-92BF-FF6F82B5BFEA}"/>
              </a:ext>
            </a:extLst>
          </p:cNvPr>
          <p:cNvSpPr/>
          <p:nvPr/>
        </p:nvSpPr>
        <p:spPr>
          <a:xfrm>
            <a:off x="1037281" y="813587"/>
            <a:ext cx="1259833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en-US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Bandwidth community</a:t>
            </a:r>
          </a:p>
          <a:p>
            <a:pPr algn="l">
              <a:lnSpc>
                <a:spcPts val="6598"/>
              </a:lnSpc>
            </a:pPr>
            <a:endParaRPr lang="en-US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sp>
        <p:nvSpPr>
          <p:cNvPr id="52" name="Наше дело не так однозначно,…">
            <a:extLst>
              <a:ext uri="{FF2B5EF4-FFF2-40B4-BE49-F238E27FC236}">
                <a16:creationId xmlns:a16="http://schemas.microsoft.com/office/drawing/2014/main" id="{AFFF24CD-3A89-796C-4C4F-14DBA0136ECB}"/>
              </a:ext>
            </a:extLst>
          </p:cNvPr>
          <p:cNvSpPr txBox="1"/>
          <p:nvPr/>
        </p:nvSpPr>
        <p:spPr>
          <a:xfrm>
            <a:off x="5052195" y="5104390"/>
            <a:ext cx="9845073" cy="25955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267FEB-77D3-3AFD-AC3B-EDAA468D9F14}"/>
              </a:ext>
            </a:extLst>
          </p:cNvPr>
          <p:cNvSpPr txBox="1"/>
          <p:nvPr/>
        </p:nvSpPr>
        <p:spPr>
          <a:xfrm>
            <a:off x="1052353" y="2398248"/>
            <a:ext cx="12198096" cy="41549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Route table </a:t>
            </a:r>
            <a:r>
              <a:rPr lang="ru-RU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ДО</a:t>
            </a:r>
            <a:br>
              <a:rPr lang="ru-RU" sz="20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</a:br>
            <a:endParaRPr lang="en-US" dirty="0">
              <a:solidFill>
                <a:srgbClr val="00B050"/>
              </a:solidFill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  <a:p>
            <a:pPr algn="just" defTabSz="825500"/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178.18.218.34/32     (4 entries, 1 announced)</a:t>
            </a:r>
          </a:p>
          <a:p>
            <a:pPr algn="just" defTabSz="825500"/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*BGP    Preference: 170/-101</a:t>
            </a:r>
          </a:p>
          <a:p>
            <a:pPr algn="just" defTabSz="825500"/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Next hop type: Router, Next hop index: 0</a:t>
            </a:r>
          </a:p>
          <a:p>
            <a:pPr algn="just" defTabSz="825500"/>
            <a:r>
              <a:rPr lang="ru-RU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Next-hop reference count: 8</a:t>
            </a:r>
          </a:p>
          <a:p>
            <a:pPr algn="just" defTabSz="825500"/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Source: 169.254.0.3</a:t>
            </a:r>
          </a:p>
          <a:p>
            <a:pPr algn="just" defTabSz="825500"/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Next hop: 169.254.0.3 via irb.1121</a:t>
            </a:r>
          </a:p>
          <a:p>
            <a:pPr algn="just" defTabSz="825500"/>
            <a:r>
              <a:rPr lang="ru-RU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Next hop: 169.254.0.4 via irb.1121</a:t>
            </a:r>
          </a:p>
          <a:p>
            <a:pPr algn="just" defTabSz="825500"/>
            <a:r>
              <a:rPr lang="ru-RU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Next hop: 169.254.0.5 via irb.1121</a:t>
            </a:r>
          </a:p>
          <a:p>
            <a:pPr algn="just" defTabSz="825500"/>
            <a:r>
              <a:rPr lang="ru-RU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Next hop: 169.254.0.6 via irb.1121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21CEE1-C409-02CF-29BA-083502953A35}"/>
              </a:ext>
            </a:extLst>
          </p:cNvPr>
          <p:cNvSpPr txBox="1"/>
          <p:nvPr/>
        </p:nvSpPr>
        <p:spPr>
          <a:xfrm>
            <a:off x="12540887" y="2398248"/>
            <a:ext cx="12198096" cy="47397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Route table </a:t>
            </a:r>
            <a:r>
              <a:rPr lang="ru-RU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ПОСЛЕ</a:t>
            </a:r>
            <a:br>
              <a:rPr lang="ru-RU" sz="20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</a:br>
            <a:endParaRPr lang="en-US" dirty="0">
              <a:solidFill>
                <a:srgbClr val="00B050"/>
              </a:solidFill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  <a:p>
            <a:pPr algn="just" defTabSz="825500"/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178.18.218.34/32     (4 entries, 1 announced)</a:t>
            </a:r>
          </a:p>
          <a:p>
            <a:pPr algn="just" defTabSz="825500"/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*BGP    Preference: 170/-101</a:t>
            </a:r>
          </a:p>
          <a:p>
            <a:pPr algn="just" defTabSz="825500"/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Next hop type: Router, Next hop index: 0</a:t>
            </a:r>
          </a:p>
          <a:p>
            <a:pPr algn="just" defTabSz="825500"/>
            <a:r>
              <a:rPr lang="ru-RU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Next-hop reference count: 8</a:t>
            </a:r>
          </a:p>
          <a:p>
            <a:pPr algn="just" defTabSz="825500"/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Source: 169.254.0.3</a:t>
            </a:r>
          </a:p>
          <a:p>
            <a:pPr algn="just" defTabSz="825500"/>
            <a:r>
              <a:rPr lang="en-US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Next hop: 169.254.0.3 via irb.1121</a:t>
            </a:r>
            <a:r>
              <a:rPr lang="ru-RU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</a:t>
            </a:r>
            <a:r>
              <a:rPr lang="en-US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balance 20</a:t>
            </a:r>
            <a:r>
              <a:rPr lang="ru-RU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%</a:t>
            </a:r>
            <a:endParaRPr lang="en-US" dirty="0">
              <a:solidFill>
                <a:srgbClr val="FF0000"/>
              </a:solidFill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  <a:p>
            <a:pPr algn="just" defTabSz="825500"/>
            <a:r>
              <a:rPr lang="ru-RU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Next hop: 169.254.0.4 via irb.1121</a:t>
            </a:r>
            <a:r>
              <a:rPr lang="ru-RU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</a:t>
            </a:r>
            <a:r>
              <a:rPr lang="en-US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balance 20</a:t>
            </a:r>
            <a:r>
              <a:rPr lang="ru-RU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%</a:t>
            </a:r>
            <a:endParaRPr lang="en-US" dirty="0">
              <a:solidFill>
                <a:srgbClr val="FF0000"/>
              </a:solidFill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  <a:p>
            <a:pPr algn="just" defTabSz="825500"/>
            <a:r>
              <a:rPr lang="ru-RU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Next hop: 169.254.0.5 via irb.1121</a:t>
            </a:r>
            <a:r>
              <a:rPr lang="ru-RU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</a:t>
            </a:r>
            <a:r>
              <a:rPr lang="en-US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balance </a:t>
            </a:r>
            <a:r>
              <a:rPr lang="ru-RU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3</a:t>
            </a:r>
            <a:r>
              <a:rPr lang="en-US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0</a:t>
            </a:r>
            <a:r>
              <a:rPr lang="ru-RU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%</a:t>
            </a:r>
            <a:endParaRPr lang="en-US" dirty="0">
              <a:solidFill>
                <a:srgbClr val="FF0000"/>
              </a:solidFill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  <a:p>
            <a:pPr algn="just" defTabSz="825500"/>
            <a:r>
              <a:rPr lang="ru-RU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r>
              <a:rPr lang="en-US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Next hop: 169.254.0.6 via irb.1121</a:t>
            </a:r>
            <a:r>
              <a:rPr lang="ru-RU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</a:t>
            </a:r>
            <a:r>
              <a:rPr lang="en-US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balance </a:t>
            </a:r>
            <a:r>
              <a:rPr lang="ru-RU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3</a:t>
            </a:r>
            <a:r>
              <a:rPr lang="en-US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0</a:t>
            </a:r>
            <a:r>
              <a:rPr lang="ru-RU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%</a:t>
            </a:r>
            <a:endParaRPr lang="en-US" dirty="0">
              <a:solidFill>
                <a:srgbClr val="FF0000"/>
              </a:solidFill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  <a:p>
            <a:pPr algn="just" defTabSz="825500"/>
            <a:r>
              <a:rPr lang="en-US" sz="19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br>
              <a:rPr lang="ru-RU" sz="19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</a:br>
            <a:endParaRPr lang="ru-RU" sz="1900" dirty="0">
              <a:solidFill>
                <a:srgbClr val="00B050"/>
              </a:solidFill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D8DA34-BBB6-5183-06BC-730CB30BB25F}"/>
              </a:ext>
            </a:extLst>
          </p:cNvPr>
          <p:cNvSpPr txBox="1"/>
          <p:nvPr/>
        </p:nvSpPr>
        <p:spPr>
          <a:xfrm>
            <a:off x="948872" y="8787351"/>
            <a:ext cx="15741705" cy="18158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 defTabSz="825500"/>
            <a:r>
              <a:rPr lang="ru-RU" sz="40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Проверено на</a:t>
            </a:r>
            <a:r>
              <a:rPr lang="en-US" sz="40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: Juniper MX10003, MX304,</a:t>
            </a:r>
            <a:r>
              <a:rPr lang="ru-RU" sz="40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 </a:t>
            </a:r>
            <a:r>
              <a:rPr lang="en-US" sz="40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MX204</a:t>
            </a:r>
            <a:br>
              <a:rPr lang="en-US" dirty="0">
                <a:solidFill>
                  <a:srgbClr val="00B050"/>
                </a:solidFill>
                <a:latin typeface="Montserrat Medium" pitchFamily="2" charset="0"/>
                <a:sym typeface="Helvetica Neue Medium"/>
              </a:rPr>
            </a:br>
            <a:br>
              <a:rPr lang="ru-RU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</a:br>
            <a:r>
              <a:rPr lang="en-US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 </a:t>
            </a:r>
            <a:br>
              <a:rPr lang="ru-RU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</a:br>
            <a:endParaRPr lang="ru-RU" dirty="0">
              <a:solidFill>
                <a:srgbClr val="00B050"/>
              </a:solidFill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5792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Image 1" descr=" ">
            <a:extLst>
              <a:ext uri="{FF2B5EF4-FFF2-40B4-BE49-F238E27FC236}">
                <a16:creationId xmlns:a16="http://schemas.microsoft.com/office/drawing/2014/main" id="{32ADE863-A132-C630-BD25-85EE0D762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3874" cy="13714214"/>
          </a:xfrm>
          <a:prstGeom prst="rect">
            <a:avLst/>
          </a:prstGeom>
        </p:spPr>
      </p:pic>
      <p:pic>
        <p:nvPicPr>
          <p:cNvPr id="6" name="Image 4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184" y="889779"/>
            <a:ext cx="1028696" cy="1333326"/>
          </a:xfrm>
          <a:prstGeom prst="rect">
            <a:avLst/>
          </a:prstGeom>
        </p:spPr>
      </p:pic>
      <p:pic>
        <p:nvPicPr>
          <p:cNvPr id="7" name="Image 5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184" y="889779"/>
            <a:ext cx="1028696" cy="1333326"/>
          </a:xfrm>
          <a:prstGeom prst="rect">
            <a:avLst/>
          </a:prstGeom>
        </p:spPr>
      </p:pic>
      <p:pic>
        <p:nvPicPr>
          <p:cNvPr id="8" name="Image 6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9" name="Image 7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72" name="Image 33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73" name="Image 34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2" name="Text 0">
            <a:extLst>
              <a:ext uri="{FF2B5EF4-FFF2-40B4-BE49-F238E27FC236}">
                <a16:creationId xmlns:a16="http://schemas.microsoft.com/office/drawing/2014/main" id="{D8BA09C8-2CAC-576C-3E15-B03F5232BC69}"/>
              </a:ext>
            </a:extLst>
          </p:cNvPr>
          <p:cNvSpPr/>
          <p:nvPr/>
        </p:nvSpPr>
        <p:spPr>
          <a:xfrm>
            <a:off x="1037281" y="813587"/>
            <a:ext cx="1259833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К чему готовиться?</a:t>
            </a:r>
          </a:p>
          <a:p>
            <a:pPr algn="l">
              <a:lnSpc>
                <a:spcPts val="6598"/>
              </a:lnSpc>
            </a:pPr>
            <a:endParaRPr lang="ru-RU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C1DF70E2-63DF-0BB6-9193-DD4DA97439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2297"/>
              </p:ext>
            </p:extLst>
          </p:nvPr>
        </p:nvGraphicFramePr>
        <p:xfrm>
          <a:off x="998810" y="4426511"/>
          <a:ext cx="20584618" cy="30787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98081">
                  <a:extLst>
                    <a:ext uri="{9D8B030D-6E8A-4147-A177-3AD203B41FA5}">
                      <a16:colId xmlns:a16="http://schemas.microsoft.com/office/drawing/2014/main" val="879147002"/>
                    </a:ext>
                  </a:extLst>
                </a:gridCol>
                <a:gridCol w="3532909">
                  <a:extLst>
                    <a:ext uri="{9D8B030D-6E8A-4147-A177-3AD203B41FA5}">
                      <a16:colId xmlns:a16="http://schemas.microsoft.com/office/drawing/2014/main" val="2907024468"/>
                    </a:ext>
                  </a:extLst>
                </a:gridCol>
                <a:gridCol w="4031673">
                  <a:extLst>
                    <a:ext uri="{9D8B030D-6E8A-4147-A177-3AD203B41FA5}">
                      <a16:colId xmlns:a16="http://schemas.microsoft.com/office/drawing/2014/main" val="1042982837"/>
                    </a:ext>
                  </a:extLst>
                </a:gridCol>
                <a:gridCol w="4378121">
                  <a:extLst>
                    <a:ext uri="{9D8B030D-6E8A-4147-A177-3AD203B41FA5}">
                      <a16:colId xmlns:a16="http://schemas.microsoft.com/office/drawing/2014/main" val="3285386899"/>
                    </a:ext>
                  </a:extLst>
                </a:gridCol>
                <a:gridCol w="3343834">
                  <a:extLst>
                    <a:ext uri="{9D8B030D-6E8A-4147-A177-3AD203B41FA5}">
                      <a16:colId xmlns:a16="http://schemas.microsoft.com/office/drawing/2014/main" val="4079577897"/>
                    </a:ext>
                  </a:extLst>
                </a:gridCol>
              </a:tblGrid>
              <a:tr h="769685">
                <a:tc rowSpan="2">
                  <a:txBody>
                    <a:bodyPr/>
                    <a:lstStyle/>
                    <a:p>
                      <a:pPr algn="ctr"/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Балансировщики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Сеть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b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Backend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CDN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864866"/>
                  </a:ext>
                </a:extLst>
              </a:tr>
              <a:tr h="7696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Partners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 err="1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OkkoCDN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3424695"/>
                  </a:ext>
                </a:extLst>
              </a:tr>
              <a:tr h="1539369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endParaRPr lang="ru-RU" sz="6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951817"/>
                  </a:ext>
                </a:extLst>
              </a:tr>
            </a:tbl>
          </a:graphicData>
        </a:graphic>
      </p:graphicFrame>
      <p:pic>
        <p:nvPicPr>
          <p:cNvPr id="4" name="Picture 4" descr="Галочка Компьютерные иконки, другие, угол, лист, другие png | PNGWing">
            <a:extLst>
              <a:ext uri="{FF2B5EF4-FFF2-40B4-BE49-F238E27FC236}">
                <a16:creationId xmlns:a16="http://schemas.microsoft.com/office/drawing/2014/main" id="{16B85F6A-DB5A-222B-C5E2-B04593F7C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30" b="93970" l="9843" r="89764">
                        <a14:foregroundMark x1="39370" y1="90955" x2="39370" y2="90955"/>
                        <a14:foregroundMark x1="80709" y1="9548" x2="80709" y2="9548"/>
                        <a14:foregroundMark x1="39764" y1="83920" x2="39764" y2="83920"/>
                        <a14:foregroundMark x1="39764" y1="87437" x2="39764" y2="87437"/>
                        <a14:foregroundMark x1="38583" y1="90955" x2="38583" y2="90955"/>
                        <a14:foregroundMark x1="38189" y1="93970" x2="38189" y2="93970"/>
                        <a14:foregroundMark x1="82283" y1="6030" x2="82283" y2="6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334" y="6215330"/>
            <a:ext cx="1349447" cy="105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2099F66-D974-7F9D-9EE6-CE9806D6FCBC}"/>
              </a:ext>
            </a:extLst>
          </p:cNvPr>
          <p:cNvSpPr txBox="1"/>
          <p:nvPr/>
        </p:nvSpPr>
        <p:spPr>
          <a:xfrm>
            <a:off x="896383" y="8756402"/>
            <a:ext cx="12880129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Количество пользователей = 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1 500 000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  <p:pic>
        <p:nvPicPr>
          <p:cNvPr id="10" name="Picture 4" descr="Галочка Компьютерные иконки, другие, угол, лист, другие png | PNGWing">
            <a:extLst>
              <a:ext uri="{FF2B5EF4-FFF2-40B4-BE49-F238E27FC236}">
                <a16:creationId xmlns:a16="http://schemas.microsoft.com/office/drawing/2014/main" id="{F225160E-B49D-BFA2-0EA8-38DB84B88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30" b="93970" l="9843" r="89764">
                        <a14:foregroundMark x1="39370" y1="90955" x2="39370" y2="90955"/>
                        <a14:foregroundMark x1="80709" y1="9548" x2="80709" y2="9548"/>
                        <a14:foregroundMark x1="39764" y1="83920" x2="39764" y2="83920"/>
                        <a14:foregroundMark x1="39764" y1="87437" x2="39764" y2="87437"/>
                        <a14:foregroundMark x1="38583" y1="90955" x2="38583" y2="90955"/>
                        <a14:foregroundMark x1="38189" y1="93970" x2="38189" y2="93970"/>
                        <a14:foregroundMark x1="82283" y1="6030" x2="82283" y2="6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447" y="6215330"/>
            <a:ext cx="1349447" cy="105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Галочка Компьютерные иконки, другие, угол, лист, другие png | PNGWing">
            <a:extLst>
              <a:ext uri="{FF2B5EF4-FFF2-40B4-BE49-F238E27FC236}">
                <a16:creationId xmlns:a16="http://schemas.microsoft.com/office/drawing/2014/main" id="{F5432056-A3CD-664D-761A-2FB4050FCE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30" b="93970" l="9843" r="89764">
                        <a14:foregroundMark x1="39370" y1="90955" x2="39370" y2="90955"/>
                        <a14:foregroundMark x1="80709" y1="9548" x2="80709" y2="9548"/>
                        <a14:foregroundMark x1="39764" y1="83920" x2="39764" y2="83920"/>
                        <a14:foregroundMark x1="39764" y1="87437" x2="39764" y2="87437"/>
                        <a14:foregroundMark x1="38583" y1="90955" x2="38583" y2="90955"/>
                        <a14:foregroundMark x1="38189" y1="93970" x2="38189" y2="93970"/>
                        <a14:foregroundMark x1="82283" y1="6030" x2="82283" y2="6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554" y="6215330"/>
            <a:ext cx="1349447" cy="105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A92436D-DC2B-6989-F0AD-55A6B9769BA3}"/>
              </a:ext>
            </a:extLst>
          </p:cNvPr>
          <p:cNvSpPr txBox="1"/>
          <p:nvPr/>
        </p:nvSpPr>
        <p:spPr>
          <a:xfrm>
            <a:off x="896383" y="10006152"/>
            <a:ext cx="12102673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Битрейт на пользователя = 6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.9 Mb/s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9C24EBB-9F3B-212C-BD54-6C89696C266F}"/>
              </a:ext>
            </a:extLst>
          </p:cNvPr>
          <p:cNvSpPr txBox="1"/>
          <p:nvPr/>
        </p:nvSpPr>
        <p:spPr>
          <a:xfrm>
            <a:off x="896383" y="11255902"/>
            <a:ext cx="14957621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Ожидаемое количество трафика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 </a:t>
            </a: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= 10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.35 Tb/s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08850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0" descr=" ">
            <a:extLst>
              <a:ext uri="{FF2B5EF4-FFF2-40B4-BE49-F238E27FC236}">
                <a16:creationId xmlns:a16="http://schemas.microsoft.com/office/drawing/2014/main" id="{8EDF6BA3-F78A-1D00-00E6-B78AF44C4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711"/>
            <a:ext cx="24383874" cy="13712398"/>
          </a:xfrm>
          <a:prstGeom prst="rect">
            <a:avLst/>
          </a:prstGeom>
        </p:spPr>
      </p:pic>
      <p:pic>
        <p:nvPicPr>
          <p:cNvPr id="20" name="Image 10" descr=" ">
            <a:extLst>
              <a:ext uri="{FF2B5EF4-FFF2-40B4-BE49-F238E27FC236}">
                <a16:creationId xmlns:a16="http://schemas.microsoft.com/office/drawing/2014/main" id="{C088E0C8-C0A6-0FEF-5E3D-0B1669C153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22" name="Text 0">
            <a:extLst>
              <a:ext uri="{FF2B5EF4-FFF2-40B4-BE49-F238E27FC236}">
                <a16:creationId xmlns:a16="http://schemas.microsoft.com/office/drawing/2014/main" id="{3CD5C4DA-4D7D-B630-F1D4-9CE02E1857AD}"/>
              </a:ext>
            </a:extLst>
          </p:cNvPr>
          <p:cNvSpPr/>
          <p:nvPr/>
        </p:nvSpPr>
        <p:spPr>
          <a:xfrm>
            <a:off x="1037281" y="813587"/>
            <a:ext cx="1367884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en-US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Content Delivery Network (CDN)</a:t>
            </a:r>
          </a:p>
          <a:p>
            <a:pPr algn="l">
              <a:lnSpc>
                <a:spcPts val="6598"/>
              </a:lnSpc>
            </a:pPr>
            <a:endParaRPr lang="en-US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3D03284-D11E-D03F-550E-4CA77AB2B15C}"/>
              </a:ext>
            </a:extLst>
          </p:cNvPr>
          <p:cNvCxnSpPr>
            <a:cxnSpLocks/>
          </p:cNvCxnSpPr>
          <p:nvPr/>
        </p:nvCxnSpPr>
        <p:spPr>
          <a:xfrm>
            <a:off x="1242043" y="5539426"/>
            <a:ext cx="0" cy="5793483"/>
          </a:xfrm>
          <a:prstGeom prst="line">
            <a:avLst/>
          </a:prstGeom>
          <a:noFill/>
          <a:ln w="5397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668FCA65-305D-755B-701A-830BFB06A25D}"/>
              </a:ext>
            </a:extLst>
          </p:cNvPr>
          <p:cNvCxnSpPr>
            <a:cxnSpLocks/>
          </p:cNvCxnSpPr>
          <p:nvPr/>
        </p:nvCxnSpPr>
        <p:spPr>
          <a:xfrm>
            <a:off x="1242043" y="11332909"/>
            <a:ext cx="14831122" cy="0"/>
          </a:xfrm>
          <a:prstGeom prst="line">
            <a:avLst/>
          </a:prstGeom>
          <a:noFill/>
          <a:ln w="5397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" name="Google Shape;233;p18">
            <a:extLst>
              <a:ext uri="{FF2B5EF4-FFF2-40B4-BE49-F238E27FC236}">
                <a16:creationId xmlns:a16="http://schemas.microsoft.com/office/drawing/2014/main" id="{B41FADFB-01D9-6BC2-A36C-DD42F68C11FC}"/>
              </a:ext>
            </a:extLst>
          </p:cNvPr>
          <p:cNvSpPr txBox="1">
            <a:spLocks/>
          </p:cNvSpPr>
          <p:nvPr/>
        </p:nvSpPr>
        <p:spPr>
          <a:xfrm>
            <a:off x="7345934" y="10107311"/>
            <a:ext cx="5059412" cy="1527000"/>
          </a:xfrm>
          <a:prstGeom prst="rect">
            <a:avLst/>
          </a:prstGeom>
        </p:spPr>
        <p:txBody>
          <a:bodyPr spcFirstLastPara="1" wrap="square" lIns="243800" tIns="243800" rIns="243800" bIns="243800" anchor="ctr" anchorCtr="0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chemeClr val="bg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/>
            <a:r>
              <a:rPr lang="ru-RU" sz="3600" b="0" dirty="0">
                <a:latin typeface="Montserrat Medium" pitchFamily="2" charset="0"/>
                <a:ea typeface="Gungsuh" panose="02030600000101010101" pitchFamily="18" charset="-127"/>
                <a:cs typeface="Apple Chancery" panose="03020702040506060504" pitchFamily="66" charset="-79"/>
              </a:rPr>
              <a:t>Трафик</a:t>
            </a:r>
            <a:endParaRPr lang="en" sz="3600" b="0" dirty="0">
              <a:latin typeface="Montserrat Medium" pitchFamily="2" charset="0"/>
              <a:ea typeface="Gungsuh" panose="02030600000101010101" pitchFamily="18" charset="-127"/>
              <a:cs typeface="Apple Chancery" panose="03020702040506060504" pitchFamily="66" charset="-79"/>
            </a:endParaRP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B3AE7D0D-CCF0-761E-C779-4440D9CB2BF4}"/>
              </a:ext>
            </a:extLst>
          </p:cNvPr>
          <p:cNvCxnSpPr>
            <a:cxnSpLocks/>
          </p:cNvCxnSpPr>
          <p:nvPr/>
        </p:nvCxnSpPr>
        <p:spPr>
          <a:xfrm>
            <a:off x="1480457" y="8611679"/>
            <a:ext cx="13086297" cy="0"/>
          </a:xfrm>
          <a:prstGeom prst="line">
            <a:avLst/>
          </a:prstGeom>
          <a:noFill/>
          <a:ln w="53975" cap="flat">
            <a:solidFill>
              <a:srgbClr val="00D77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3" name="Google Shape;233;p18">
            <a:extLst>
              <a:ext uri="{FF2B5EF4-FFF2-40B4-BE49-F238E27FC236}">
                <a16:creationId xmlns:a16="http://schemas.microsoft.com/office/drawing/2014/main" id="{9D830B46-D4E6-C6AF-E38E-49E54CF46DDB}"/>
              </a:ext>
            </a:extLst>
          </p:cNvPr>
          <p:cNvSpPr txBox="1">
            <a:spLocks/>
          </p:cNvSpPr>
          <p:nvPr/>
        </p:nvSpPr>
        <p:spPr>
          <a:xfrm>
            <a:off x="14666578" y="7939048"/>
            <a:ext cx="2919998" cy="1527000"/>
          </a:xfrm>
          <a:prstGeom prst="rect">
            <a:avLst/>
          </a:prstGeom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chemeClr val="bg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/>
            <a:r>
              <a:rPr lang="ru-RU" sz="3600" b="0" dirty="0">
                <a:solidFill>
                  <a:srgbClr val="00D77D"/>
                </a:solidFill>
                <a:latin typeface="Montserrat Medium" pitchFamily="2" charset="0"/>
                <a:ea typeface="Gungsuh" panose="02030600000101010101" pitchFamily="18" charset="-127"/>
                <a:cs typeface="Apple Chancery" panose="03020702040506060504" pitchFamily="66" charset="-79"/>
              </a:rPr>
              <a:t>Пик в ЧНН</a:t>
            </a:r>
            <a:endParaRPr lang="en" sz="3600" b="0" dirty="0">
              <a:solidFill>
                <a:srgbClr val="00D77D"/>
              </a:solidFill>
              <a:latin typeface="Montserrat Medium" pitchFamily="2" charset="0"/>
              <a:ea typeface="Gungsuh" panose="02030600000101010101" pitchFamily="18" charset="-127"/>
              <a:cs typeface="Apple Chancery" panose="03020702040506060504" pitchFamily="66" charset="-79"/>
            </a:endParaRP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29ADA77-F17D-678C-6DB9-EBFE9CDA5364}"/>
              </a:ext>
            </a:extLst>
          </p:cNvPr>
          <p:cNvCxnSpPr>
            <a:cxnSpLocks/>
          </p:cNvCxnSpPr>
          <p:nvPr/>
        </p:nvCxnSpPr>
        <p:spPr>
          <a:xfrm>
            <a:off x="1458686" y="6858000"/>
            <a:ext cx="12995582" cy="0"/>
          </a:xfrm>
          <a:prstGeom prst="line">
            <a:avLst/>
          </a:prstGeom>
          <a:noFill/>
          <a:ln w="31750" cap="flat">
            <a:solidFill>
              <a:srgbClr val="FFC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0" name="Google Shape;233;p18">
            <a:extLst>
              <a:ext uri="{FF2B5EF4-FFF2-40B4-BE49-F238E27FC236}">
                <a16:creationId xmlns:a16="http://schemas.microsoft.com/office/drawing/2014/main" id="{06D0AE3D-031A-5912-9887-862FA6CB0829}"/>
              </a:ext>
            </a:extLst>
          </p:cNvPr>
          <p:cNvSpPr txBox="1">
            <a:spLocks/>
          </p:cNvSpPr>
          <p:nvPr/>
        </p:nvSpPr>
        <p:spPr>
          <a:xfrm>
            <a:off x="14612265" y="6086946"/>
            <a:ext cx="3793630" cy="1527000"/>
          </a:xfrm>
          <a:prstGeom prst="rect">
            <a:avLst/>
          </a:prstGeom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chemeClr val="bg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/>
            <a:r>
              <a:rPr lang="ru-RU" sz="3600" b="0" dirty="0">
                <a:solidFill>
                  <a:srgbClr val="FFC000"/>
                </a:solidFill>
                <a:latin typeface="Montserrat Medium" pitchFamily="2" charset="0"/>
                <a:ea typeface="Gungsuh" panose="02030600000101010101" pitchFamily="18" charset="-127"/>
                <a:cs typeface="Apple Chancery" panose="03020702040506060504" pitchFamily="66" charset="-79"/>
              </a:rPr>
              <a:t>Емкость</a:t>
            </a:r>
            <a:r>
              <a:rPr lang="ru-RU" sz="3600" b="0" dirty="0">
                <a:solidFill>
                  <a:srgbClr val="FF0000"/>
                </a:solidFill>
                <a:latin typeface="Montserrat Medium" pitchFamily="2" charset="0"/>
                <a:ea typeface="Gungsuh" panose="02030600000101010101" pitchFamily="18" charset="-127"/>
                <a:cs typeface="Apple Chancery" panose="03020702040506060504" pitchFamily="66" charset="-79"/>
              </a:rPr>
              <a:t> </a:t>
            </a:r>
            <a:r>
              <a:rPr lang="en-US" sz="3600" b="0" dirty="0">
                <a:solidFill>
                  <a:srgbClr val="FFC000"/>
                </a:solidFill>
                <a:latin typeface="Montserrat Medium" pitchFamily="2" charset="0"/>
                <a:ea typeface="Gungsuh" panose="02030600000101010101" pitchFamily="18" charset="-127"/>
                <a:cs typeface="Apple Chancery" panose="03020702040506060504" pitchFamily="66" charset="-79"/>
              </a:rPr>
              <a:t>CDN</a:t>
            </a:r>
            <a:endParaRPr lang="en" sz="3600" b="0" dirty="0">
              <a:solidFill>
                <a:srgbClr val="FFC000"/>
              </a:solidFill>
              <a:latin typeface="Montserrat Medium" pitchFamily="2" charset="0"/>
              <a:ea typeface="Gungsuh" panose="02030600000101010101" pitchFamily="18" charset="-127"/>
              <a:cs typeface="Apple Chancery" panose="03020702040506060504" pitchFamily="66" charset="-79"/>
            </a:endParaRPr>
          </a:p>
        </p:txBody>
      </p:sp>
      <p:sp>
        <p:nvSpPr>
          <p:cNvPr id="2" name="Полилиния 1">
            <a:extLst>
              <a:ext uri="{FF2B5EF4-FFF2-40B4-BE49-F238E27FC236}">
                <a16:creationId xmlns:a16="http://schemas.microsoft.com/office/drawing/2014/main" id="{040EE87F-8DE6-31A6-FC62-D7E46D6BB989}"/>
              </a:ext>
            </a:extLst>
          </p:cNvPr>
          <p:cNvSpPr/>
          <p:nvPr/>
        </p:nvSpPr>
        <p:spPr>
          <a:xfrm>
            <a:off x="1260458" y="8628826"/>
            <a:ext cx="13292253" cy="2053879"/>
          </a:xfrm>
          <a:custGeom>
            <a:avLst/>
            <a:gdLst>
              <a:gd name="connsiteX0" fmla="*/ 0 w 13292253"/>
              <a:gd name="connsiteY0" fmla="*/ 1583560 h 2053879"/>
              <a:gd name="connsiteX1" fmla="*/ 847492 w 13292253"/>
              <a:gd name="connsiteY1" fmla="*/ 44692 h 2053879"/>
              <a:gd name="connsiteX2" fmla="*/ 1873404 w 13292253"/>
              <a:gd name="connsiteY2" fmla="*/ 1717375 h 2053879"/>
              <a:gd name="connsiteX3" fmla="*/ 2810107 w 13292253"/>
              <a:gd name="connsiteY3" fmla="*/ 44692 h 2053879"/>
              <a:gd name="connsiteX4" fmla="*/ 3992136 w 13292253"/>
              <a:gd name="connsiteY4" fmla="*/ 2051912 h 2053879"/>
              <a:gd name="connsiteX5" fmla="*/ 4839629 w 13292253"/>
              <a:gd name="connsiteY5" fmla="*/ 446136 h 2053879"/>
              <a:gd name="connsiteX6" fmla="*/ 5820936 w 13292253"/>
              <a:gd name="connsiteY6" fmla="*/ 1985004 h 2053879"/>
              <a:gd name="connsiteX7" fmla="*/ 6713034 w 13292253"/>
              <a:gd name="connsiteY7" fmla="*/ 290019 h 2053879"/>
              <a:gd name="connsiteX8" fmla="*/ 7672039 w 13292253"/>
              <a:gd name="connsiteY8" fmla="*/ 1761980 h 2053879"/>
              <a:gd name="connsiteX9" fmla="*/ 8474926 w 13292253"/>
              <a:gd name="connsiteY9" fmla="*/ 156204 h 2053879"/>
              <a:gd name="connsiteX10" fmla="*/ 9478536 w 13292253"/>
              <a:gd name="connsiteY10" fmla="*/ 1985004 h 2053879"/>
              <a:gd name="connsiteX11" fmla="*/ 10214517 w 13292253"/>
              <a:gd name="connsiteY11" fmla="*/ 87 h 2053879"/>
              <a:gd name="connsiteX12" fmla="*/ 11262731 w 13292253"/>
              <a:gd name="connsiteY12" fmla="*/ 1895795 h 2053879"/>
              <a:gd name="connsiteX13" fmla="*/ 12177131 w 13292253"/>
              <a:gd name="connsiteY13" fmla="*/ 156204 h 2053879"/>
              <a:gd name="connsiteX14" fmla="*/ 13292253 w 13292253"/>
              <a:gd name="connsiteY14" fmla="*/ 1717375 h 2053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292253" h="2053879">
                <a:moveTo>
                  <a:pt x="0" y="1583560"/>
                </a:moveTo>
                <a:cubicBezTo>
                  <a:pt x="267629" y="802975"/>
                  <a:pt x="535258" y="22390"/>
                  <a:pt x="847492" y="44692"/>
                </a:cubicBezTo>
                <a:cubicBezTo>
                  <a:pt x="1159726" y="66994"/>
                  <a:pt x="1546302" y="1717375"/>
                  <a:pt x="1873404" y="1717375"/>
                </a:cubicBezTo>
                <a:cubicBezTo>
                  <a:pt x="2200506" y="1717375"/>
                  <a:pt x="2456985" y="-11064"/>
                  <a:pt x="2810107" y="44692"/>
                </a:cubicBezTo>
                <a:cubicBezTo>
                  <a:pt x="3163229" y="100448"/>
                  <a:pt x="3653883" y="1985005"/>
                  <a:pt x="3992136" y="2051912"/>
                </a:cubicBezTo>
                <a:cubicBezTo>
                  <a:pt x="4330389" y="2118819"/>
                  <a:pt x="4534829" y="457287"/>
                  <a:pt x="4839629" y="446136"/>
                </a:cubicBezTo>
                <a:cubicBezTo>
                  <a:pt x="5144429" y="434985"/>
                  <a:pt x="5508702" y="2011024"/>
                  <a:pt x="5820936" y="1985004"/>
                </a:cubicBezTo>
                <a:cubicBezTo>
                  <a:pt x="6133170" y="1958985"/>
                  <a:pt x="6404517" y="327190"/>
                  <a:pt x="6713034" y="290019"/>
                </a:cubicBezTo>
                <a:cubicBezTo>
                  <a:pt x="7021551" y="252848"/>
                  <a:pt x="7378390" y="1784283"/>
                  <a:pt x="7672039" y="1761980"/>
                </a:cubicBezTo>
                <a:cubicBezTo>
                  <a:pt x="7965688" y="1739678"/>
                  <a:pt x="8173843" y="119033"/>
                  <a:pt x="8474926" y="156204"/>
                </a:cubicBezTo>
                <a:cubicBezTo>
                  <a:pt x="8776009" y="193375"/>
                  <a:pt x="9188604" y="2011023"/>
                  <a:pt x="9478536" y="1985004"/>
                </a:cubicBezTo>
                <a:cubicBezTo>
                  <a:pt x="9768468" y="1958985"/>
                  <a:pt x="9917151" y="14955"/>
                  <a:pt x="10214517" y="87"/>
                </a:cubicBezTo>
                <a:cubicBezTo>
                  <a:pt x="10511883" y="-14781"/>
                  <a:pt x="10935629" y="1869776"/>
                  <a:pt x="11262731" y="1895795"/>
                </a:cubicBezTo>
                <a:cubicBezTo>
                  <a:pt x="11589833" y="1921814"/>
                  <a:pt x="11838877" y="185941"/>
                  <a:pt x="12177131" y="156204"/>
                </a:cubicBezTo>
                <a:cubicBezTo>
                  <a:pt x="12515385" y="126467"/>
                  <a:pt x="12903819" y="921921"/>
                  <a:pt x="13292253" y="1717375"/>
                </a:cubicBezTo>
              </a:path>
            </a:pathLst>
          </a:custGeom>
          <a:noFill/>
          <a:ln w="254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</a:endParaRPr>
          </a:p>
        </p:txBody>
      </p:sp>
      <p:sp>
        <p:nvSpPr>
          <p:cNvPr id="4" name="Google Shape;233;p18">
            <a:extLst>
              <a:ext uri="{FF2B5EF4-FFF2-40B4-BE49-F238E27FC236}">
                <a16:creationId xmlns:a16="http://schemas.microsoft.com/office/drawing/2014/main" id="{304E4A72-2EE3-CEC5-BBA5-724E206C5C28}"/>
              </a:ext>
            </a:extLst>
          </p:cNvPr>
          <p:cNvSpPr txBox="1">
            <a:spLocks/>
          </p:cNvSpPr>
          <p:nvPr/>
        </p:nvSpPr>
        <p:spPr>
          <a:xfrm>
            <a:off x="412727" y="11043096"/>
            <a:ext cx="2230719" cy="1527000"/>
          </a:xfrm>
          <a:prstGeom prst="rect">
            <a:avLst/>
          </a:prstGeom>
        </p:spPr>
        <p:txBody>
          <a:bodyPr spcFirstLastPara="1" wrap="square" lIns="243800" tIns="243800" rIns="243800" bIns="243800" anchor="ctr" anchorCtr="0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chemeClr val="bg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/>
            <a:r>
              <a:rPr lang="ru-RU" sz="2800" b="0" dirty="0">
                <a:latin typeface="Montserrat Medium" pitchFamily="2" charset="0"/>
                <a:ea typeface="Gungsuh" panose="02030600000101010101" pitchFamily="18" charset="-127"/>
                <a:cs typeface="Apple Chancery" panose="03020702040506060504" pitchFamily="66" charset="-79"/>
              </a:rPr>
              <a:t>январь</a:t>
            </a:r>
            <a:endParaRPr lang="en" sz="2800" b="0" dirty="0">
              <a:latin typeface="Montserrat Medium" pitchFamily="2" charset="0"/>
              <a:ea typeface="Gungsuh" panose="02030600000101010101" pitchFamily="18" charset="-127"/>
              <a:cs typeface="Apple Chancery" panose="03020702040506060504" pitchFamily="66" charset="-79"/>
            </a:endParaRPr>
          </a:p>
        </p:txBody>
      </p:sp>
      <p:sp>
        <p:nvSpPr>
          <p:cNvPr id="6" name="Google Shape;233;p18">
            <a:extLst>
              <a:ext uri="{FF2B5EF4-FFF2-40B4-BE49-F238E27FC236}">
                <a16:creationId xmlns:a16="http://schemas.microsoft.com/office/drawing/2014/main" id="{82415790-2B82-4BF1-8973-7AC1001E8BF8}"/>
              </a:ext>
            </a:extLst>
          </p:cNvPr>
          <p:cNvSpPr txBox="1">
            <a:spLocks/>
          </p:cNvSpPr>
          <p:nvPr/>
        </p:nvSpPr>
        <p:spPr>
          <a:xfrm>
            <a:off x="13957845" y="11155880"/>
            <a:ext cx="2230719" cy="1527000"/>
          </a:xfrm>
          <a:prstGeom prst="rect">
            <a:avLst/>
          </a:prstGeom>
        </p:spPr>
        <p:txBody>
          <a:bodyPr spcFirstLastPara="1" wrap="square" lIns="243800" tIns="243800" rIns="243800" bIns="243800" anchor="ctr" anchorCtr="0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chemeClr val="bg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/>
            <a:r>
              <a:rPr lang="ru-RU" sz="2800" b="0" dirty="0">
                <a:latin typeface="Montserrat Medium" pitchFamily="2" charset="0"/>
                <a:ea typeface="Gungsuh" panose="02030600000101010101" pitchFamily="18" charset="-127"/>
                <a:cs typeface="Apple Chancery" panose="03020702040506060504" pitchFamily="66" charset="-79"/>
              </a:rPr>
              <a:t>июнь</a:t>
            </a:r>
            <a:endParaRPr lang="en" sz="2800" b="0" dirty="0">
              <a:latin typeface="Montserrat Medium" pitchFamily="2" charset="0"/>
              <a:ea typeface="Gungsuh" panose="02030600000101010101" pitchFamily="18" charset="-127"/>
              <a:cs typeface="Apple Chancery" panose="03020702040506060504" pitchFamily="66" charset="-79"/>
            </a:endParaRP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640EA754-79B8-3E80-C50E-4DB0FCFE8982}"/>
              </a:ext>
            </a:extLst>
          </p:cNvPr>
          <p:cNvSpPr/>
          <p:nvPr/>
        </p:nvSpPr>
        <p:spPr>
          <a:xfrm>
            <a:off x="1075022" y="11160454"/>
            <a:ext cx="315995" cy="334719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9CD5ED5A-FDB3-0C26-BB25-C28885F24808}"/>
              </a:ext>
            </a:extLst>
          </p:cNvPr>
          <p:cNvSpPr/>
          <p:nvPr/>
        </p:nvSpPr>
        <p:spPr>
          <a:xfrm>
            <a:off x="14454268" y="11160454"/>
            <a:ext cx="315995" cy="334719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67206810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>
            <a:extLst>
              <a:ext uri="{FF2B5EF4-FFF2-40B4-BE49-F238E27FC236}">
                <a16:creationId xmlns:a16="http://schemas.microsoft.com/office/drawing/2014/main" id="{0B91611A-1E61-558E-EEAB-3515AC6EA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711"/>
            <a:ext cx="24383874" cy="13712398"/>
          </a:xfrm>
          <a:prstGeom prst="rect">
            <a:avLst/>
          </a:prstGeom>
        </p:spPr>
      </p:pic>
      <p:pic>
        <p:nvPicPr>
          <p:cNvPr id="7" name="Image 10" descr=" ">
            <a:extLst>
              <a:ext uri="{FF2B5EF4-FFF2-40B4-BE49-F238E27FC236}">
                <a16:creationId xmlns:a16="http://schemas.microsoft.com/office/drawing/2014/main" id="{11D77654-AEF9-52FF-0CF7-E1025F29C3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18" name="Text 0">
            <a:extLst>
              <a:ext uri="{FF2B5EF4-FFF2-40B4-BE49-F238E27FC236}">
                <a16:creationId xmlns:a16="http://schemas.microsoft.com/office/drawing/2014/main" id="{6C083D4E-C8E3-32CF-C36C-B5D9A2CD6A72}"/>
              </a:ext>
            </a:extLst>
          </p:cNvPr>
          <p:cNvSpPr/>
          <p:nvPr/>
        </p:nvSpPr>
        <p:spPr>
          <a:xfrm>
            <a:off x="1037281" y="813587"/>
            <a:ext cx="1367884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en-US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Content Delivery Network (CDN)</a:t>
            </a:r>
          </a:p>
          <a:p>
            <a:pPr algn="l">
              <a:lnSpc>
                <a:spcPts val="6598"/>
              </a:lnSpc>
            </a:pPr>
            <a:endParaRPr lang="en-US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29ADA77-F17D-678C-6DB9-EBFE9CDA5364}"/>
              </a:ext>
            </a:extLst>
          </p:cNvPr>
          <p:cNvCxnSpPr>
            <a:cxnSpLocks/>
          </p:cNvCxnSpPr>
          <p:nvPr/>
        </p:nvCxnSpPr>
        <p:spPr>
          <a:xfrm>
            <a:off x="1412786" y="6809747"/>
            <a:ext cx="12868507" cy="0"/>
          </a:xfrm>
          <a:prstGeom prst="line">
            <a:avLst/>
          </a:prstGeom>
          <a:noFill/>
          <a:ln w="31750" cap="flat">
            <a:solidFill>
              <a:srgbClr val="FFC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A90020F0-6F24-7CEC-3659-DA0D6B40553A}"/>
              </a:ext>
            </a:extLst>
          </p:cNvPr>
          <p:cNvCxnSpPr>
            <a:cxnSpLocks/>
          </p:cNvCxnSpPr>
          <p:nvPr/>
        </p:nvCxnSpPr>
        <p:spPr>
          <a:xfrm>
            <a:off x="1405420" y="3946633"/>
            <a:ext cx="12868507" cy="0"/>
          </a:xfrm>
          <a:prstGeom prst="line">
            <a:avLst/>
          </a:prstGeom>
          <a:noFill/>
          <a:ln w="3175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3D03284-D11E-D03F-550E-4CA77AB2B15C}"/>
              </a:ext>
            </a:extLst>
          </p:cNvPr>
          <p:cNvCxnSpPr>
            <a:cxnSpLocks/>
          </p:cNvCxnSpPr>
          <p:nvPr/>
        </p:nvCxnSpPr>
        <p:spPr>
          <a:xfrm flipH="1">
            <a:off x="1235237" y="2755908"/>
            <a:ext cx="33454" cy="8577001"/>
          </a:xfrm>
          <a:prstGeom prst="line">
            <a:avLst/>
          </a:prstGeom>
          <a:noFill/>
          <a:ln w="5397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668FCA65-305D-755B-701A-830BFB06A25D}"/>
              </a:ext>
            </a:extLst>
          </p:cNvPr>
          <p:cNvCxnSpPr>
            <a:cxnSpLocks/>
          </p:cNvCxnSpPr>
          <p:nvPr/>
        </p:nvCxnSpPr>
        <p:spPr>
          <a:xfrm>
            <a:off x="1235237" y="11332909"/>
            <a:ext cx="14831122" cy="0"/>
          </a:xfrm>
          <a:prstGeom prst="line">
            <a:avLst/>
          </a:prstGeom>
          <a:noFill/>
          <a:ln w="5397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" name="Google Shape;233;p18">
            <a:extLst>
              <a:ext uri="{FF2B5EF4-FFF2-40B4-BE49-F238E27FC236}">
                <a16:creationId xmlns:a16="http://schemas.microsoft.com/office/drawing/2014/main" id="{B41FADFB-01D9-6BC2-A36C-DD42F68C11FC}"/>
              </a:ext>
            </a:extLst>
          </p:cNvPr>
          <p:cNvSpPr txBox="1">
            <a:spLocks/>
          </p:cNvSpPr>
          <p:nvPr/>
        </p:nvSpPr>
        <p:spPr>
          <a:xfrm>
            <a:off x="6989422" y="10079769"/>
            <a:ext cx="5059412" cy="1527000"/>
          </a:xfrm>
          <a:prstGeom prst="rect">
            <a:avLst/>
          </a:prstGeom>
        </p:spPr>
        <p:txBody>
          <a:bodyPr spcFirstLastPara="1" wrap="square" lIns="243800" tIns="243800" rIns="243800" bIns="243800" anchor="ctr" anchorCtr="0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chemeClr val="bg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/>
            <a:r>
              <a:rPr lang="ru-RU" sz="3600" b="0" dirty="0">
                <a:latin typeface="Montserrat Medium" pitchFamily="2" charset="0"/>
                <a:ea typeface="Gungsuh" panose="02030600000101010101" pitchFamily="18" charset="-127"/>
                <a:cs typeface="Apple Chancery" panose="03020702040506060504" pitchFamily="66" charset="-79"/>
              </a:rPr>
              <a:t>Трафик</a:t>
            </a:r>
            <a:endParaRPr lang="en" sz="3600" b="0" dirty="0">
              <a:latin typeface="Montserrat Medium" pitchFamily="2" charset="0"/>
              <a:ea typeface="Gungsuh" panose="02030600000101010101" pitchFamily="18" charset="-127"/>
              <a:cs typeface="Apple Chancery" panose="03020702040506060504" pitchFamily="66" charset="-79"/>
            </a:endParaRP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B3AE7D0D-CCF0-761E-C779-4440D9CB2BF4}"/>
              </a:ext>
            </a:extLst>
          </p:cNvPr>
          <p:cNvCxnSpPr>
            <a:cxnSpLocks/>
          </p:cNvCxnSpPr>
          <p:nvPr/>
        </p:nvCxnSpPr>
        <p:spPr>
          <a:xfrm>
            <a:off x="1415143" y="8611679"/>
            <a:ext cx="13144805" cy="0"/>
          </a:xfrm>
          <a:prstGeom prst="line">
            <a:avLst/>
          </a:prstGeom>
          <a:noFill/>
          <a:ln w="53975" cap="flat">
            <a:solidFill>
              <a:srgbClr val="00B05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3" name="Google Shape;233;p18">
            <a:extLst>
              <a:ext uri="{FF2B5EF4-FFF2-40B4-BE49-F238E27FC236}">
                <a16:creationId xmlns:a16="http://schemas.microsoft.com/office/drawing/2014/main" id="{9D830B46-D4E6-C6AF-E38E-49E54CF46DDB}"/>
              </a:ext>
            </a:extLst>
          </p:cNvPr>
          <p:cNvSpPr txBox="1">
            <a:spLocks/>
          </p:cNvSpPr>
          <p:nvPr/>
        </p:nvSpPr>
        <p:spPr>
          <a:xfrm>
            <a:off x="14659772" y="7939048"/>
            <a:ext cx="2919998" cy="1527000"/>
          </a:xfrm>
          <a:prstGeom prst="rect">
            <a:avLst/>
          </a:prstGeom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chemeClr val="bg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/>
            <a:r>
              <a:rPr lang="ru-RU" sz="3600" b="0" dirty="0">
                <a:solidFill>
                  <a:srgbClr val="00B050"/>
                </a:solidFill>
                <a:latin typeface="Montserrat Medium" pitchFamily="2" charset="0"/>
                <a:ea typeface="Gungsuh" panose="02030600000101010101" pitchFamily="18" charset="-127"/>
                <a:cs typeface="Apple Chancery" panose="03020702040506060504" pitchFamily="66" charset="-79"/>
              </a:rPr>
              <a:t>Пик в ЧНН</a:t>
            </a:r>
            <a:endParaRPr lang="en" sz="3600" b="0" dirty="0">
              <a:solidFill>
                <a:srgbClr val="00B050"/>
              </a:solidFill>
              <a:latin typeface="Montserrat Medium" pitchFamily="2" charset="0"/>
              <a:ea typeface="Gungsuh" panose="02030600000101010101" pitchFamily="18" charset="-127"/>
              <a:cs typeface="Apple Chancery" panose="03020702040506060504" pitchFamily="66" charset="-79"/>
            </a:endParaRPr>
          </a:p>
        </p:txBody>
      </p:sp>
      <p:sp>
        <p:nvSpPr>
          <p:cNvPr id="30" name="Google Shape;233;p18">
            <a:extLst>
              <a:ext uri="{FF2B5EF4-FFF2-40B4-BE49-F238E27FC236}">
                <a16:creationId xmlns:a16="http://schemas.microsoft.com/office/drawing/2014/main" id="{06D0AE3D-031A-5912-9887-862FA6CB0829}"/>
              </a:ext>
            </a:extLst>
          </p:cNvPr>
          <p:cNvSpPr txBox="1">
            <a:spLocks/>
          </p:cNvSpPr>
          <p:nvPr/>
        </p:nvSpPr>
        <p:spPr>
          <a:xfrm>
            <a:off x="14476037" y="6026159"/>
            <a:ext cx="3793630" cy="1527000"/>
          </a:xfrm>
          <a:prstGeom prst="rect">
            <a:avLst/>
          </a:prstGeom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chemeClr val="bg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/>
            <a:r>
              <a:rPr lang="ru-RU" sz="3600" b="0" dirty="0">
                <a:solidFill>
                  <a:srgbClr val="FFC000"/>
                </a:solidFill>
                <a:latin typeface="Montserrat Medium" pitchFamily="2" charset="0"/>
                <a:ea typeface="Gungsuh" panose="02030600000101010101" pitchFamily="18" charset="-127"/>
                <a:cs typeface="Apple Chancery" panose="03020702040506060504" pitchFamily="66" charset="-79"/>
              </a:rPr>
              <a:t>Емкость</a:t>
            </a:r>
            <a:r>
              <a:rPr lang="ru-RU" sz="3600" b="0" dirty="0">
                <a:solidFill>
                  <a:srgbClr val="FF0000"/>
                </a:solidFill>
                <a:latin typeface="Montserrat Medium" pitchFamily="2" charset="0"/>
                <a:ea typeface="Gungsuh" panose="02030600000101010101" pitchFamily="18" charset="-127"/>
                <a:cs typeface="Apple Chancery" panose="03020702040506060504" pitchFamily="66" charset="-79"/>
              </a:rPr>
              <a:t> </a:t>
            </a:r>
            <a:r>
              <a:rPr lang="en-US" sz="3600" b="0" dirty="0">
                <a:solidFill>
                  <a:srgbClr val="FFC000"/>
                </a:solidFill>
                <a:latin typeface="Montserrat Medium" pitchFamily="2" charset="0"/>
                <a:ea typeface="Gungsuh" panose="02030600000101010101" pitchFamily="18" charset="-127"/>
                <a:cs typeface="Apple Chancery" panose="03020702040506060504" pitchFamily="66" charset="-79"/>
              </a:rPr>
              <a:t>CDN</a:t>
            </a:r>
            <a:endParaRPr lang="en" sz="3600" b="0" dirty="0">
              <a:solidFill>
                <a:srgbClr val="FFC000"/>
              </a:solidFill>
              <a:latin typeface="Montserrat Medium" pitchFamily="2" charset="0"/>
              <a:ea typeface="Gungsuh" panose="02030600000101010101" pitchFamily="18" charset="-127"/>
              <a:cs typeface="Apple Chancery" panose="03020702040506060504" pitchFamily="66" charset="-79"/>
            </a:endParaRPr>
          </a:p>
        </p:txBody>
      </p:sp>
      <p:sp>
        <p:nvSpPr>
          <p:cNvPr id="4" name="Google Shape;233;p18">
            <a:extLst>
              <a:ext uri="{FF2B5EF4-FFF2-40B4-BE49-F238E27FC236}">
                <a16:creationId xmlns:a16="http://schemas.microsoft.com/office/drawing/2014/main" id="{304E4A72-2EE3-CEC5-BBA5-724E206C5C28}"/>
              </a:ext>
            </a:extLst>
          </p:cNvPr>
          <p:cNvSpPr txBox="1">
            <a:spLocks/>
          </p:cNvSpPr>
          <p:nvPr/>
        </p:nvSpPr>
        <p:spPr>
          <a:xfrm>
            <a:off x="405921" y="11043096"/>
            <a:ext cx="2230719" cy="1527000"/>
          </a:xfrm>
          <a:prstGeom prst="rect">
            <a:avLst/>
          </a:prstGeom>
        </p:spPr>
        <p:txBody>
          <a:bodyPr spcFirstLastPara="1" wrap="square" lIns="243800" tIns="243800" rIns="243800" bIns="243800" anchor="ctr" anchorCtr="0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chemeClr val="bg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/>
            <a:r>
              <a:rPr lang="ru-RU" sz="2800" b="0" dirty="0">
                <a:latin typeface="Montserrat Medium" pitchFamily="2" charset="0"/>
                <a:ea typeface="Gungsuh" panose="02030600000101010101" pitchFamily="18" charset="-127"/>
                <a:cs typeface="Apple Chancery" panose="03020702040506060504" pitchFamily="66" charset="-79"/>
              </a:rPr>
              <a:t>июнь</a:t>
            </a:r>
            <a:endParaRPr lang="en" sz="2800" b="0" dirty="0">
              <a:latin typeface="Montserrat Medium" pitchFamily="2" charset="0"/>
              <a:ea typeface="Gungsuh" panose="02030600000101010101" pitchFamily="18" charset="-127"/>
              <a:cs typeface="Apple Chancery" panose="03020702040506060504" pitchFamily="66" charset="-79"/>
            </a:endParaRPr>
          </a:p>
        </p:txBody>
      </p:sp>
      <p:sp>
        <p:nvSpPr>
          <p:cNvPr id="6" name="Google Shape;233;p18">
            <a:extLst>
              <a:ext uri="{FF2B5EF4-FFF2-40B4-BE49-F238E27FC236}">
                <a16:creationId xmlns:a16="http://schemas.microsoft.com/office/drawing/2014/main" id="{82415790-2B82-4BF1-8973-7AC1001E8BF8}"/>
              </a:ext>
            </a:extLst>
          </p:cNvPr>
          <p:cNvSpPr txBox="1">
            <a:spLocks/>
          </p:cNvSpPr>
          <p:nvPr/>
        </p:nvSpPr>
        <p:spPr>
          <a:xfrm>
            <a:off x="13620839" y="11155880"/>
            <a:ext cx="2230719" cy="1527000"/>
          </a:xfrm>
          <a:prstGeom prst="rect">
            <a:avLst/>
          </a:prstGeom>
        </p:spPr>
        <p:txBody>
          <a:bodyPr spcFirstLastPara="1" wrap="square" lIns="243800" tIns="243800" rIns="243800" bIns="243800" anchor="ctr" anchorCtr="0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chemeClr val="bg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/>
            <a:r>
              <a:rPr lang="ru-RU" sz="2800" b="0" dirty="0">
                <a:latin typeface="Montserrat Medium" pitchFamily="2" charset="0"/>
                <a:ea typeface="Gungsuh" panose="02030600000101010101" pitchFamily="18" charset="-127"/>
                <a:cs typeface="Apple Chancery" panose="03020702040506060504" pitchFamily="66" charset="-79"/>
              </a:rPr>
              <a:t>декабрь</a:t>
            </a:r>
            <a:endParaRPr lang="en" sz="2800" b="0" dirty="0">
              <a:latin typeface="Montserrat Medium" pitchFamily="2" charset="0"/>
              <a:ea typeface="Gungsuh" panose="02030600000101010101" pitchFamily="18" charset="-127"/>
              <a:cs typeface="Apple Chancery" panose="03020702040506060504" pitchFamily="66" charset="-79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0E33CBC4-B1DC-17DF-F8DB-2F4CA4ABB61A}"/>
              </a:ext>
            </a:extLst>
          </p:cNvPr>
          <p:cNvSpPr/>
          <p:nvPr/>
        </p:nvSpPr>
        <p:spPr>
          <a:xfrm>
            <a:off x="1075020" y="11160454"/>
            <a:ext cx="315995" cy="334719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Полилиния 10">
            <a:extLst>
              <a:ext uri="{FF2B5EF4-FFF2-40B4-BE49-F238E27FC236}">
                <a16:creationId xmlns:a16="http://schemas.microsoft.com/office/drawing/2014/main" id="{01E2CE77-5190-658B-913F-E69AD8B06CEA}"/>
              </a:ext>
            </a:extLst>
          </p:cNvPr>
          <p:cNvSpPr/>
          <p:nvPr/>
        </p:nvSpPr>
        <p:spPr>
          <a:xfrm>
            <a:off x="1262188" y="3946633"/>
            <a:ext cx="12529752" cy="6987563"/>
          </a:xfrm>
          <a:custGeom>
            <a:avLst/>
            <a:gdLst>
              <a:gd name="connsiteX0" fmla="*/ 0 w 12529752"/>
              <a:gd name="connsiteY0" fmla="*/ 6111767 h 6987563"/>
              <a:gd name="connsiteX1" fmla="*/ 963827 w 12529752"/>
              <a:gd name="connsiteY1" fmla="*/ 4653670 h 6987563"/>
              <a:gd name="connsiteX2" fmla="*/ 2026508 w 12529752"/>
              <a:gd name="connsiteY2" fmla="*/ 6457756 h 6987563"/>
              <a:gd name="connsiteX3" fmla="*/ 2965622 w 12529752"/>
              <a:gd name="connsiteY3" fmla="*/ 4950232 h 6987563"/>
              <a:gd name="connsiteX4" fmla="*/ 4003589 w 12529752"/>
              <a:gd name="connsiteY4" fmla="*/ 6828459 h 6987563"/>
              <a:gd name="connsiteX5" fmla="*/ 5511114 w 12529752"/>
              <a:gd name="connsiteY5" fmla="*/ 7529 h 6987563"/>
              <a:gd name="connsiteX6" fmla="*/ 6870357 w 12529752"/>
              <a:gd name="connsiteY6" fmla="*/ 5469216 h 6987563"/>
              <a:gd name="connsiteX7" fmla="*/ 8031892 w 12529752"/>
              <a:gd name="connsiteY7" fmla="*/ 4406535 h 6987563"/>
              <a:gd name="connsiteX8" fmla="*/ 8971006 w 12529752"/>
              <a:gd name="connsiteY8" fmla="*/ 6309475 h 6987563"/>
              <a:gd name="connsiteX9" fmla="*/ 9737125 w 12529752"/>
              <a:gd name="connsiteY9" fmla="*/ 4678383 h 6987563"/>
              <a:gd name="connsiteX10" fmla="*/ 10602098 w 12529752"/>
              <a:gd name="connsiteY10" fmla="*/ 6581324 h 6987563"/>
              <a:gd name="connsiteX11" fmla="*/ 11442357 w 12529752"/>
              <a:gd name="connsiteY11" fmla="*/ 4554816 h 6987563"/>
              <a:gd name="connsiteX12" fmla="*/ 12529752 w 12529752"/>
              <a:gd name="connsiteY12" fmla="*/ 6383616 h 6987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529752" h="6987563">
                <a:moveTo>
                  <a:pt x="0" y="6111767"/>
                </a:moveTo>
                <a:cubicBezTo>
                  <a:pt x="313038" y="5353886"/>
                  <a:pt x="626076" y="4596005"/>
                  <a:pt x="963827" y="4653670"/>
                </a:cubicBezTo>
                <a:cubicBezTo>
                  <a:pt x="1301578" y="4711335"/>
                  <a:pt x="1692876" y="6408329"/>
                  <a:pt x="2026508" y="6457756"/>
                </a:cubicBezTo>
                <a:cubicBezTo>
                  <a:pt x="2360140" y="6507183"/>
                  <a:pt x="2636109" y="4888448"/>
                  <a:pt x="2965622" y="4950232"/>
                </a:cubicBezTo>
                <a:cubicBezTo>
                  <a:pt x="3295135" y="5012016"/>
                  <a:pt x="3579340" y="7652243"/>
                  <a:pt x="4003589" y="6828459"/>
                </a:cubicBezTo>
                <a:cubicBezTo>
                  <a:pt x="4427838" y="6004675"/>
                  <a:pt x="5033319" y="234069"/>
                  <a:pt x="5511114" y="7529"/>
                </a:cubicBezTo>
                <a:cubicBezTo>
                  <a:pt x="5988909" y="-219012"/>
                  <a:pt x="6450227" y="4736048"/>
                  <a:pt x="6870357" y="5469216"/>
                </a:cubicBezTo>
                <a:cubicBezTo>
                  <a:pt x="7290487" y="6202384"/>
                  <a:pt x="7681784" y="4266492"/>
                  <a:pt x="8031892" y="4406535"/>
                </a:cubicBezTo>
                <a:cubicBezTo>
                  <a:pt x="8382000" y="4546578"/>
                  <a:pt x="8686801" y="6264167"/>
                  <a:pt x="8971006" y="6309475"/>
                </a:cubicBezTo>
                <a:cubicBezTo>
                  <a:pt x="9255211" y="6354783"/>
                  <a:pt x="9465276" y="4633075"/>
                  <a:pt x="9737125" y="4678383"/>
                </a:cubicBezTo>
                <a:cubicBezTo>
                  <a:pt x="10008974" y="4723691"/>
                  <a:pt x="10317893" y="6601918"/>
                  <a:pt x="10602098" y="6581324"/>
                </a:cubicBezTo>
                <a:cubicBezTo>
                  <a:pt x="10886303" y="6560730"/>
                  <a:pt x="11121081" y="4587767"/>
                  <a:pt x="11442357" y="4554816"/>
                </a:cubicBezTo>
                <a:cubicBezTo>
                  <a:pt x="11763633" y="4521865"/>
                  <a:pt x="12200239" y="6243573"/>
                  <a:pt x="12529752" y="6383616"/>
                </a:cubicBezTo>
              </a:path>
            </a:pathLst>
          </a:custGeom>
          <a:noFill/>
          <a:ln w="254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</a:endParaRPr>
          </a:p>
        </p:txBody>
      </p:sp>
      <p:sp>
        <p:nvSpPr>
          <p:cNvPr id="13" name="Google Shape;233;p18">
            <a:extLst>
              <a:ext uri="{FF2B5EF4-FFF2-40B4-BE49-F238E27FC236}">
                <a16:creationId xmlns:a16="http://schemas.microsoft.com/office/drawing/2014/main" id="{32ECB33F-F98E-8CDA-992E-442128AACE02}"/>
              </a:ext>
            </a:extLst>
          </p:cNvPr>
          <p:cNvSpPr txBox="1">
            <a:spLocks/>
          </p:cNvSpPr>
          <p:nvPr/>
        </p:nvSpPr>
        <p:spPr>
          <a:xfrm>
            <a:off x="14559948" y="3240809"/>
            <a:ext cx="3793630" cy="1527000"/>
          </a:xfrm>
          <a:prstGeom prst="rect">
            <a:avLst/>
          </a:prstGeom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chemeClr val="bg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/>
            <a:r>
              <a:rPr lang="en-US" sz="3600" b="0" dirty="0">
                <a:solidFill>
                  <a:srgbClr val="FF0000"/>
                </a:solidFill>
                <a:latin typeface="Montserrat Medium" pitchFamily="2" charset="0"/>
                <a:ea typeface="Gungsuh" panose="02030600000101010101" pitchFamily="18" charset="-127"/>
                <a:cs typeface="Apple Chancery" panose="03020702040506060504" pitchFamily="66" charset="-79"/>
              </a:rPr>
              <a:t>Max </a:t>
            </a:r>
            <a:r>
              <a:rPr lang="ru-RU" sz="3600" b="0" dirty="0">
                <a:solidFill>
                  <a:srgbClr val="FF0000"/>
                </a:solidFill>
                <a:latin typeface="Montserrat Medium" pitchFamily="2" charset="0"/>
                <a:ea typeface="Gungsuh" panose="02030600000101010101" pitchFamily="18" charset="-127"/>
                <a:cs typeface="Apple Chancery" panose="03020702040506060504" pitchFamily="66" charset="-79"/>
              </a:rPr>
              <a:t>пик</a:t>
            </a:r>
            <a:endParaRPr lang="en" sz="3600" b="0" dirty="0">
              <a:solidFill>
                <a:srgbClr val="FF0000"/>
              </a:solidFill>
              <a:latin typeface="Montserrat Medium" pitchFamily="2" charset="0"/>
              <a:ea typeface="Gungsuh" panose="02030600000101010101" pitchFamily="18" charset="-127"/>
              <a:cs typeface="Apple Chancery" panose="03020702040506060504" pitchFamily="66" charset="-79"/>
            </a:endParaRP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0AA01E71-C5C2-455F-335C-346FD6A2113E}"/>
              </a:ext>
            </a:extLst>
          </p:cNvPr>
          <p:cNvSpPr/>
          <p:nvPr/>
        </p:nvSpPr>
        <p:spPr>
          <a:xfrm>
            <a:off x="14476037" y="11160454"/>
            <a:ext cx="315995" cy="334719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260285636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03CF9A2-FB71-C723-A9AE-1643386826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id="5" name="Image 10" descr=" ">
            <a:extLst>
              <a:ext uri="{FF2B5EF4-FFF2-40B4-BE49-F238E27FC236}">
                <a16:creationId xmlns:a16="http://schemas.microsoft.com/office/drawing/2014/main" id="{067CF515-6618-0CAC-E315-45E0519591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6" name="Text 0">
            <a:extLst>
              <a:ext uri="{FF2B5EF4-FFF2-40B4-BE49-F238E27FC236}">
                <a16:creationId xmlns:a16="http://schemas.microsoft.com/office/drawing/2014/main" id="{D8CEC9A1-338B-0C5A-ED58-D7B99E1A5E1E}"/>
              </a:ext>
            </a:extLst>
          </p:cNvPr>
          <p:cNvSpPr/>
          <p:nvPr/>
        </p:nvSpPr>
        <p:spPr>
          <a:xfrm>
            <a:off x="1037281" y="813587"/>
            <a:ext cx="1367884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en-US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Content Delivery Network (CDN)</a:t>
            </a:r>
          </a:p>
          <a:p>
            <a:pPr algn="l">
              <a:lnSpc>
                <a:spcPts val="6598"/>
              </a:lnSpc>
            </a:pPr>
            <a:endParaRPr lang="en-US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80B8E74-D9CA-C11D-A888-88B0EE573F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737117"/>
              </p:ext>
            </p:extLst>
          </p:nvPr>
        </p:nvGraphicFramePr>
        <p:xfrm>
          <a:off x="1109970" y="3699360"/>
          <a:ext cx="15779536" cy="7578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05339">
                  <a:extLst>
                    <a:ext uri="{9D8B030D-6E8A-4147-A177-3AD203B41FA5}">
                      <a16:colId xmlns:a16="http://schemas.microsoft.com/office/drawing/2014/main" val="879147002"/>
                    </a:ext>
                  </a:extLst>
                </a:gridCol>
                <a:gridCol w="5221509">
                  <a:extLst>
                    <a:ext uri="{9D8B030D-6E8A-4147-A177-3AD203B41FA5}">
                      <a16:colId xmlns:a16="http://schemas.microsoft.com/office/drawing/2014/main" val="2907024468"/>
                    </a:ext>
                  </a:extLst>
                </a:gridCol>
                <a:gridCol w="4552688">
                  <a:extLst>
                    <a:ext uri="{9D8B030D-6E8A-4147-A177-3AD203B41FA5}">
                      <a16:colId xmlns:a16="http://schemas.microsoft.com/office/drawing/2014/main" val="1042982837"/>
                    </a:ext>
                  </a:extLst>
                </a:gridCol>
              </a:tblGrid>
              <a:tr h="1539369">
                <a:tc>
                  <a:txBody>
                    <a:bodyPr/>
                    <a:lstStyle/>
                    <a:p>
                      <a:pPr algn="ctr"/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en-US" sz="3600" b="1" dirty="0">
                          <a:ln>
                            <a:noFill/>
                          </a:ln>
                          <a:solidFill>
                            <a:srgbClr val="00D77D"/>
                          </a:solidFill>
                        </a:rPr>
                        <a:t>CDN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Емкость, </a:t>
                      </a:r>
                      <a:r>
                        <a:rPr lang="en-US" sz="3600" b="1" dirty="0" err="1">
                          <a:ln>
                            <a:noFill/>
                          </a:ln>
                          <a:solidFill>
                            <a:srgbClr val="00D77D"/>
                          </a:solidFill>
                        </a:rPr>
                        <a:t>Tbps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Распределение трафика</a:t>
                      </a: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9864866"/>
                  </a:ext>
                </a:extLst>
              </a:tr>
              <a:tr h="1539369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en-US" sz="3600" b="0" i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OkkoCDN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5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50%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951817"/>
                  </a:ext>
                </a:extLst>
              </a:tr>
              <a:tr h="1539369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Партнерский </a:t>
                      </a: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CDN #</a:t>
                      </a: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3 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25%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0664286"/>
                  </a:ext>
                </a:extLst>
              </a:tr>
              <a:tr h="1420764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Партнерский </a:t>
                      </a: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CDN #</a:t>
                      </a: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2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12.5%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501821"/>
                  </a:ext>
                </a:extLst>
              </a:tr>
              <a:tr h="153936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Партнерский </a:t>
                      </a: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CDN #</a:t>
                      </a: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3</a:t>
                      </a:r>
                    </a:p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endParaRPr lang="ru-RU" sz="36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2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12.5%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  <a:p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72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5839829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F1D2F4E-EAD5-23FD-F8C6-2D4AEE85E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id="7" name="Image 10" descr=" ">
            <a:extLst>
              <a:ext uri="{FF2B5EF4-FFF2-40B4-BE49-F238E27FC236}">
                <a16:creationId xmlns:a16="http://schemas.microsoft.com/office/drawing/2014/main" id="{37295942-DBEB-D6A0-66ED-B7FCBB719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8" name="Text 0">
            <a:extLst>
              <a:ext uri="{FF2B5EF4-FFF2-40B4-BE49-F238E27FC236}">
                <a16:creationId xmlns:a16="http://schemas.microsoft.com/office/drawing/2014/main" id="{F1E6E05E-E7BB-F57B-42D6-05EF46EE8B4D}"/>
              </a:ext>
            </a:extLst>
          </p:cNvPr>
          <p:cNvSpPr/>
          <p:nvPr/>
        </p:nvSpPr>
        <p:spPr>
          <a:xfrm>
            <a:off x="1037281" y="813587"/>
            <a:ext cx="1367884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Балансировка между </a:t>
            </a:r>
            <a:r>
              <a:rPr lang="en-US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CDN</a:t>
            </a:r>
          </a:p>
          <a:p>
            <a:pPr algn="l">
              <a:lnSpc>
                <a:spcPts val="6598"/>
              </a:lnSpc>
            </a:pPr>
            <a:endParaRPr lang="en-US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78DE1933-55FE-C27D-3152-07687A03D120}"/>
              </a:ext>
            </a:extLst>
          </p:cNvPr>
          <p:cNvSpPr/>
          <p:nvPr/>
        </p:nvSpPr>
        <p:spPr>
          <a:xfrm>
            <a:off x="1135587" y="6294766"/>
            <a:ext cx="3268630" cy="1611789"/>
          </a:xfrm>
          <a:prstGeom prst="roundRect">
            <a:avLst/>
          </a:prstGeom>
          <a:solidFill>
            <a:srgbClr val="00D87D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400" dirty="0">
                <a:solidFill>
                  <a:schemeClr val="bg1"/>
                </a:solidFill>
                <a:highlight>
                  <a:srgbClr val="00D87D"/>
                </a:highlight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CDN</a:t>
            </a:r>
            <a:br>
              <a:rPr lang="en-US" sz="4400" dirty="0">
                <a:solidFill>
                  <a:schemeClr val="bg1"/>
                </a:solidFill>
                <a:highlight>
                  <a:srgbClr val="00D87D"/>
                </a:highlight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</a:br>
            <a:r>
              <a:rPr kumimoji="0" lang="en-US" sz="44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D87D"/>
                </a:highlight>
                <a:uFillTx/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balancer</a:t>
            </a:r>
            <a:endParaRPr kumimoji="0" lang="ru-RU" sz="44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highlight>
                <a:srgbClr val="00D87D"/>
              </a:highlight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8068CBD-4E9C-C210-25D9-C7E2B54D7D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61875" y1="18281" x2="61875" y2="18281"/>
                        <a14:foregroundMark x1="49219" y1="15156" x2="49219" y2="15156"/>
                        <a14:foregroundMark x1="36563" y1="16094" x2="36563" y2="16094"/>
                        <a14:foregroundMark x1="64531" y1="88281" x2="64531" y2="88281"/>
                        <a14:foregroundMark x1="51406" y1="86875" x2="51406" y2="86875"/>
                        <a14:foregroundMark x1="33438" y1="87344" x2="33438" y2="87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772" y="2053489"/>
            <a:ext cx="2250490" cy="22504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A2C732-A686-63CA-95ED-A0B269075991}"/>
              </a:ext>
            </a:extLst>
          </p:cNvPr>
          <p:cNvSpPr txBox="1"/>
          <p:nvPr/>
        </p:nvSpPr>
        <p:spPr>
          <a:xfrm>
            <a:off x="9672124" y="5643907"/>
            <a:ext cx="2382063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>
                <a:solidFill>
                  <a:schemeClr val="bg1"/>
                </a:solidFill>
                <a:latin typeface="Montserrat Medium" pitchFamily="2" charset="0"/>
              </a:rPr>
              <a:t>CDN #1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C1737E-90C7-E4C5-BEEC-6881D2E59FD6}"/>
              </a:ext>
            </a:extLst>
          </p:cNvPr>
          <p:cNvSpPr txBox="1"/>
          <p:nvPr/>
        </p:nvSpPr>
        <p:spPr>
          <a:xfrm>
            <a:off x="9569468" y="7905271"/>
            <a:ext cx="2507097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>
                <a:solidFill>
                  <a:schemeClr val="bg1"/>
                </a:solidFill>
                <a:latin typeface="Montserrat Medium" pitchFamily="2" charset="0"/>
              </a:rPr>
              <a:t>CDN #2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B5EB18-6B9F-2D35-761A-70DAFFF6C890}"/>
              </a:ext>
            </a:extLst>
          </p:cNvPr>
          <p:cNvSpPr txBox="1"/>
          <p:nvPr/>
        </p:nvSpPr>
        <p:spPr>
          <a:xfrm>
            <a:off x="9529330" y="10188944"/>
            <a:ext cx="2507097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>
                <a:solidFill>
                  <a:schemeClr val="bg1"/>
                </a:solidFill>
                <a:latin typeface="Montserrat Medium" pitchFamily="2" charset="0"/>
              </a:rPr>
              <a:t>CDN #3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BE6257CD-ACEA-DC2A-3319-2B0F3C488F04}"/>
              </a:ext>
            </a:extLst>
          </p:cNvPr>
          <p:cNvCxnSpPr>
            <a:cxnSpLocks/>
          </p:cNvCxnSpPr>
          <p:nvPr/>
        </p:nvCxnSpPr>
        <p:spPr>
          <a:xfrm flipV="1">
            <a:off x="5022005" y="3610950"/>
            <a:ext cx="4787406" cy="2733695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0A794A35-900A-2482-9C32-1AE4ADEB5F62}"/>
              </a:ext>
            </a:extLst>
          </p:cNvPr>
          <p:cNvCxnSpPr>
            <a:cxnSpLocks/>
          </p:cNvCxnSpPr>
          <p:nvPr/>
        </p:nvCxnSpPr>
        <p:spPr>
          <a:xfrm flipV="1">
            <a:off x="5168897" y="6215206"/>
            <a:ext cx="4257067" cy="762153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66507CE6-3A8D-D0D2-2B1C-BA8A5DD0E1F5}"/>
              </a:ext>
            </a:extLst>
          </p:cNvPr>
          <p:cNvCxnSpPr>
            <a:cxnSpLocks/>
          </p:cNvCxnSpPr>
          <p:nvPr/>
        </p:nvCxnSpPr>
        <p:spPr>
          <a:xfrm>
            <a:off x="5236526" y="7572833"/>
            <a:ext cx="3917630" cy="753066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380DF52D-268B-67F6-970A-B0DD0F85192F}"/>
              </a:ext>
            </a:extLst>
          </p:cNvPr>
          <p:cNvCxnSpPr>
            <a:cxnSpLocks/>
          </p:cNvCxnSpPr>
          <p:nvPr/>
        </p:nvCxnSpPr>
        <p:spPr>
          <a:xfrm>
            <a:off x="5022005" y="7949366"/>
            <a:ext cx="4403959" cy="2660206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99ABF8AF-327C-B2ED-5611-C33313BC5B3A}"/>
              </a:ext>
            </a:extLst>
          </p:cNvPr>
          <p:cNvSpPr txBox="1"/>
          <p:nvPr/>
        </p:nvSpPr>
        <p:spPr>
          <a:xfrm>
            <a:off x="12305867" y="2695471"/>
            <a:ext cx="1990931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400" b="1" dirty="0">
                <a:solidFill>
                  <a:srgbClr val="00D77D"/>
                </a:solidFill>
                <a:latin typeface="Montserrat SemiBold" pitchFamily="2" charset="0"/>
              </a:rPr>
              <a:t>5 </a:t>
            </a:r>
            <a:r>
              <a:rPr lang="en-US" sz="4400" b="1" dirty="0" err="1">
                <a:solidFill>
                  <a:srgbClr val="00D77D"/>
                </a:solidFill>
                <a:latin typeface="Montserrat SemiBold" pitchFamily="2" charset="0"/>
              </a:rPr>
              <a:t>Tbps</a:t>
            </a:r>
            <a:endParaRPr kumimoji="0" lang="ru-RU" sz="4400" b="1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EF67602-30AF-D1F5-BFB9-20D409A9114A}"/>
              </a:ext>
            </a:extLst>
          </p:cNvPr>
          <p:cNvSpPr txBox="1"/>
          <p:nvPr/>
        </p:nvSpPr>
        <p:spPr>
          <a:xfrm>
            <a:off x="12496714" y="5643907"/>
            <a:ext cx="1989327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400" b="1" dirty="0">
                <a:solidFill>
                  <a:srgbClr val="00D77D"/>
                </a:solidFill>
                <a:latin typeface="Montserrat SemiBold" pitchFamily="2" charset="0"/>
              </a:rPr>
              <a:t>3 </a:t>
            </a:r>
            <a:r>
              <a:rPr lang="en-US" sz="4400" b="1" dirty="0" err="1">
                <a:solidFill>
                  <a:srgbClr val="00D77D"/>
                </a:solidFill>
                <a:latin typeface="Montserrat SemiBold" pitchFamily="2" charset="0"/>
              </a:rPr>
              <a:t>Tbps</a:t>
            </a:r>
            <a:endParaRPr kumimoji="0" lang="ru-RU" sz="4400" b="1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DB5212-35C5-2E07-DC82-F6286BD41B75}"/>
              </a:ext>
            </a:extLst>
          </p:cNvPr>
          <p:cNvSpPr txBox="1"/>
          <p:nvPr/>
        </p:nvSpPr>
        <p:spPr>
          <a:xfrm>
            <a:off x="12475665" y="7905271"/>
            <a:ext cx="1989327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400" b="1" dirty="0">
                <a:solidFill>
                  <a:srgbClr val="00D77D"/>
                </a:solidFill>
                <a:latin typeface="Montserrat SemiBold" pitchFamily="2" charset="0"/>
              </a:rPr>
              <a:t>2 </a:t>
            </a:r>
            <a:r>
              <a:rPr lang="en-US" sz="4400" b="1" dirty="0" err="1">
                <a:solidFill>
                  <a:srgbClr val="00D77D"/>
                </a:solidFill>
                <a:latin typeface="Montserrat SemiBold" pitchFamily="2" charset="0"/>
              </a:rPr>
              <a:t>Tbps</a:t>
            </a:r>
            <a:endParaRPr kumimoji="0" lang="ru-RU" sz="4400" b="1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2C87C5-B3A7-7349-B505-A01DFAE6C2D6}"/>
              </a:ext>
            </a:extLst>
          </p:cNvPr>
          <p:cNvSpPr txBox="1"/>
          <p:nvPr/>
        </p:nvSpPr>
        <p:spPr>
          <a:xfrm>
            <a:off x="12497014" y="10219721"/>
            <a:ext cx="1989327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400" b="1" dirty="0">
                <a:solidFill>
                  <a:srgbClr val="00D77D"/>
                </a:solidFill>
                <a:latin typeface="Montserrat SemiBold" pitchFamily="2" charset="0"/>
              </a:rPr>
              <a:t>2 </a:t>
            </a:r>
            <a:r>
              <a:rPr lang="en-US" sz="4400" b="1" dirty="0" err="1">
                <a:solidFill>
                  <a:srgbClr val="00D77D"/>
                </a:solidFill>
                <a:latin typeface="Montserrat SemiBold" pitchFamily="2" charset="0"/>
              </a:rPr>
              <a:t>Tbps</a:t>
            </a:r>
            <a:endParaRPr kumimoji="0" lang="ru-RU" sz="4400" b="1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  <p:sp>
        <p:nvSpPr>
          <p:cNvPr id="27" name="Закрывающая фигурная скобка 26">
            <a:extLst>
              <a:ext uri="{FF2B5EF4-FFF2-40B4-BE49-F238E27FC236}">
                <a16:creationId xmlns:a16="http://schemas.microsoft.com/office/drawing/2014/main" id="{ACE07C0A-5C7C-18B4-2C91-D80DA65E3A90}"/>
              </a:ext>
            </a:extLst>
          </p:cNvPr>
          <p:cNvSpPr/>
          <p:nvPr/>
        </p:nvSpPr>
        <p:spPr>
          <a:xfrm>
            <a:off x="16173820" y="5777676"/>
            <a:ext cx="956931" cy="5386293"/>
          </a:xfrm>
          <a:prstGeom prst="rightBrace">
            <a:avLst/>
          </a:prstGeom>
          <a:noFill/>
          <a:ln w="38100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E8DE38B-696B-5031-1E4E-1D8824A1A2D1}"/>
              </a:ext>
            </a:extLst>
          </p:cNvPr>
          <p:cNvSpPr txBox="1"/>
          <p:nvPr/>
        </p:nvSpPr>
        <p:spPr>
          <a:xfrm>
            <a:off x="14652854" y="5705462"/>
            <a:ext cx="1910781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400" u="none" strike="noStrike" cap="none" spc="0" normalizeH="0" baseline="0" dirty="0">
                <a:ln>
                  <a:noFill/>
                </a:ln>
                <a:solidFill>
                  <a:srgbClr val="FFC000"/>
                </a:solidFill>
                <a:effectLst/>
                <a:uFillTx/>
                <a:latin typeface="Montserrat Medium" pitchFamily="2" charset="0"/>
                <a:sym typeface="Helvetica Neue"/>
              </a:rPr>
              <a:t>42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DB6EA43-5C6A-C74E-D35B-3DF95D8CBD39}"/>
              </a:ext>
            </a:extLst>
          </p:cNvPr>
          <p:cNvSpPr txBox="1"/>
          <p:nvPr/>
        </p:nvSpPr>
        <p:spPr>
          <a:xfrm>
            <a:off x="14652853" y="7987519"/>
            <a:ext cx="1910781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400" dirty="0">
                <a:solidFill>
                  <a:srgbClr val="FFC000"/>
                </a:solidFill>
                <a:latin typeface="Montserrat Medium" pitchFamily="2" charset="0"/>
              </a:rPr>
              <a:t>28</a:t>
            </a:r>
            <a:endParaRPr kumimoji="0" lang="ru-RU" sz="4400" u="none" strike="noStrike" cap="none" spc="0" normalizeH="0" baseline="0" dirty="0">
              <a:ln>
                <a:noFill/>
              </a:ln>
              <a:solidFill>
                <a:srgbClr val="FFC000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E3BF4E4-AFF0-05CB-4651-4E3ECA33551C}"/>
              </a:ext>
            </a:extLst>
          </p:cNvPr>
          <p:cNvSpPr txBox="1"/>
          <p:nvPr/>
        </p:nvSpPr>
        <p:spPr>
          <a:xfrm>
            <a:off x="14610476" y="10219721"/>
            <a:ext cx="1910781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400" dirty="0">
                <a:solidFill>
                  <a:srgbClr val="FFC000"/>
                </a:solidFill>
                <a:latin typeface="Montserrat Medium" pitchFamily="2" charset="0"/>
              </a:rPr>
              <a:t>28</a:t>
            </a:r>
            <a:endParaRPr kumimoji="0" lang="ru-RU" sz="4400" u="none" strike="noStrike" cap="none" spc="0" normalizeH="0" baseline="0" dirty="0">
              <a:ln>
                <a:noFill/>
              </a:ln>
              <a:solidFill>
                <a:srgbClr val="FFC000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A4B2015-1BE6-BB4A-7FD0-BFFDF1FDFAE8}"/>
              </a:ext>
            </a:extLst>
          </p:cNvPr>
          <p:cNvSpPr txBox="1"/>
          <p:nvPr/>
        </p:nvSpPr>
        <p:spPr>
          <a:xfrm>
            <a:off x="16909531" y="8048358"/>
            <a:ext cx="1910781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400" dirty="0">
                <a:solidFill>
                  <a:srgbClr val="FFC000"/>
                </a:solidFill>
                <a:latin typeface="Montserrat Medium" pitchFamily="2" charset="0"/>
              </a:rPr>
              <a:t>100</a:t>
            </a:r>
            <a:endParaRPr kumimoji="0" lang="ru-RU" sz="4400" u="none" strike="noStrike" cap="none" spc="0" normalizeH="0" baseline="0" dirty="0">
              <a:ln>
                <a:noFill/>
              </a:ln>
              <a:solidFill>
                <a:srgbClr val="FFC000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4D0BD07-5E45-20DC-8091-02931EB6EF05}"/>
              </a:ext>
            </a:extLst>
          </p:cNvPr>
          <p:cNvSpPr txBox="1"/>
          <p:nvPr/>
        </p:nvSpPr>
        <p:spPr>
          <a:xfrm>
            <a:off x="14652853" y="11469791"/>
            <a:ext cx="1910781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3200" dirty="0">
                <a:solidFill>
                  <a:srgbClr val="FFC000"/>
                </a:solidFill>
                <a:latin typeface="Montserrat Medium" pitchFamily="2" charset="0"/>
              </a:rPr>
              <a:t>weight</a:t>
            </a:r>
            <a:endParaRPr kumimoji="0" lang="ru-RU" sz="3200" u="none" strike="noStrike" cap="none" spc="0" normalizeH="0" baseline="0" dirty="0">
              <a:ln>
                <a:noFill/>
              </a:ln>
              <a:solidFill>
                <a:srgbClr val="FFC000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131DEF9-1A43-B6B4-6B42-DA6716C08256}"/>
              </a:ext>
            </a:extLst>
          </p:cNvPr>
          <p:cNvSpPr txBox="1"/>
          <p:nvPr/>
        </p:nvSpPr>
        <p:spPr>
          <a:xfrm>
            <a:off x="12514936" y="11545233"/>
            <a:ext cx="1910781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3200" b="1" dirty="0">
                <a:solidFill>
                  <a:srgbClr val="00D77D"/>
                </a:solidFill>
                <a:latin typeface="Montserrat SemiBold" pitchFamily="2" charset="0"/>
              </a:rPr>
              <a:t>capacity</a:t>
            </a:r>
            <a:endParaRPr kumimoji="0" lang="ru-RU" sz="3200" b="1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C93A0F4-D124-17FF-EA08-EAF8685F22C7}"/>
              </a:ext>
            </a:extLst>
          </p:cNvPr>
          <p:cNvSpPr txBox="1"/>
          <p:nvPr/>
        </p:nvSpPr>
        <p:spPr>
          <a:xfrm>
            <a:off x="679932" y="9917448"/>
            <a:ext cx="6780702" cy="17645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3600" dirty="0" err="1">
                <a:solidFill>
                  <a:schemeClr val="bg1"/>
                </a:solidFill>
                <a:latin typeface="Montserrat Medium" pitchFamily="2" charset="0"/>
              </a:rPr>
              <a:t>live_extcdn_percentage</a:t>
            </a:r>
            <a:r>
              <a:rPr lang="en-US" sz="3600" dirty="0">
                <a:solidFill>
                  <a:schemeClr val="bg1"/>
                </a:solidFill>
                <a:latin typeface="Montserrat Medium" pitchFamily="2" charset="0"/>
              </a:rPr>
              <a:t> = 50</a:t>
            </a:r>
            <a:br>
              <a:rPr lang="en-US" sz="3600" dirty="0">
                <a:solidFill>
                  <a:schemeClr val="bg1"/>
                </a:solidFill>
                <a:latin typeface="Montserrat Medium" pitchFamily="2" charset="0"/>
              </a:rPr>
            </a:br>
            <a:br>
              <a:rPr lang="en-US" sz="3600" dirty="0">
                <a:solidFill>
                  <a:schemeClr val="bg1"/>
                </a:solidFill>
                <a:latin typeface="Montserrat Medium" pitchFamily="2" charset="0"/>
              </a:rPr>
            </a:br>
            <a:endParaRPr kumimoji="0" lang="ru-RU" sz="36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923FA1-8A90-2108-5EED-7738A1A23188}"/>
              </a:ext>
            </a:extLst>
          </p:cNvPr>
          <p:cNvSpPr txBox="1"/>
          <p:nvPr/>
        </p:nvSpPr>
        <p:spPr>
          <a:xfrm>
            <a:off x="790994" y="10522742"/>
            <a:ext cx="3957815" cy="2318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br>
              <a:rPr lang="en-US" sz="3600" dirty="0">
                <a:solidFill>
                  <a:schemeClr val="bg1"/>
                </a:solidFill>
                <a:latin typeface="Montserrat Medium" pitchFamily="2" charset="0"/>
              </a:rPr>
            </a:br>
            <a:r>
              <a:rPr lang="en-US" sz="3600" dirty="0">
                <a:solidFill>
                  <a:schemeClr val="bg1"/>
                </a:solidFill>
                <a:latin typeface="Montserrat Medium" pitchFamily="2" charset="0"/>
              </a:rPr>
              <a:t>weight_cdn1 = X</a:t>
            </a:r>
            <a:br>
              <a:rPr lang="en-US" sz="3600" dirty="0">
                <a:solidFill>
                  <a:schemeClr val="bg1"/>
                </a:solidFill>
                <a:latin typeface="Montserrat Medium" pitchFamily="2" charset="0"/>
              </a:rPr>
            </a:br>
            <a:r>
              <a:rPr lang="en-US" sz="3600" dirty="0">
                <a:solidFill>
                  <a:schemeClr val="bg1"/>
                </a:solidFill>
                <a:latin typeface="Montserrat Medium" pitchFamily="2" charset="0"/>
              </a:rPr>
              <a:t>weight_cdn2 = Y</a:t>
            </a:r>
            <a:br>
              <a:rPr lang="en-US" sz="3600" dirty="0">
                <a:solidFill>
                  <a:schemeClr val="bg1"/>
                </a:solidFill>
                <a:latin typeface="Montserrat Medium" pitchFamily="2" charset="0"/>
              </a:rPr>
            </a:br>
            <a:r>
              <a:rPr lang="en-US" sz="3600" dirty="0">
                <a:solidFill>
                  <a:schemeClr val="bg1"/>
                </a:solidFill>
                <a:latin typeface="Montserrat Medium" pitchFamily="2" charset="0"/>
              </a:rPr>
              <a:t>weight_cdn3 = Z</a:t>
            </a:r>
            <a:endParaRPr kumimoji="0" lang="ru-RU" sz="36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604290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609" y="337660"/>
            <a:ext cx="15193558" cy="13040680"/>
          </a:xfrm>
          <a:prstGeom prst="rect">
            <a:avLst/>
          </a:prstGeom>
        </p:spPr>
      </p:pic>
      <p:pic>
        <p:nvPicPr>
          <p:cNvPr id="2" name="Image 3" descr=" ">
            <a:extLst>
              <a:ext uri="{FF2B5EF4-FFF2-40B4-BE49-F238E27FC236}">
                <a16:creationId xmlns:a16="http://schemas.microsoft.com/office/drawing/2014/main" id="{392B25FD-A52E-96CA-1F06-14BBB66A6C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" y="1787"/>
            <a:ext cx="24383874" cy="13714214"/>
          </a:xfrm>
          <a:prstGeom prst="rect">
            <a:avLst/>
          </a:prstGeom>
        </p:spPr>
      </p:pic>
      <p:pic>
        <p:nvPicPr>
          <p:cNvPr id="6" name="Image 4" descr=" 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064853" y="895"/>
            <a:ext cx="14319022" cy="13714214"/>
          </a:xfrm>
          <a:prstGeom prst="rect">
            <a:avLst/>
          </a:prstGeom>
        </p:spPr>
      </p:pic>
      <p:pic>
        <p:nvPicPr>
          <p:cNvPr id="7" name="Image 5" descr=" 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466186" y="889791"/>
            <a:ext cx="1028696" cy="1333326"/>
          </a:xfrm>
          <a:prstGeom prst="rect">
            <a:avLst/>
          </a:prstGeom>
        </p:spPr>
      </p:pic>
      <p:pic>
        <p:nvPicPr>
          <p:cNvPr id="8" name="Image 6" descr=" 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466186" y="889791"/>
            <a:ext cx="1028696" cy="1333326"/>
          </a:xfrm>
          <a:prstGeom prst="rect">
            <a:avLst/>
          </a:prstGeom>
        </p:spPr>
      </p:pic>
      <p:sp>
        <p:nvSpPr>
          <p:cNvPr id="9" name="Text 0"/>
          <p:cNvSpPr/>
          <p:nvPr/>
        </p:nvSpPr>
        <p:spPr>
          <a:xfrm>
            <a:off x="14257362" y="3402898"/>
            <a:ext cx="5800184" cy="1735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10462"/>
              </a:lnSpc>
            </a:pPr>
            <a:r>
              <a:rPr lang="en-US" sz="9512" b="1" spc="19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Привет!</a:t>
            </a:r>
            <a:endParaRPr lang="en-US" sz="9512" dirty="0">
              <a:latin typeface="Montserrat" pitchFamily="2" charset="0"/>
            </a:endParaRPr>
          </a:p>
        </p:txBody>
      </p:sp>
      <p:sp>
        <p:nvSpPr>
          <p:cNvPr id="10" name="Text 1"/>
          <p:cNvSpPr/>
          <p:nvPr/>
        </p:nvSpPr>
        <p:spPr>
          <a:xfrm>
            <a:off x="14257361" y="8626494"/>
            <a:ext cx="7660529" cy="2275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/>
            <a:r>
              <a:rPr lang="ru-RU" sz="4756" dirty="0">
                <a:solidFill>
                  <a:srgbClr val="FFFFFF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Montserrat Regular" pitchFamily="34" charset="-120"/>
              </a:rPr>
              <a:t>Руководитель отдела эксплуатации сетевой инфраструктуры и </a:t>
            </a:r>
            <a:r>
              <a:rPr lang="en-US" sz="4756" dirty="0">
                <a:solidFill>
                  <a:srgbClr val="FFFFFF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Montserrat Regular" pitchFamily="34" charset="-120"/>
              </a:rPr>
              <a:t>CDN</a:t>
            </a:r>
          </a:p>
          <a:p>
            <a:pPr algn="l"/>
            <a:endParaRPr lang="en-US" sz="4756" dirty="0">
              <a:solidFill>
                <a:srgbClr val="FFFFFF">
                  <a:alpha val="100000"/>
                </a:srgbClr>
              </a:solidFill>
              <a:latin typeface="Montserrat Regular" pitchFamily="34" charset="0"/>
              <a:ea typeface="Montserrat Regular" pitchFamily="34" charset="-122"/>
              <a:cs typeface="Montserrat Regular" pitchFamily="34" charset="-120"/>
            </a:endParaRPr>
          </a:p>
        </p:txBody>
      </p:sp>
      <p:sp>
        <p:nvSpPr>
          <p:cNvPr id="11" name="Text 2"/>
          <p:cNvSpPr/>
          <p:nvPr/>
        </p:nvSpPr>
        <p:spPr>
          <a:xfrm>
            <a:off x="14219436" y="5368486"/>
            <a:ext cx="7988392" cy="24841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10462"/>
              </a:lnSpc>
            </a:pPr>
            <a:r>
              <a:rPr lang="en-US" sz="9512" b="1" spc="190" dirty="0" err="1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Я</a:t>
            </a:r>
            <a:r>
              <a:rPr lang="en-US" sz="9512" b="1" spc="19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 </a:t>
            </a:r>
            <a:r>
              <a:rPr lang="ru-RU" sz="9512" b="1" spc="190" dirty="0">
                <a:solidFill>
                  <a:srgbClr val="00D77D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Дмитрий Ипатов</a:t>
            </a:r>
            <a:endParaRPr lang="en-US" sz="9512" dirty="0">
              <a:latin typeface="Montserrat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2F61EB-F741-7035-A509-92DC59FF937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" t="7085" r="17405" b="40659"/>
          <a:stretch/>
        </p:blipFill>
        <p:spPr>
          <a:xfrm>
            <a:off x="2082122" y="1518180"/>
            <a:ext cx="10701529" cy="10701529"/>
          </a:xfrm>
          <a:prstGeom prst="ellipse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Image 1" descr=" ">
            <a:extLst>
              <a:ext uri="{FF2B5EF4-FFF2-40B4-BE49-F238E27FC236}">
                <a16:creationId xmlns:a16="http://schemas.microsoft.com/office/drawing/2014/main" id="{32ADE863-A132-C630-BD25-85EE0D762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3874" cy="13714214"/>
          </a:xfrm>
          <a:prstGeom prst="rect">
            <a:avLst/>
          </a:prstGeom>
        </p:spPr>
      </p:pic>
      <p:pic>
        <p:nvPicPr>
          <p:cNvPr id="6" name="Image 4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184" y="889779"/>
            <a:ext cx="1028696" cy="1333326"/>
          </a:xfrm>
          <a:prstGeom prst="rect">
            <a:avLst/>
          </a:prstGeom>
        </p:spPr>
      </p:pic>
      <p:pic>
        <p:nvPicPr>
          <p:cNvPr id="7" name="Image 5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184" y="889779"/>
            <a:ext cx="1028696" cy="1333326"/>
          </a:xfrm>
          <a:prstGeom prst="rect">
            <a:avLst/>
          </a:prstGeom>
        </p:spPr>
      </p:pic>
      <p:pic>
        <p:nvPicPr>
          <p:cNvPr id="8" name="Image 6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9" name="Image 7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72" name="Image 33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73" name="Image 34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2" name="Text 0">
            <a:extLst>
              <a:ext uri="{FF2B5EF4-FFF2-40B4-BE49-F238E27FC236}">
                <a16:creationId xmlns:a16="http://schemas.microsoft.com/office/drawing/2014/main" id="{D8BA09C8-2CAC-576C-3E15-B03F5232BC69}"/>
              </a:ext>
            </a:extLst>
          </p:cNvPr>
          <p:cNvSpPr/>
          <p:nvPr/>
        </p:nvSpPr>
        <p:spPr>
          <a:xfrm>
            <a:off x="1037281" y="813587"/>
            <a:ext cx="1259833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К чему готовиться?</a:t>
            </a:r>
          </a:p>
          <a:p>
            <a:pPr algn="l">
              <a:lnSpc>
                <a:spcPts val="6598"/>
              </a:lnSpc>
            </a:pPr>
            <a:endParaRPr lang="ru-RU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C1DF70E2-63DF-0BB6-9193-DD4DA97439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485968"/>
              </p:ext>
            </p:extLst>
          </p:nvPr>
        </p:nvGraphicFramePr>
        <p:xfrm>
          <a:off x="998810" y="4426511"/>
          <a:ext cx="20584618" cy="30787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98081">
                  <a:extLst>
                    <a:ext uri="{9D8B030D-6E8A-4147-A177-3AD203B41FA5}">
                      <a16:colId xmlns:a16="http://schemas.microsoft.com/office/drawing/2014/main" val="879147002"/>
                    </a:ext>
                  </a:extLst>
                </a:gridCol>
                <a:gridCol w="3532909">
                  <a:extLst>
                    <a:ext uri="{9D8B030D-6E8A-4147-A177-3AD203B41FA5}">
                      <a16:colId xmlns:a16="http://schemas.microsoft.com/office/drawing/2014/main" val="2907024468"/>
                    </a:ext>
                  </a:extLst>
                </a:gridCol>
                <a:gridCol w="4031673">
                  <a:extLst>
                    <a:ext uri="{9D8B030D-6E8A-4147-A177-3AD203B41FA5}">
                      <a16:colId xmlns:a16="http://schemas.microsoft.com/office/drawing/2014/main" val="1042982837"/>
                    </a:ext>
                  </a:extLst>
                </a:gridCol>
                <a:gridCol w="4378121">
                  <a:extLst>
                    <a:ext uri="{9D8B030D-6E8A-4147-A177-3AD203B41FA5}">
                      <a16:colId xmlns:a16="http://schemas.microsoft.com/office/drawing/2014/main" val="3285386899"/>
                    </a:ext>
                  </a:extLst>
                </a:gridCol>
                <a:gridCol w="3343834">
                  <a:extLst>
                    <a:ext uri="{9D8B030D-6E8A-4147-A177-3AD203B41FA5}">
                      <a16:colId xmlns:a16="http://schemas.microsoft.com/office/drawing/2014/main" val="4079577897"/>
                    </a:ext>
                  </a:extLst>
                </a:gridCol>
              </a:tblGrid>
              <a:tr h="769685">
                <a:tc rowSpan="2">
                  <a:txBody>
                    <a:bodyPr/>
                    <a:lstStyle/>
                    <a:p>
                      <a:pPr algn="ctr"/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Балансировщики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Сеть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b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Backend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CDN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864866"/>
                  </a:ext>
                </a:extLst>
              </a:tr>
              <a:tr h="7696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Partners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 err="1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OkkoCDN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3424695"/>
                  </a:ext>
                </a:extLst>
              </a:tr>
              <a:tr h="1539369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endParaRPr lang="ru-RU" sz="6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951817"/>
                  </a:ext>
                </a:extLst>
              </a:tr>
            </a:tbl>
          </a:graphicData>
        </a:graphic>
      </p:graphicFrame>
      <p:pic>
        <p:nvPicPr>
          <p:cNvPr id="4" name="Picture 4" descr="Галочка Компьютерные иконки, другие, угол, лист, другие png | PNGWing">
            <a:extLst>
              <a:ext uri="{FF2B5EF4-FFF2-40B4-BE49-F238E27FC236}">
                <a16:creationId xmlns:a16="http://schemas.microsoft.com/office/drawing/2014/main" id="{16B85F6A-DB5A-222B-C5E2-B04593F7C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30" b="93970" l="9843" r="89764">
                        <a14:foregroundMark x1="39370" y1="90955" x2="39370" y2="90955"/>
                        <a14:foregroundMark x1="80709" y1="9548" x2="80709" y2="9548"/>
                        <a14:foregroundMark x1="39764" y1="83920" x2="39764" y2="83920"/>
                        <a14:foregroundMark x1="39764" y1="87437" x2="39764" y2="87437"/>
                        <a14:foregroundMark x1="38583" y1="90955" x2="38583" y2="90955"/>
                        <a14:foregroundMark x1="38189" y1="93970" x2="38189" y2="93970"/>
                        <a14:foregroundMark x1="82283" y1="6030" x2="82283" y2="6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334" y="6215330"/>
            <a:ext cx="1349447" cy="105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2099F66-D974-7F9D-9EE6-CE9806D6FCBC}"/>
              </a:ext>
            </a:extLst>
          </p:cNvPr>
          <p:cNvSpPr txBox="1"/>
          <p:nvPr/>
        </p:nvSpPr>
        <p:spPr>
          <a:xfrm>
            <a:off x="896383" y="8756402"/>
            <a:ext cx="12880129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Количество пользователей = 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1 500 000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  <p:pic>
        <p:nvPicPr>
          <p:cNvPr id="10" name="Picture 4" descr="Галочка Компьютерные иконки, другие, угол, лист, другие png | PNGWing">
            <a:extLst>
              <a:ext uri="{FF2B5EF4-FFF2-40B4-BE49-F238E27FC236}">
                <a16:creationId xmlns:a16="http://schemas.microsoft.com/office/drawing/2014/main" id="{F225160E-B49D-BFA2-0EA8-38DB84B88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30" b="93970" l="9843" r="89764">
                        <a14:foregroundMark x1="39370" y1="90955" x2="39370" y2="90955"/>
                        <a14:foregroundMark x1="80709" y1="9548" x2="80709" y2="9548"/>
                        <a14:foregroundMark x1="39764" y1="83920" x2="39764" y2="83920"/>
                        <a14:foregroundMark x1="39764" y1="87437" x2="39764" y2="87437"/>
                        <a14:foregroundMark x1="38583" y1="90955" x2="38583" y2="90955"/>
                        <a14:foregroundMark x1="38189" y1="93970" x2="38189" y2="93970"/>
                        <a14:foregroundMark x1="82283" y1="6030" x2="82283" y2="6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447" y="6215330"/>
            <a:ext cx="1349447" cy="105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Галочка Компьютерные иконки, другие, угол, лист, другие png | PNGWing">
            <a:extLst>
              <a:ext uri="{FF2B5EF4-FFF2-40B4-BE49-F238E27FC236}">
                <a16:creationId xmlns:a16="http://schemas.microsoft.com/office/drawing/2014/main" id="{06729A96-CF68-FB3B-AE50-B5E3B02AC1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30" b="93970" l="9843" r="89764">
                        <a14:foregroundMark x1="39370" y1="90955" x2="39370" y2="90955"/>
                        <a14:foregroundMark x1="80709" y1="9548" x2="80709" y2="9548"/>
                        <a14:foregroundMark x1="39764" y1="83920" x2="39764" y2="83920"/>
                        <a14:foregroundMark x1="39764" y1="87437" x2="39764" y2="87437"/>
                        <a14:foregroundMark x1="38583" y1="90955" x2="38583" y2="90955"/>
                        <a14:foregroundMark x1="38189" y1="93970" x2="38189" y2="93970"/>
                        <a14:foregroundMark x1="82283" y1="6030" x2="82283" y2="6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554" y="6215330"/>
            <a:ext cx="1349447" cy="105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Галочка Компьютерные иконки, другие, угол, лист, другие png | PNGWing">
            <a:extLst>
              <a:ext uri="{FF2B5EF4-FFF2-40B4-BE49-F238E27FC236}">
                <a16:creationId xmlns:a16="http://schemas.microsoft.com/office/drawing/2014/main" id="{209068AC-53BE-9367-1FC2-2363E861CC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30" b="93970" l="9843" r="89764">
                        <a14:foregroundMark x1="39370" y1="90955" x2="39370" y2="90955"/>
                        <a14:foregroundMark x1="80709" y1="9548" x2="80709" y2="9548"/>
                        <a14:foregroundMark x1="39764" y1="83920" x2="39764" y2="83920"/>
                        <a14:foregroundMark x1="39764" y1="87437" x2="39764" y2="87437"/>
                        <a14:foregroundMark x1="38583" y1="90955" x2="38583" y2="90955"/>
                        <a14:foregroundMark x1="38189" y1="93970" x2="38189" y2="93970"/>
                        <a14:foregroundMark x1="82283" y1="6030" x2="82283" y2="6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8108" y="6215330"/>
            <a:ext cx="1349447" cy="105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0784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6EAAF5-DB74-4611-279F-F88842283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id="5" name="Image 10" descr=" ">
            <a:extLst>
              <a:ext uri="{FF2B5EF4-FFF2-40B4-BE49-F238E27FC236}">
                <a16:creationId xmlns:a16="http://schemas.microsoft.com/office/drawing/2014/main" id="{04FBC9E5-B519-CA66-D661-0772B59928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6" name="Text 0">
            <a:extLst>
              <a:ext uri="{FF2B5EF4-FFF2-40B4-BE49-F238E27FC236}">
                <a16:creationId xmlns:a16="http://schemas.microsoft.com/office/drawing/2014/main" id="{C6662558-29F6-9165-ED3F-D0F8FD245F2B}"/>
              </a:ext>
            </a:extLst>
          </p:cNvPr>
          <p:cNvSpPr/>
          <p:nvPr/>
        </p:nvSpPr>
        <p:spPr>
          <a:xfrm>
            <a:off x="1037281" y="813587"/>
            <a:ext cx="1367884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en-US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Uplinks</a:t>
            </a:r>
          </a:p>
        </p:txBody>
      </p:sp>
      <p:sp>
        <p:nvSpPr>
          <p:cNvPr id="52" name="Наше дело не так однозначно,…">
            <a:extLst>
              <a:ext uri="{FF2B5EF4-FFF2-40B4-BE49-F238E27FC236}">
                <a16:creationId xmlns:a16="http://schemas.microsoft.com/office/drawing/2014/main" id="{AFFF24CD-3A89-796C-4C4F-14DBA0136ECB}"/>
              </a:ext>
            </a:extLst>
          </p:cNvPr>
          <p:cNvSpPr txBox="1"/>
          <p:nvPr/>
        </p:nvSpPr>
        <p:spPr>
          <a:xfrm>
            <a:off x="6362011" y="5554784"/>
            <a:ext cx="9845073" cy="25955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</p:txBody>
      </p:sp>
      <p:sp>
        <p:nvSpPr>
          <p:cNvPr id="7" name="Наше дело не так однозначно,…">
            <a:extLst>
              <a:ext uri="{FF2B5EF4-FFF2-40B4-BE49-F238E27FC236}">
                <a16:creationId xmlns:a16="http://schemas.microsoft.com/office/drawing/2014/main" id="{1D85FF47-E1C8-A4B9-9263-F3EAAF8281F3}"/>
              </a:ext>
            </a:extLst>
          </p:cNvPr>
          <p:cNvSpPr txBox="1"/>
          <p:nvPr/>
        </p:nvSpPr>
        <p:spPr>
          <a:xfrm>
            <a:off x="1104492" y="3124360"/>
            <a:ext cx="17814817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dirty="0">
              <a:solidFill>
                <a:schemeClr val="bg1"/>
              </a:solidFill>
              <a:latin typeface="Montserrat Medium" pitchFamily="2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80B8E74-D9CA-C11D-A888-88B0EE573F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152917"/>
              </p:ext>
            </p:extLst>
          </p:nvPr>
        </p:nvGraphicFramePr>
        <p:xfrm>
          <a:off x="1037281" y="2223263"/>
          <a:ext cx="15247910" cy="55501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05339">
                  <a:extLst>
                    <a:ext uri="{9D8B030D-6E8A-4147-A177-3AD203B41FA5}">
                      <a16:colId xmlns:a16="http://schemas.microsoft.com/office/drawing/2014/main" val="879147002"/>
                    </a:ext>
                  </a:extLst>
                </a:gridCol>
                <a:gridCol w="5221509">
                  <a:extLst>
                    <a:ext uri="{9D8B030D-6E8A-4147-A177-3AD203B41FA5}">
                      <a16:colId xmlns:a16="http://schemas.microsoft.com/office/drawing/2014/main" val="2907024468"/>
                    </a:ext>
                  </a:extLst>
                </a:gridCol>
                <a:gridCol w="4021062">
                  <a:extLst>
                    <a:ext uri="{9D8B030D-6E8A-4147-A177-3AD203B41FA5}">
                      <a16:colId xmlns:a16="http://schemas.microsoft.com/office/drawing/2014/main" val="1042982837"/>
                    </a:ext>
                  </a:extLst>
                </a:gridCol>
              </a:tblGrid>
              <a:tr h="1414793">
                <a:tc>
                  <a:txBody>
                    <a:bodyPr/>
                    <a:lstStyle/>
                    <a:p>
                      <a:pPr algn="ctr"/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Тип</a:t>
                      </a: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b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Анонсы</a:t>
                      </a: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Емкость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9864866"/>
                  </a:ext>
                </a:extLst>
              </a:tr>
              <a:tr h="1414793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Transit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Full-View + default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40 - 400</a:t>
                      </a:r>
                      <a:r>
                        <a:rPr lang="ru-RU" sz="36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36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Gbps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951817"/>
                  </a:ext>
                </a:extLst>
              </a:tr>
              <a:tr h="1414793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IX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Префиксы участников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2</a:t>
                      </a: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0 – 400 Gbps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664286"/>
                  </a:ext>
                </a:extLst>
              </a:tr>
              <a:tr h="1305786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Partial</a:t>
                      </a: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 / </a:t>
                      </a: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PNI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Свои префиксы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10 – </a:t>
                      </a: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10</a:t>
                      </a: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0 Gbps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501821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C2A0A4-284E-0A58-1916-8F2D393AC6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55"/>
          <a:stretch/>
        </p:blipFill>
        <p:spPr>
          <a:xfrm>
            <a:off x="1037281" y="8263523"/>
            <a:ext cx="8833538" cy="5045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8503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9411E7E-7B64-5B46-8225-438E5F185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101" y="-38031"/>
            <a:ext cx="24384000" cy="13716000"/>
          </a:xfrm>
          <a:prstGeom prst="rect">
            <a:avLst/>
          </a:prstGeom>
        </p:spPr>
      </p:pic>
      <p:pic>
        <p:nvPicPr>
          <p:cNvPr id="7" name="Image 6" descr=" ">
            <a:extLst>
              <a:ext uri="{FF2B5EF4-FFF2-40B4-BE49-F238E27FC236}">
                <a16:creationId xmlns:a16="http://schemas.microsoft.com/office/drawing/2014/main" id="{9A15115C-A6CF-74A2-EED0-9F2C55EA7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6308" y="889779"/>
            <a:ext cx="1028696" cy="1333326"/>
          </a:xfrm>
          <a:prstGeom prst="rect">
            <a:avLst/>
          </a:prstGeom>
        </p:spPr>
      </p:pic>
      <p:sp>
        <p:nvSpPr>
          <p:cNvPr id="10" name="Text 0">
            <a:extLst>
              <a:ext uri="{FF2B5EF4-FFF2-40B4-BE49-F238E27FC236}">
                <a16:creationId xmlns:a16="http://schemas.microsoft.com/office/drawing/2014/main" id="{C8C4C8E0-9B55-7721-AFEE-61FAD036CD72}"/>
              </a:ext>
            </a:extLst>
          </p:cNvPr>
          <p:cNvSpPr/>
          <p:nvPr/>
        </p:nvSpPr>
        <p:spPr>
          <a:xfrm>
            <a:off x="1037281" y="813587"/>
            <a:ext cx="13676246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Балансировка между </a:t>
            </a:r>
            <a:r>
              <a:rPr lang="es-419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Uplinks</a:t>
            </a:r>
          </a:p>
          <a:p>
            <a:pPr algn="l">
              <a:lnSpc>
                <a:spcPts val="6598"/>
              </a:lnSpc>
            </a:pPr>
            <a:endParaRPr lang="es-419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78DE1933-55FE-C27D-3152-07687A03D120}"/>
              </a:ext>
            </a:extLst>
          </p:cNvPr>
          <p:cNvSpPr/>
          <p:nvPr/>
        </p:nvSpPr>
        <p:spPr>
          <a:xfrm>
            <a:off x="3105500" y="5567514"/>
            <a:ext cx="2929046" cy="1475581"/>
          </a:xfrm>
          <a:prstGeom prst="roundRect">
            <a:avLst/>
          </a:prstGeom>
          <a:solidFill>
            <a:srgbClr val="00D87D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000" dirty="0">
                <a:solidFill>
                  <a:schemeClr val="bg1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Трафик</a:t>
            </a:r>
            <a:r>
              <a:rPr lang="en-US" sz="4000" dirty="0">
                <a:solidFill>
                  <a:schemeClr val="bg1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</a:t>
            </a:r>
            <a:br>
              <a:rPr lang="en-US" sz="4000" dirty="0">
                <a:solidFill>
                  <a:schemeClr val="bg1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</a:br>
            <a:r>
              <a:rPr lang="en-US" sz="4000" dirty="0">
                <a:solidFill>
                  <a:schemeClr val="bg1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1 Tb/s</a:t>
            </a:r>
            <a:endParaRPr kumimoji="0" lang="ru-RU" sz="40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8" name="Picture 4" descr="Seven New Courses in Routing and Switching Coming from CBT Nuggets -  Anthony Sequeira's Blog Home">
            <a:extLst>
              <a:ext uri="{FF2B5EF4-FFF2-40B4-BE49-F238E27FC236}">
                <a16:creationId xmlns:a16="http://schemas.microsoft.com/office/drawing/2014/main" id="{8836D2F9-C74E-3833-00F9-9C5DB382FE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56" b="96889" l="0" r="96889">
                        <a14:foregroundMark x1="10222" y1="32000" x2="10222" y2="32000"/>
                        <a14:foregroundMark x1="12000" y1="24889" x2="25778" y2="15556"/>
                        <a14:foregroundMark x1="25778" y1="15111" x2="60889" y2="11556"/>
                        <a14:foregroundMark x1="60889" y1="11556" x2="65333" y2="14222"/>
                        <a14:foregroundMark x1="65333" y1="13778" x2="83556" y2="27111"/>
                        <a14:foregroundMark x1="83556" y1="27111" x2="89333" y2="46222"/>
                        <a14:foregroundMark x1="89333" y1="46222" x2="80444" y2="87111"/>
                        <a14:foregroundMark x1="80444" y1="87111" x2="58667" y2="92000"/>
                        <a14:foregroundMark x1="58667" y1="92000" x2="39556" y2="88889"/>
                        <a14:foregroundMark x1="39556" y1="88889" x2="21333" y2="80444"/>
                        <a14:foregroundMark x1="21333" y1="80444" x2="9333" y2="66667"/>
                        <a14:foregroundMark x1="9333" y1="66667" x2="7111" y2="49778"/>
                        <a14:foregroundMark x1="7111" y1="49778" x2="7556" y2="49333"/>
                        <a14:foregroundMark x1="5778" y1="36000" x2="5778" y2="51556"/>
                        <a14:foregroundMark x1="30222" y1="12000" x2="47556" y2="10667"/>
                        <a14:foregroundMark x1="47556" y1="10667" x2="67556" y2="12444"/>
                        <a14:foregroundMark x1="67556" y1="12444" x2="82222" y2="21333"/>
                        <a14:foregroundMark x1="82222" y1="21333" x2="90667" y2="38222"/>
                        <a14:foregroundMark x1="91618" y1="78667" x2="91556" y2="79111"/>
                        <a14:foregroundMark x1="91680" y1="78222" x2="91618" y2="78667"/>
                        <a14:foregroundMark x1="91866" y1="76889" x2="91680" y2="78222"/>
                        <a14:foregroundMark x1="96444" y1="44000" x2="91866" y2="76889"/>
                        <a14:foregroundMark x1="91556" y1="79111" x2="89333" y2="79556"/>
                        <a14:foregroundMark x1="94222" y1="58222" x2="92889" y2="38667"/>
                        <a14:foregroundMark x1="92889" y1="38667" x2="82667" y2="24444"/>
                        <a14:foregroundMark x1="82667" y1="24444" x2="81778" y2="24000"/>
                        <a14:foregroundMark x1="45333" y1="3556" x2="34222" y2="8000"/>
                        <a14:foregroundMark x1="32444" y1="94667" x2="45778" y2="95111"/>
                        <a14:foregroundMark x1="47556" y1="97333" x2="47556" y2="97333"/>
                        <a14:foregroundMark x1="444" y1="48889" x2="444" y2="48889"/>
                        <a14:foregroundMark x1="96889" y1="51111" x2="96889" y2="51111"/>
                        <a14:backgroundMark x1="91111" y1="78667" x2="91111" y2="78667"/>
                        <a14:backgroundMark x1="91556" y1="78222" x2="91556" y2="78222"/>
                        <a14:backgroundMark x1="91111" y1="79111" x2="91111" y2="79111"/>
                        <a14:backgroundMark x1="90222" y1="79556" x2="90222" y2="79556"/>
                        <a14:backgroundMark x1="91111" y1="79556" x2="91111" y2="79556"/>
                        <a14:backgroundMark x1="92444" y1="78667" x2="92444" y2="78667"/>
                        <a14:backgroundMark x1="92444" y1="76889" x2="92444" y2="7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955" y="4850133"/>
            <a:ext cx="1646091" cy="164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F7B9F82F-8948-0A9C-DB57-D2E4DCD1F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93" y="6381144"/>
            <a:ext cx="1939789" cy="1939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F04FFE61-6CE5-C1E4-0C7D-71D22B439B8A}"/>
              </a:ext>
            </a:extLst>
          </p:cNvPr>
          <p:cNvSpPr txBox="1"/>
          <p:nvPr/>
        </p:nvSpPr>
        <p:spPr>
          <a:xfrm>
            <a:off x="-36101" y="8201394"/>
            <a:ext cx="2952575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3200" dirty="0">
                <a:solidFill>
                  <a:schemeClr val="bg1"/>
                </a:solidFill>
                <a:latin typeface="Montserrat Medium" pitchFamily="2" charset="0"/>
              </a:rPr>
              <a:t>Cache servers</a:t>
            </a:r>
            <a:endParaRPr kumimoji="0" lang="ru-RU" sz="32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D46B3B3-72E2-3594-359D-CD1D8FB977BC}"/>
              </a:ext>
            </a:extLst>
          </p:cNvPr>
          <p:cNvSpPr txBox="1"/>
          <p:nvPr/>
        </p:nvSpPr>
        <p:spPr>
          <a:xfrm>
            <a:off x="7465645" y="6819969"/>
            <a:ext cx="2952575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>
                <a:solidFill>
                  <a:schemeClr val="bg1"/>
                </a:solidFill>
                <a:latin typeface="Montserrat Medium" pitchFamily="2" charset="0"/>
              </a:rPr>
              <a:t>router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E3D558FA-D784-2B85-F254-BB8613AA5FCA}"/>
              </a:ext>
            </a:extLst>
          </p:cNvPr>
          <p:cNvCxnSpPr>
            <a:cxnSpLocks/>
          </p:cNvCxnSpPr>
          <p:nvPr/>
        </p:nvCxnSpPr>
        <p:spPr>
          <a:xfrm>
            <a:off x="2331220" y="7360376"/>
            <a:ext cx="4072186" cy="0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8DB50B95-C84A-FA73-7FC4-9729CA187B2E}"/>
              </a:ext>
            </a:extLst>
          </p:cNvPr>
          <p:cNvSpPr txBox="1"/>
          <p:nvPr/>
        </p:nvSpPr>
        <p:spPr>
          <a:xfrm>
            <a:off x="7196021" y="1905645"/>
            <a:ext cx="2952575" cy="15799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>
                <a:solidFill>
                  <a:srgbClr val="00D77D"/>
                </a:solidFill>
                <a:latin typeface="Montserrat Medium" pitchFamily="2" charset="0"/>
              </a:rPr>
              <a:t>Routing policy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cxnSp>
        <p:nvCxnSpPr>
          <p:cNvPr id="65" name="Прямая соединительная линия 64">
            <a:extLst>
              <a:ext uri="{FF2B5EF4-FFF2-40B4-BE49-F238E27FC236}">
                <a16:creationId xmlns:a16="http://schemas.microsoft.com/office/drawing/2014/main" id="{AD6EAE75-6BB6-44F1-F044-B3B841A96F42}"/>
              </a:ext>
            </a:extLst>
          </p:cNvPr>
          <p:cNvCxnSpPr>
            <a:cxnSpLocks/>
          </p:cNvCxnSpPr>
          <p:nvPr/>
        </p:nvCxnSpPr>
        <p:spPr>
          <a:xfrm>
            <a:off x="8788906" y="3613973"/>
            <a:ext cx="0" cy="1104017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1" name="Picture 4" descr="Seven New Courses in Routing and Switching Coming from CBT Nuggets -  Anthony Sequeira's Blog Home">
            <a:extLst>
              <a:ext uri="{FF2B5EF4-FFF2-40B4-BE49-F238E27FC236}">
                <a16:creationId xmlns:a16="http://schemas.microsoft.com/office/drawing/2014/main" id="{915AC36D-08AE-CD73-FC06-2665B45FC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56" b="96889" l="0" r="96889">
                        <a14:foregroundMark x1="10222" y1="32000" x2="10222" y2="32000"/>
                        <a14:foregroundMark x1="12000" y1="24889" x2="25778" y2="15556"/>
                        <a14:foregroundMark x1="25778" y1="15111" x2="60889" y2="11556"/>
                        <a14:foregroundMark x1="60889" y1="11556" x2="65333" y2="14222"/>
                        <a14:foregroundMark x1="65333" y1="13778" x2="83556" y2="27111"/>
                        <a14:foregroundMark x1="83556" y1="27111" x2="89333" y2="46222"/>
                        <a14:foregroundMark x1="89333" y1="46222" x2="80444" y2="87111"/>
                        <a14:foregroundMark x1="80444" y1="87111" x2="58667" y2="92000"/>
                        <a14:foregroundMark x1="58667" y1="92000" x2="39556" y2="88889"/>
                        <a14:foregroundMark x1="39556" y1="88889" x2="21333" y2="80444"/>
                        <a14:foregroundMark x1="21333" y1="80444" x2="9333" y2="66667"/>
                        <a14:foregroundMark x1="9333" y1="66667" x2="7111" y2="49778"/>
                        <a14:foregroundMark x1="7111" y1="49778" x2="7556" y2="49333"/>
                        <a14:foregroundMark x1="5778" y1="36000" x2="5778" y2="51556"/>
                        <a14:foregroundMark x1="30222" y1="12000" x2="47556" y2="10667"/>
                        <a14:foregroundMark x1="47556" y1="10667" x2="67556" y2="12444"/>
                        <a14:foregroundMark x1="67556" y1="12444" x2="82222" y2="21333"/>
                        <a14:foregroundMark x1="82222" y1="21333" x2="90667" y2="38222"/>
                        <a14:foregroundMark x1="91618" y1="78667" x2="91556" y2="79111"/>
                        <a14:foregroundMark x1="91680" y1="78222" x2="91618" y2="78667"/>
                        <a14:foregroundMark x1="91866" y1="76889" x2="91680" y2="78222"/>
                        <a14:foregroundMark x1="96444" y1="44000" x2="91866" y2="76889"/>
                        <a14:foregroundMark x1="91556" y1="79111" x2="89333" y2="79556"/>
                        <a14:foregroundMark x1="94222" y1="58222" x2="92889" y2="38667"/>
                        <a14:foregroundMark x1="92889" y1="38667" x2="82667" y2="24444"/>
                        <a14:foregroundMark x1="82667" y1="24444" x2="81778" y2="24000"/>
                        <a14:foregroundMark x1="45333" y1="3556" x2="34222" y2="8000"/>
                        <a14:foregroundMark x1="32444" y1="94667" x2="45778" y2="95111"/>
                        <a14:foregroundMark x1="47556" y1="97333" x2="47556" y2="97333"/>
                        <a14:foregroundMark x1="444" y1="48889" x2="444" y2="48889"/>
                        <a14:foregroundMark x1="96889" y1="51111" x2="96889" y2="51111"/>
                        <a14:backgroundMark x1="91111" y1="78667" x2="91111" y2="78667"/>
                        <a14:backgroundMark x1="91556" y1="78222" x2="91556" y2="78222"/>
                        <a14:backgroundMark x1="91111" y1="79111" x2="91111" y2="79111"/>
                        <a14:backgroundMark x1="90222" y1="79556" x2="90222" y2="79556"/>
                        <a14:backgroundMark x1="91111" y1="79556" x2="91111" y2="79556"/>
                        <a14:backgroundMark x1="92444" y1="78667" x2="92444" y2="78667"/>
                        <a14:backgroundMark x1="92444" y1="76889" x2="92444" y2="7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416" y="7952019"/>
            <a:ext cx="1646091" cy="164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F9D64828-4D29-843B-4CA4-3A9215ED0520}"/>
              </a:ext>
            </a:extLst>
          </p:cNvPr>
          <p:cNvCxnSpPr>
            <a:cxnSpLocks/>
          </p:cNvCxnSpPr>
          <p:nvPr/>
        </p:nvCxnSpPr>
        <p:spPr>
          <a:xfrm flipV="1">
            <a:off x="6383465" y="6255057"/>
            <a:ext cx="1625112" cy="841090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A4254860-E4F8-A98C-7C91-96CC7A0B1BDE}"/>
              </a:ext>
            </a:extLst>
          </p:cNvPr>
          <p:cNvCxnSpPr>
            <a:cxnSpLocks/>
          </p:cNvCxnSpPr>
          <p:nvPr/>
        </p:nvCxnSpPr>
        <p:spPr>
          <a:xfrm>
            <a:off x="6345087" y="7780921"/>
            <a:ext cx="1530317" cy="994143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9" name="Picture 14" descr="Internet - Internet Cloud Illustration - CleanPNG / KissPNG">
            <a:extLst>
              <a:ext uri="{FF2B5EF4-FFF2-40B4-BE49-F238E27FC236}">
                <a16:creationId xmlns:a16="http://schemas.microsoft.com/office/drawing/2014/main" id="{6D9BD06A-234D-0802-3DE2-78C274B7FA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602" b="93567" l="9122" r="89865">
                        <a14:foregroundMark x1="57432" y1="9357" x2="57432" y2="9357"/>
                        <a14:foregroundMark x1="42905" y1="8187" x2="42905" y2="8187"/>
                        <a14:foregroundMark x1="51014" y1="93567" x2="51014" y2="935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29"/>
          <a:stretch/>
        </p:blipFill>
        <p:spPr bwMode="auto">
          <a:xfrm>
            <a:off x="17371143" y="6346584"/>
            <a:ext cx="3655378" cy="2576189"/>
          </a:xfrm>
          <a:prstGeom prst="rect">
            <a:avLst/>
          </a:prstGeom>
          <a:noFill/>
        </p:spPr>
      </p:pic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id="{70928D28-A5B3-768A-3EAF-A66A8378EB91}"/>
              </a:ext>
            </a:extLst>
          </p:cNvPr>
          <p:cNvSpPr/>
          <p:nvPr/>
        </p:nvSpPr>
        <p:spPr>
          <a:xfrm>
            <a:off x="12794114" y="1701581"/>
            <a:ext cx="2751819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200Gb/s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id="{AA106F0B-7AFB-CB94-75AD-7D3C6BD71437}"/>
              </a:ext>
            </a:extLst>
          </p:cNvPr>
          <p:cNvSpPr/>
          <p:nvPr/>
        </p:nvSpPr>
        <p:spPr>
          <a:xfrm>
            <a:off x="12811263" y="2368004"/>
            <a:ext cx="2765065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200Gb/s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id="{906BFB15-4B0B-F310-D3DC-1D5F6E86FCE6}"/>
              </a:ext>
            </a:extLst>
          </p:cNvPr>
          <p:cNvSpPr/>
          <p:nvPr/>
        </p:nvSpPr>
        <p:spPr>
          <a:xfrm>
            <a:off x="12811263" y="3050785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200Gb/s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2" name="Скругленный прямоугольник 41">
            <a:extLst>
              <a:ext uri="{FF2B5EF4-FFF2-40B4-BE49-F238E27FC236}">
                <a16:creationId xmlns:a16="http://schemas.microsoft.com/office/drawing/2014/main" id="{CC3AFEC1-2816-C9E0-093A-5AC1BFC70C32}"/>
              </a:ext>
            </a:extLst>
          </p:cNvPr>
          <p:cNvSpPr/>
          <p:nvPr/>
        </p:nvSpPr>
        <p:spPr>
          <a:xfrm>
            <a:off x="12811263" y="3718158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IX 200Gb/s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id="{2CDC028A-50F4-3206-B415-FC1FD056A385}"/>
              </a:ext>
            </a:extLst>
          </p:cNvPr>
          <p:cNvSpPr/>
          <p:nvPr/>
        </p:nvSpPr>
        <p:spPr>
          <a:xfrm>
            <a:off x="12811263" y="4422874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IX 200Gb/s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:a16="http://schemas.microsoft.com/office/drawing/2014/main" id="{AC225F21-4081-A4A3-6091-CB84892EBE7C}"/>
              </a:ext>
            </a:extLst>
          </p:cNvPr>
          <p:cNvSpPr/>
          <p:nvPr/>
        </p:nvSpPr>
        <p:spPr>
          <a:xfrm>
            <a:off x="12811263" y="5118513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IX 100Gb/s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5" name="Скругленный прямоугольник 44">
            <a:extLst>
              <a:ext uri="{FF2B5EF4-FFF2-40B4-BE49-F238E27FC236}">
                <a16:creationId xmlns:a16="http://schemas.microsoft.com/office/drawing/2014/main" id="{2E64692F-AD82-19DB-9F0B-97A70F3DD2E2}"/>
              </a:ext>
            </a:extLst>
          </p:cNvPr>
          <p:cNvSpPr/>
          <p:nvPr/>
        </p:nvSpPr>
        <p:spPr>
          <a:xfrm>
            <a:off x="12818517" y="5801061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100Gb/s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id="{B1165792-209D-A815-6801-D189E5A5458A}"/>
              </a:ext>
            </a:extLst>
          </p:cNvPr>
          <p:cNvSpPr/>
          <p:nvPr/>
        </p:nvSpPr>
        <p:spPr>
          <a:xfrm>
            <a:off x="12826074" y="6509837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100Gb/s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8" name="Скругленный прямоугольник 47">
            <a:extLst>
              <a:ext uri="{FF2B5EF4-FFF2-40B4-BE49-F238E27FC236}">
                <a16:creationId xmlns:a16="http://schemas.microsoft.com/office/drawing/2014/main" id="{2B8723FC-B117-7651-89F3-7E3BC82970A3}"/>
              </a:ext>
            </a:extLst>
          </p:cNvPr>
          <p:cNvSpPr/>
          <p:nvPr/>
        </p:nvSpPr>
        <p:spPr>
          <a:xfrm>
            <a:off x="12844153" y="7207947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100Gb/s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9" name="Скругленный прямоугольник 48">
            <a:extLst>
              <a:ext uri="{FF2B5EF4-FFF2-40B4-BE49-F238E27FC236}">
                <a16:creationId xmlns:a16="http://schemas.microsoft.com/office/drawing/2014/main" id="{71DA93DA-096D-92E3-7DE6-82982831E9B6}"/>
              </a:ext>
            </a:extLst>
          </p:cNvPr>
          <p:cNvSpPr/>
          <p:nvPr/>
        </p:nvSpPr>
        <p:spPr>
          <a:xfrm>
            <a:off x="12844153" y="7913114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100Gb/s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0" name="Скругленный прямоугольник 49">
            <a:extLst>
              <a:ext uri="{FF2B5EF4-FFF2-40B4-BE49-F238E27FC236}">
                <a16:creationId xmlns:a16="http://schemas.microsoft.com/office/drawing/2014/main" id="{C4D67D0E-4AA8-A042-37F0-4E499B4B8F64}"/>
              </a:ext>
            </a:extLst>
          </p:cNvPr>
          <p:cNvSpPr/>
          <p:nvPr/>
        </p:nvSpPr>
        <p:spPr>
          <a:xfrm>
            <a:off x="12859520" y="8627657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100Gb/s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1" name="Скругленный прямоугольник 50">
            <a:extLst>
              <a:ext uri="{FF2B5EF4-FFF2-40B4-BE49-F238E27FC236}">
                <a16:creationId xmlns:a16="http://schemas.microsoft.com/office/drawing/2014/main" id="{8F024456-5D50-24B0-0FA7-A0713ED4E3A6}"/>
              </a:ext>
            </a:extLst>
          </p:cNvPr>
          <p:cNvSpPr/>
          <p:nvPr/>
        </p:nvSpPr>
        <p:spPr>
          <a:xfrm>
            <a:off x="12862740" y="9354154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100Gb/s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2" name="Скругленный прямоугольник 51">
            <a:extLst>
              <a:ext uri="{FF2B5EF4-FFF2-40B4-BE49-F238E27FC236}">
                <a16:creationId xmlns:a16="http://schemas.microsoft.com/office/drawing/2014/main" id="{46691B3B-F490-7239-9FCE-F9C5D23F26B3}"/>
              </a:ext>
            </a:extLst>
          </p:cNvPr>
          <p:cNvSpPr/>
          <p:nvPr/>
        </p:nvSpPr>
        <p:spPr>
          <a:xfrm>
            <a:off x="12873718" y="10061792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PNI 100Gb/s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3" name="Скругленный прямоугольник 52">
            <a:extLst>
              <a:ext uri="{FF2B5EF4-FFF2-40B4-BE49-F238E27FC236}">
                <a16:creationId xmlns:a16="http://schemas.microsoft.com/office/drawing/2014/main" id="{CAAC3C0A-F415-5A35-9848-5A8B8F3B9DE2}"/>
              </a:ext>
            </a:extLst>
          </p:cNvPr>
          <p:cNvSpPr/>
          <p:nvPr/>
        </p:nvSpPr>
        <p:spPr>
          <a:xfrm>
            <a:off x="12859520" y="10741869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80Gb/s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4" name="Скругленный прямоугольник 53">
            <a:extLst>
              <a:ext uri="{FF2B5EF4-FFF2-40B4-BE49-F238E27FC236}">
                <a16:creationId xmlns:a16="http://schemas.microsoft.com/office/drawing/2014/main" id="{98763097-9171-16EA-73AD-E2288EDA8951}"/>
              </a:ext>
            </a:extLst>
          </p:cNvPr>
          <p:cNvSpPr/>
          <p:nvPr/>
        </p:nvSpPr>
        <p:spPr>
          <a:xfrm>
            <a:off x="12859520" y="11434212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40Gb/s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:a16="http://schemas.microsoft.com/office/drawing/2014/main" id="{611F57FE-EE7F-84F9-5DF6-66298031EEF6}"/>
              </a:ext>
            </a:extLst>
          </p:cNvPr>
          <p:cNvSpPr/>
          <p:nvPr/>
        </p:nvSpPr>
        <p:spPr>
          <a:xfrm>
            <a:off x="12844153" y="12176004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PNI 40Gb/s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6" name="Скругленный прямоугольник 55">
            <a:extLst>
              <a:ext uri="{FF2B5EF4-FFF2-40B4-BE49-F238E27FC236}">
                <a16:creationId xmlns:a16="http://schemas.microsoft.com/office/drawing/2014/main" id="{539C7C11-1617-E9E4-18F2-199116224448}"/>
              </a:ext>
            </a:extLst>
          </p:cNvPr>
          <p:cNvSpPr/>
          <p:nvPr/>
        </p:nvSpPr>
        <p:spPr>
          <a:xfrm>
            <a:off x="12844153" y="12893502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PNI 10Gb/s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63" name="Соединительная линия уступом 62">
            <a:extLst>
              <a:ext uri="{FF2B5EF4-FFF2-40B4-BE49-F238E27FC236}">
                <a16:creationId xmlns:a16="http://schemas.microsoft.com/office/drawing/2014/main" id="{5727608F-C02F-8A90-8FDD-B3927DBABC00}"/>
              </a:ext>
            </a:extLst>
          </p:cNvPr>
          <p:cNvCxnSpPr>
            <a:stCxn id="58" idx="3"/>
            <a:endCxn id="31" idx="1"/>
          </p:cNvCxnSpPr>
          <p:nvPr/>
        </p:nvCxnSpPr>
        <p:spPr>
          <a:xfrm flipV="1">
            <a:off x="9693046" y="1996698"/>
            <a:ext cx="3101068" cy="3676481"/>
          </a:xfrm>
          <a:prstGeom prst="bentConnector3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6" name="Соединительная линия уступом 65">
            <a:extLst>
              <a:ext uri="{FF2B5EF4-FFF2-40B4-BE49-F238E27FC236}">
                <a16:creationId xmlns:a16="http://schemas.microsoft.com/office/drawing/2014/main" id="{5B4CF5AE-7820-D5E2-EBD4-7151BF1922FA}"/>
              </a:ext>
            </a:extLst>
          </p:cNvPr>
          <p:cNvCxnSpPr>
            <a:cxnSpLocks/>
            <a:stCxn id="58" idx="3"/>
            <a:endCxn id="34" idx="1"/>
          </p:cNvCxnSpPr>
          <p:nvPr/>
        </p:nvCxnSpPr>
        <p:spPr>
          <a:xfrm flipV="1">
            <a:off x="9693046" y="2663121"/>
            <a:ext cx="3118217" cy="3010058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9" name="Соединительная линия уступом 68">
            <a:extLst>
              <a:ext uri="{FF2B5EF4-FFF2-40B4-BE49-F238E27FC236}">
                <a16:creationId xmlns:a16="http://schemas.microsoft.com/office/drawing/2014/main" id="{CE211D8C-997E-6146-5E74-DADD54B94715}"/>
              </a:ext>
            </a:extLst>
          </p:cNvPr>
          <p:cNvCxnSpPr>
            <a:cxnSpLocks/>
            <a:stCxn id="58" idx="3"/>
            <a:endCxn id="35" idx="1"/>
          </p:cNvCxnSpPr>
          <p:nvPr/>
        </p:nvCxnSpPr>
        <p:spPr>
          <a:xfrm flipV="1">
            <a:off x="9693046" y="3345902"/>
            <a:ext cx="3118217" cy="2327277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2" name="Соединительная линия уступом 71">
            <a:extLst>
              <a:ext uri="{FF2B5EF4-FFF2-40B4-BE49-F238E27FC236}">
                <a16:creationId xmlns:a16="http://schemas.microsoft.com/office/drawing/2014/main" id="{BC87B5AE-E196-AAB4-94F7-BDB952FCC61D}"/>
              </a:ext>
            </a:extLst>
          </p:cNvPr>
          <p:cNvCxnSpPr>
            <a:cxnSpLocks/>
            <a:stCxn id="58" idx="3"/>
            <a:endCxn id="42" idx="1"/>
          </p:cNvCxnSpPr>
          <p:nvPr/>
        </p:nvCxnSpPr>
        <p:spPr>
          <a:xfrm flipV="1">
            <a:off x="9693046" y="4013275"/>
            <a:ext cx="3118217" cy="1659904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5" name="Соединительная линия уступом 74">
            <a:extLst>
              <a:ext uri="{FF2B5EF4-FFF2-40B4-BE49-F238E27FC236}">
                <a16:creationId xmlns:a16="http://schemas.microsoft.com/office/drawing/2014/main" id="{5CC6D812-AC1D-E6D8-1F48-6B0FF68213AA}"/>
              </a:ext>
            </a:extLst>
          </p:cNvPr>
          <p:cNvCxnSpPr>
            <a:cxnSpLocks/>
            <a:stCxn id="58" idx="3"/>
            <a:endCxn id="43" idx="1"/>
          </p:cNvCxnSpPr>
          <p:nvPr/>
        </p:nvCxnSpPr>
        <p:spPr>
          <a:xfrm flipV="1">
            <a:off x="9693046" y="4717991"/>
            <a:ext cx="3118217" cy="955188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8" name="Соединительная линия уступом 77">
            <a:extLst>
              <a:ext uri="{FF2B5EF4-FFF2-40B4-BE49-F238E27FC236}">
                <a16:creationId xmlns:a16="http://schemas.microsoft.com/office/drawing/2014/main" id="{8B2D78E7-71F3-CF7D-29EC-B56ED3AB28F4}"/>
              </a:ext>
            </a:extLst>
          </p:cNvPr>
          <p:cNvCxnSpPr>
            <a:cxnSpLocks/>
            <a:stCxn id="58" idx="3"/>
            <a:endCxn id="44" idx="1"/>
          </p:cNvCxnSpPr>
          <p:nvPr/>
        </p:nvCxnSpPr>
        <p:spPr>
          <a:xfrm flipV="1">
            <a:off x="9693046" y="5413630"/>
            <a:ext cx="3118217" cy="259549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1" name="Соединительная линия уступом 80">
            <a:extLst>
              <a:ext uri="{FF2B5EF4-FFF2-40B4-BE49-F238E27FC236}">
                <a16:creationId xmlns:a16="http://schemas.microsoft.com/office/drawing/2014/main" id="{4137F7F0-E284-179C-3012-A12FD76DA3C6}"/>
              </a:ext>
            </a:extLst>
          </p:cNvPr>
          <p:cNvCxnSpPr>
            <a:cxnSpLocks/>
            <a:stCxn id="58" idx="3"/>
            <a:endCxn id="45" idx="1"/>
          </p:cNvCxnSpPr>
          <p:nvPr/>
        </p:nvCxnSpPr>
        <p:spPr>
          <a:xfrm>
            <a:off x="9693046" y="5673179"/>
            <a:ext cx="3125471" cy="422999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4" name="Соединительная линия уступом 83">
            <a:extLst>
              <a:ext uri="{FF2B5EF4-FFF2-40B4-BE49-F238E27FC236}">
                <a16:creationId xmlns:a16="http://schemas.microsoft.com/office/drawing/2014/main" id="{BD1CEEE7-682F-AB85-167F-E1DAFE16897F}"/>
              </a:ext>
            </a:extLst>
          </p:cNvPr>
          <p:cNvCxnSpPr>
            <a:cxnSpLocks/>
            <a:stCxn id="58" idx="3"/>
            <a:endCxn id="47" idx="1"/>
          </p:cNvCxnSpPr>
          <p:nvPr/>
        </p:nvCxnSpPr>
        <p:spPr>
          <a:xfrm>
            <a:off x="9693046" y="5673179"/>
            <a:ext cx="3133028" cy="1131775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7" name="Соединительная линия уступом 86">
            <a:extLst>
              <a:ext uri="{FF2B5EF4-FFF2-40B4-BE49-F238E27FC236}">
                <a16:creationId xmlns:a16="http://schemas.microsoft.com/office/drawing/2014/main" id="{DB417E1C-C9E9-DCF6-21A3-29042E2F5F8E}"/>
              </a:ext>
            </a:extLst>
          </p:cNvPr>
          <p:cNvCxnSpPr>
            <a:cxnSpLocks/>
            <a:stCxn id="58" idx="3"/>
            <a:endCxn id="48" idx="1"/>
          </p:cNvCxnSpPr>
          <p:nvPr/>
        </p:nvCxnSpPr>
        <p:spPr>
          <a:xfrm>
            <a:off x="9693046" y="5673179"/>
            <a:ext cx="3151107" cy="1829885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0" name="Соединительная линия уступом 89">
            <a:extLst>
              <a:ext uri="{FF2B5EF4-FFF2-40B4-BE49-F238E27FC236}">
                <a16:creationId xmlns:a16="http://schemas.microsoft.com/office/drawing/2014/main" id="{C1614C40-7B41-E11B-FC87-57B1CED6F722}"/>
              </a:ext>
            </a:extLst>
          </p:cNvPr>
          <p:cNvCxnSpPr>
            <a:cxnSpLocks/>
            <a:stCxn id="58" idx="3"/>
            <a:endCxn id="49" idx="1"/>
          </p:cNvCxnSpPr>
          <p:nvPr/>
        </p:nvCxnSpPr>
        <p:spPr>
          <a:xfrm>
            <a:off x="9693046" y="5673179"/>
            <a:ext cx="3151107" cy="2535052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3" name="Соединительная линия уступом 92">
            <a:extLst>
              <a:ext uri="{FF2B5EF4-FFF2-40B4-BE49-F238E27FC236}">
                <a16:creationId xmlns:a16="http://schemas.microsoft.com/office/drawing/2014/main" id="{D120BAB2-9E93-736A-34E0-906BE49D889A}"/>
              </a:ext>
            </a:extLst>
          </p:cNvPr>
          <p:cNvCxnSpPr>
            <a:cxnSpLocks/>
            <a:stCxn id="58" idx="3"/>
            <a:endCxn id="50" idx="1"/>
          </p:cNvCxnSpPr>
          <p:nvPr/>
        </p:nvCxnSpPr>
        <p:spPr>
          <a:xfrm>
            <a:off x="9693046" y="5673179"/>
            <a:ext cx="3166474" cy="3249595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6" name="Соединительная линия уступом 95">
            <a:extLst>
              <a:ext uri="{FF2B5EF4-FFF2-40B4-BE49-F238E27FC236}">
                <a16:creationId xmlns:a16="http://schemas.microsoft.com/office/drawing/2014/main" id="{E0A34DA4-BFA7-F083-DAE6-FC2FB0C2A3FF}"/>
              </a:ext>
            </a:extLst>
          </p:cNvPr>
          <p:cNvCxnSpPr>
            <a:cxnSpLocks/>
            <a:stCxn id="58" idx="3"/>
            <a:endCxn id="51" idx="1"/>
          </p:cNvCxnSpPr>
          <p:nvPr/>
        </p:nvCxnSpPr>
        <p:spPr>
          <a:xfrm>
            <a:off x="9693046" y="5673179"/>
            <a:ext cx="3169694" cy="3976092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9" name="Соединительная линия уступом 98">
            <a:extLst>
              <a:ext uri="{FF2B5EF4-FFF2-40B4-BE49-F238E27FC236}">
                <a16:creationId xmlns:a16="http://schemas.microsoft.com/office/drawing/2014/main" id="{F852629D-BAB3-39D5-4C24-9DEF03EE3184}"/>
              </a:ext>
            </a:extLst>
          </p:cNvPr>
          <p:cNvCxnSpPr>
            <a:cxnSpLocks/>
            <a:stCxn id="58" idx="3"/>
            <a:endCxn id="52" idx="1"/>
          </p:cNvCxnSpPr>
          <p:nvPr/>
        </p:nvCxnSpPr>
        <p:spPr>
          <a:xfrm>
            <a:off x="9693046" y="5673179"/>
            <a:ext cx="3180672" cy="4683730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2" name="Соединительная линия уступом 101">
            <a:extLst>
              <a:ext uri="{FF2B5EF4-FFF2-40B4-BE49-F238E27FC236}">
                <a16:creationId xmlns:a16="http://schemas.microsoft.com/office/drawing/2014/main" id="{52168852-8349-E05F-C261-4F52889DC6BE}"/>
              </a:ext>
            </a:extLst>
          </p:cNvPr>
          <p:cNvCxnSpPr>
            <a:cxnSpLocks/>
            <a:stCxn id="58" idx="3"/>
            <a:endCxn id="53" idx="1"/>
          </p:cNvCxnSpPr>
          <p:nvPr/>
        </p:nvCxnSpPr>
        <p:spPr>
          <a:xfrm>
            <a:off x="9693046" y="5673179"/>
            <a:ext cx="3166474" cy="5363807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5" name="Соединительная линия уступом 104">
            <a:extLst>
              <a:ext uri="{FF2B5EF4-FFF2-40B4-BE49-F238E27FC236}">
                <a16:creationId xmlns:a16="http://schemas.microsoft.com/office/drawing/2014/main" id="{73D3E2E1-7C39-5C22-2A4F-CAD81CB6C80C}"/>
              </a:ext>
            </a:extLst>
          </p:cNvPr>
          <p:cNvCxnSpPr>
            <a:cxnSpLocks/>
            <a:stCxn id="58" idx="3"/>
            <a:endCxn id="54" idx="1"/>
          </p:cNvCxnSpPr>
          <p:nvPr/>
        </p:nvCxnSpPr>
        <p:spPr>
          <a:xfrm>
            <a:off x="9693046" y="5673179"/>
            <a:ext cx="3166474" cy="6056150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8" name="Соединительная линия уступом 107">
            <a:extLst>
              <a:ext uri="{FF2B5EF4-FFF2-40B4-BE49-F238E27FC236}">
                <a16:creationId xmlns:a16="http://schemas.microsoft.com/office/drawing/2014/main" id="{59273079-7400-4E5C-2FCF-613770F14BE2}"/>
              </a:ext>
            </a:extLst>
          </p:cNvPr>
          <p:cNvCxnSpPr>
            <a:cxnSpLocks/>
            <a:stCxn id="58" idx="3"/>
            <a:endCxn id="55" idx="1"/>
          </p:cNvCxnSpPr>
          <p:nvPr/>
        </p:nvCxnSpPr>
        <p:spPr>
          <a:xfrm>
            <a:off x="9693046" y="5673179"/>
            <a:ext cx="3151107" cy="6797942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1" name="Соединительная линия уступом 110">
            <a:extLst>
              <a:ext uri="{FF2B5EF4-FFF2-40B4-BE49-F238E27FC236}">
                <a16:creationId xmlns:a16="http://schemas.microsoft.com/office/drawing/2014/main" id="{3F74AAC8-433C-44B4-7E1D-79B5CFD1644B}"/>
              </a:ext>
            </a:extLst>
          </p:cNvPr>
          <p:cNvCxnSpPr>
            <a:cxnSpLocks/>
            <a:stCxn id="58" idx="3"/>
            <a:endCxn id="56" idx="1"/>
          </p:cNvCxnSpPr>
          <p:nvPr/>
        </p:nvCxnSpPr>
        <p:spPr>
          <a:xfrm>
            <a:off x="9693046" y="5673179"/>
            <a:ext cx="3151107" cy="7515440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4" name="Соединительная линия уступом 113">
            <a:extLst>
              <a:ext uri="{FF2B5EF4-FFF2-40B4-BE49-F238E27FC236}">
                <a16:creationId xmlns:a16="http://schemas.microsoft.com/office/drawing/2014/main" id="{FD238142-50B6-A1E5-85F5-2835E4EB90A0}"/>
              </a:ext>
            </a:extLst>
          </p:cNvPr>
          <p:cNvCxnSpPr>
            <a:cxnSpLocks/>
            <a:stCxn id="11" idx="3"/>
            <a:endCxn id="47" idx="1"/>
          </p:cNvCxnSpPr>
          <p:nvPr/>
        </p:nvCxnSpPr>
        <p:spPr>
          <a:xfrm flipV="1">
            <a:off x="9722507" y="6804954"/>
            <a:ext cx="3103567" cy="1970111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36" name="Рисунок 135" descr="Группа мужчин">
            <a:extLst>
              <a:ext uri="{FF2B5EF4-FFF2-40B4-BE49-F238E27FC236}">
                <a16:creationId xmlns:a16="http://schemas.microsoft.com/office/drawing/2014/main" id="{05E8A266-4092-097D-904F-5CBCD6DD7B7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276859" y="6681562"/>
            <a:ext cx="1673520" cy="1673520"/>
          </a:xfrm>
          <a:prstGeom prst="rect">
            <a:avLst/>
          </a:prstGeom>
        </p:spPr>
      </p:pic>
      <p:cxnSp>
        <p:nvCxnSpPr>
          <p:cNvPr id="139" name="Прямая соединительная линия 138">
            <a:extLst>
              <a:ext uri="{FF2B5EF4-FFF2-40B4-BE49-F238E27FC236}">
                <a16:creationId xmlns:a16="http://schemas.microsoft.com/office/drawing/2014/main" id="{EA3DC9BF-5A34-E469-1D87-68BF97881150}"/>
              </a:ext>
            </a:extLst>
          </p:cNvPr>
          <p:cNvCxnSpPr>
            <a:cxnSpLocks/>
          </p:cNvCxnSpPr>
          <p:nvPr/>
        </p:nvCxnSpPr>
        <p:spPr>
          <a:xfrm flipV="1">
            <a:off x="20421600" y="7605110"/>
            <a:ext cx="1701800" cy="29568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1" name="Закрывающая фигурная скобка 40">
            <a:extLst>
              <a:ext uri="{FF2B5EF4-FFF2-40B4-BE49-F238E27FC236}">
                <a16:creationId xmlns:a16="http://schemas.microsoft.com/office/drawing/2014/main" id="{DC2059E8-5AA2-59F2-B23A-EE5F56442F53}"/>
              </a:ext>
            </a:extLst>
          </p:cNvPr>
          <p:cNvSpPr/>
          <p:nvPr/>
        </p:nvSpPr>
        <p:spPr>
          <a:xfrm>
            <a:off x="15822427" y="1987191"/>
            <a:ext cx="956931" cy="11163776"/>
          </a:xfrm>
          <a:prstGeom prst="rightBrac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257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0" grpId="0"/>
      <p:bldP spid="61" grpId="0"/>
      <p:bldP spid="64" grpId="0"/>
      <p:bldP spid="31" grpId="0" animBg="1"/>
      <p:bldP spid="34" grpId="0" animBg="1"/>
      <p:bldP spid="35" grpId="0" animBg="1"/>
      <p:bldP spid="42" grpId="0" animBg="1"/>
      <p:bldP spid="43" grpId="0" animBg="1"/>
      <p:bldP spid="44" grpId="0" animBg="1"/>
      <p:bldP spid="45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4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56C574-1CA3-EB86-B353-1E37AD9F35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id="6" name="Image 10" descr=" ">
            <a:extLst>
              <a:ext uri="{FF2B5EF4-FFF2-40B4-BE49-F238E27FC236}">
                <a16:creationId xmlns:a16="http://schemas.microsoft.com/office/drawing/2014/main" id="{C2CED9F8-CFFE-BB7E-9849-87D66A74B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8" name="Text 0">
            <a:extLst>
              <a:ext uri="{FF2B5EF4-FFF2-40B4-BE49-F238E27FC236}">
                <a16:creationId xmlns:a16="http://schemas.microsoft.com/office/drawing/2014/main" id="{AE189FBE-5E67-3FFE-A22F-920C06CE19D7}"/>
              </a:ext>
            </a:extLst>
          </p:cNvPr>
          <p:cNvSpPr/>
          <p:nvPr/>
        </p:nvSpPr>
        <p:spPr>
          <a:xfrm>
            <a:off x="1037281" y="813587"/>
            <a:ext cx="1367884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en-US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Uplinks</a:t>
            </a:r>
          </a:p>
        </p:txBody>
      </p:sp>
      <p:sp>
        <p:nvSpPr>
          <p:cNvPr id="52" name="Наше дело не так однозначно,…">
            <a:extLst>
              <a:ext uri="{FF2B5EF4-FFF2-40B4-BE49-F238E27FC236}">
                <a16:creationId xmlns:a16="http://schemas.microsoft.com/office/drawing/2014/main" id="{AFFF24CD-3A89-796C-4C4F-14DBA0136ECB}"/>
              </a:ext>
            </a:extLst>
          </p:cNvPr>
          <p:cNvSpPr txBox="1"/>
          <p:nvPr/>
        </p:nvSpPr>
        <p:spPr>
          <a:xfrm>
            <a:off x="6362011" y="5554784"/>
            <a:ext cx="9845073" cy="25955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</p:txBody>
      </p:sp>
      <p:sp>
        <p:nvSpPr>
          <p:cNvPr id="7" name="Наше дело не так однозначно,…">
            <a:extLst>
              <a:ext uri="{FF2B5EF4-FFF2-40B4-BE49-F238E27FC236}">
                <a16:creationId xmlns:a16="http://schemas.microsoft.com/office/drawing/2014/main" id="{1D85FF47-E1C8-A4B9-9263-F3EAAF8281F3}"/>
              </a:ext>
            </a:extLst>
          </p:cNvPr>
          <p:cNvSpPr txBox="1"/>
          <p:nvPr/>
        </p:nvSpPr>
        <p:spPr>
          <a:xfrm>
            <a:off x="1104492" y="3124360"/>
            <a:ext cx="17814817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dirty="0">
              <a:solidFill>
                <a:schemeClr val="bg1"/>
              </a:solidFill>
              <a:latin typeface="Montserrat Medium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D37EE1-567A-C08E-3FFD-A9C7AEA17C62}"/>
              </a:ext>
            </a:extLst>
          </p:cNvPr>
          <p:cNvSpPr txBox="1"/>
          <p:nvPr/>
        </p:nvSpPr>
        <p:spPr>
          <a:xfrm>
            <a:off x="1113616" y="9693828"/>
            <a:ext cx="12630600" cy="30572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 err="1">
                <a:solidFill>
                  <a:srgbClr val="00D77D"/>
                </a:solidFill>
                <a:latin typeface="Montserrat Medium" pitchFamily="2" charset="0"/>
              </a:rPr>
              <a:t>Okko</a:t>
            </a:r>
            <a:r>
              <a:rPr lang="en-US" sz="4800" dirty="0">
                <a:solidFill>
                  <a:srgbClr val="00D77D"/>
                </a:solidFill>
                <a:latin typeface="Montserrat Medium" pitchFamily="2" charset="0"/>
              </a:rPr>
              <a:t> BGP best path selection:</a:t>
            </a:r>
          </a:p>
          <a:p>
            <a:pPr marL="914400" marR="0" indent="-91440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r>
              <a:rPr lang="en-US" sz="4800" dirty="0">
                <a:solidFill>
                  <a:schemeClr val="bg1"/>
                </a:solidFill>
                <a:latin typeface="Montserrat Medium" pitchFamily="2" charset="0"/>
              </a:rPr>
              <a:t>Local Preference</a:t>
            </a:r>
          </a:p>
          <a:p>
            <a:pPr marL="914400" marR="0" indent="-91440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r>
              <a:rPr lang="en-US" sz="4800" dirty="0">
                <a:solidFill>
                  <a:schemeClr val="bg1"/>
                </a:solidFill>
                <a:latin typeface="Montserrat Medium" pitchFamily="2" charset="0"/>
              </a:rPr>
              <a:t>MED (</a:t>
            </a:r>
            <a:r>
              <a:rPr lang="en-US" sz="4000" dirty="0">
                <a:solidFill>
                  <a:srgbClr val="FFC000"/>
                </a:solidFill>
                <a:latin typeface="Montserrat Medium" pitchFamily="2" charset="0"/>
              </a:rPr>
              <a:t>always-compare-med</a:t>
            </a:r>
            <a:r>
              <a:rPr lang="en-US" sz="4800" dirty="0">
                <a:solidFill>
                  <a:schemeClr val="bg1"/>
                </a:solidFill>
                <a:latin typeface="Montserrat Medium" pitchFamily="2" charset="0"/>
              </a:rPr>
              <a:t>)</a:t>
            </a:r>
          </a:p>
          <a:p>
            <a:pPr marL="914400" marR="0" indent="-91440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sz="48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ontserrat Medium" pitchFamily="2" charset="0"/>
                <a:sym typeface="Helvetica Neue"/>
              </a:rPr>
              <a:t>AS PATH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E3BDCA09-4385-8249-1801-031EE8EF4302}"/>
              </a:ext>
            </a:extLst>
          </p:cNvPr>
          <p:cNvGraphicFramePr>
            <a:graphicFrameLocks noGrp="1"/>
          </p:cNvGraphicFramePr>
          <p:nvPr/>
        </p:nvGraphicFramePr>
        <p:xfrm>
          <a:off x="1113616" y="2963962"/>
          <a:ext cx="16897293" cy="55501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66184">
                  <a:extLst>
                    <a:ext uri="{9D8B030D-6E8A-4147-A177-3AD203B41FA5}">
                      <a16:colId xmlns:a16="http://schemas.microsoft.com/office/drawing/2014/main" val="879147002"/>
                    </a:ext>
                  </a:extLst>
                </a:gridCol>
                <a:gridCol w="4578831">
                  <a:extLst>
                    <a:ext uri="{9D8B030D-6E8A-4147-A177-3AD203B41FA5}">
                      <a16:colId xmlns:a16="http://schemas.microsoft.com/office/drawing/2014/main" val="2907024468"/>
                    </a:ext>
                  </a:extLst>
                </a:gridCol>
                <a:gridCol w="3526139">
                  <a:extLst>
                    <a:ext uri="{9D8B030D-6E8A-4147-A177-3AD203B41FA5}">
                      <a16:colId xmlns:a16="http://schemas.microsoft.com/office/drawing/2014/main" val="1042982837"/>
                    </a:ext>
                  </a:extLst>
                </a:gridCol>
                <a:gridCol w="3526139">
                  <a:extLst>
                    <a:ext uri="{9D8B030D-6E8A-4147-A177-3AD203B41FA5}">
                      <a16:colId xmlns:a16="http://schemas.microsoft.com/office/drawing/2014/main" val="2740117227"/>
                    </a:ext>
                  </a:extLst>
                </a:gridCol>
              </a:tblGrid>
              <a:tr h="1414793">
                <a:tc>
                  <a:txBody>
                    <a:bodyPr/>
                    <a:lstStyle/>
                    <a:p>
                      <a:pPr algn="ctr"/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Тип</a:t>
                      </a: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Анонсы</a:t>
                      </a: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Емкость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Приоритет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9864866"/>
                  </a:ext>
                </a:extLst>
              </a:tr>
              <a:tr h="1414793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Transit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Full-View + default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40 - 400</a:t>
                      </a:r>
                      <a:r>
                        <a:rPr lang="ru-RU" sz="36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36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Gbps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3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951817"/>
                  </a:ext>
                </a:extLst>
              </a:tr>
              <a:tr h="1414793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IX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Префиксы участников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2</a:t>
                      </a: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0 – 400 Gbps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2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664286"/>
                  </a:ext>
                </a:extLst>
              </a:tr>
              <a:tr h="1305786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Partial</a:t>
                      </a: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 / </a:t>
                      </a: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PNI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Свои префиксы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10 – </a:t>
                      </a: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10</a:t>
                      </a: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0 Gbps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1</a:t>
                      </a:r>
                      <a:endParaRPr lang="ru-RU" sz="3600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50182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FEF58A84-04A1-CCD4-D13E-D72F6F9FA476}"/>
              </a:ext>
            </a:extLst>
          </p:cNvPr>
          <p:cNvSpPr txBox="1"/>
          <p:nvPr/>
        </p:nvSpPr>
        <p:spPr>
          <a:xfrm>
            <a:off x="12192000" y="9712961"/>
            <a:ext cx="12630600" cy="30880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>
                <a:solidFill>
                  <a:srgbClr val="00D77D"/>
                </a:solidFill>
                <a:latin typeface="Montserrat Medium" pitchFamily="2" charset="0"/>
              </a:rPr>
              <a:t>Default BGP best path selection:</a:t>
            </a:r>
          </a:p>
          <a:p>
            <a:pPr marL="914400" marR="0" indent="-91440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r>
              <a:rPr lang="en-US" sz="4800" dirty="0">
                <a:solidFill>
                  <a:schemeClr val="bg1"/>
                </a:solidFill>
                <a:latin typeface="Montserrat Medium" pitchFamily="2" charset="0"/>
              </a:rPr>
              <a:t>Local Preference</a:t>
            </a:r>
          </a:p>
          <a:p>
            <a:pPr marL="914400" marR="0" indent="-91440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sz="44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ontserrat Medium" pitchFamily="2" charset="0"/>
                <a:sym typeface="Helvetica Neue"/>
              </a:rPr>
              <a:t>AS PATH</a:t>
            </a:r>
            <a:endParaRPr kumimoji="0" lang="ru-RU" sz="44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  <a:p>
            <a:pPr marL="914400" indent="-914400" algn="l">
              <a:buFont typeface="+mj-lt"/>
              <a:buAutoNum type="arabicPeriod"/>
            </a:pPr>
            <a:r>
              <a:rPr lang="en-US" sz="5400" dirty="0">
                <a:solidFill>
                  <a:schemeClr val="bg1"/>
                </a:solidFill>
                <a:latin typeface="Montserrat Medium" pitchFamily="2" charset="0"/>
              </a:rPr>
              <a:t>MED</a:t>
            </a:r>
          </a:p>
        </p:txBody>
      </p:sp>
    </p:spTree>
    <p:extLst>
      <p:ext uri="{BB962C8B-B14F-4D97-AF65-F5344CB8AC3E}">
        <p14:creationId xmlns:p14="http://schemas.microsoft.com/office/powerpoint/2010/main" val="330558464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3" descr=" ">
            <a:extLst>
              <a:ext uri="{FF2B5EF4-FFF2-40B4-BE49-F238E27FC236}">
                <a16:creationId xmlns:a16="http://schemas.microsoft.com/office/drawing/2014/main" id="{BE26BFF6-4AA5-CA69-BFC5-8711E55BC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7262"/>
            <a:ext cx="24383874" cy="13698738"/>
          </a:xfrm>
          <a:prstGeom prst="rect">
            <a:avLst/>
          </a:prstGeom>
        </p:spPr>
      </p:pic>
      <p:pic>
        <p:nvPicPr>
          <p:cNvPr id="8" name="Image 9" descr=" ">
            <a:extLst>
              <a:ext uri="{FF2B5EF4-FFF2-40B4-BE49-F238E27FC236}">
                <a16:creationId xmlns:a16="http://schemas.microsoft.com/office/drawing/2014/main" id="{91BEB6A8-D43D-DE0A-4D70-89D992DBD1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3" y="2114551"/>
            <a:ext cx="21437594" cy="9772650"/>
          </a:xfrm>
          <a:prstGeom prst="rect">
            <a:avLst/>
          </a:prstGeom>
        </p:spPr>
      </p:pic>
      <p:pic>
        <p:nvPicPr>
          <p:cNvPr id="9" name="Image 14" descr=" ">
            <a:extLst>
              <a:ext uri="{FF2B5EF4-FFF2-40B4-BE49-F238E27FC236}">
                <a16:creationId xmlns:a16="http://schemas.microsoft.com/office/drawing/2014/main" id="{AB34190E-947F-70EA-A585-35049720A9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10" name="Text 0">
            <a:extLst>
              <a:ext uri="{FF2B5EF4-FFF2-40B4-BE49-F238E27FC236}">
                <a16:creationId xmlns:a16="http://schemas.microsoft.com/office/drawing/2014/main" id="{6FE9B567-5EC4-1933-BA7F-EBD7FE0FC3B4}"/>
              </a:ext>
            </a:extLst>
          </p:cNvPr>
          <p:cNvSpPr/>
          <p:nvPr/>
        </p:nvSpPr>
        <p:spPr>
          <a:xfrm>
            <a:off x="1037280" y="829954"/>
            <a:ext cx="15726719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en-US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auto-sensing of link-bandwidth</a:t>
            </a:r>
          </a:p>
          <a:p>
            <a:pPr algn="l">
              <a:lnSpc>
                <a:spcPts val="6598"/>
              </a:lnSpc>
            </a:pPr>
            <a:endParaRPr lang="en-US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  <a:p>
            <a:pPr algn="l">
              <a:lnSpc>
                <a:spcPts val="6598"/>
              </a:lnSpc>
            </a:pPr>
            <a:endParaRPr lang="en-US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sp>
        <p:nvSpPr>
          <p:cNvPr id="52" name="Наше дело не так однозначно,…">
            <a:extLst>
              <a:ext uri="{FF2B5EF4-FFF2-40B4-BE49-F238E27FC236}">
                <a16:creationId xmlns:a16="http://schemas.microsoft.com/office/drawing/2014/main" id="{AFFF24CD-3A89-796C-4C4F-14DBA0136ECB}"/>
              </a:ext>
            </a:extLst>
          </p:cNvPr>
          <p:cNvSpPr txBox="1"/>
          <p:nvPr/>
        </p:nvSpPr>
        <p:spPr>
          <a:xfrm>
            <a:off x="5052195" y="5104390"/>
            <a:ext cx="9845073" cy="25955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F91C4B-6B8D-DFF3-1EEA-81ECCE170B52}"/>
              </a:ext>
            </a:extLst>
          </p:cNvPr>
          <p:cNvSpPr txBox="1"/>
          <p:nvPr/>
        </p:nvSpPr>
        <p:spPr>
          <a:xfrm>
            <a:off x="1083706" y="2261367"/>
            <a:ext cx="13418678" cy="30572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Устанавливаем </a:t>
            </a:r>
            <a:r>
              <a:rPr lang="en-US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link </a:t>
            </a:r>
            <a:r>
              <a:rPr lang="en-US" sz="2800" dirty="0" err="1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bandwidith</a:t>
            </a:r>
            <a:br>
              <a:rPr lang="ru-RU" sz="20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</a:br>
            <a:endParaRPr lang="en-US" dirty="0">
              <a:solidFill>
                <a:srgbClr val="00B050"/>
              </a:solidFill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  <a:p>
            <a:pPr algn="l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interfaces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irb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unit 1701 bandwidth 40g</a:t>
            </a:r>
          </a:p>
          <a:p>
            <a:pPr algn="l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interfaces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irb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unit 1702 bandwidth 20g</a:t>
            </a:r>
          </a:p>
          <a:p>
            <a:pPr algn="l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interfaces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irb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unit 1703 bandwidth 20g</a:t>
            </a:r>
          </a:p>
          <a:p>
            <a:pPr algn="l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interfaces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irb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unit 1704 bandwidth 100g</a:t>
            </a:r>
          </a:p>
          <a:p>
            <a:pPr algn="l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interfaces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irb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unit 1705 bandwidth 20g</a:t>
            </a:r>
            <a:endParaRPr kumimoji="0" lang="ru-RU" sz="2400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800319-1BAE-8028-3ECC-FB43F2D65C54}"/>
              </a:ext>
            </a:extLst>
          </p:cNvPr>
          <p:cNvSpPr txBox="1"/>
          <p:nvPr/>
        </p:nvSpPr>
        <p:spPr>
          <a:xfrm>
            <a:off x="1083706" y="6498340"/>
            <a:ext cx="20386406" cy="52629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ru-RU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Применяем </a:t>
            </a:r>
            <a:r>
              <a:rPr lang="en-US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auto-sense</a:t>
            </a:r>
            <a:br>
              <a:rPr lang="ru-RU" sz="2800" dirty="0">
                <a:solidFill>
                  <a:srgbClr val="00B050"/>
                </a:solidFill>
                <a:latin typeface="Montserrat Medium" pitchFamily="2" charset="0"/>
                <a:sym typeface="Helvetica Neue Medium"/>
              </a:rPr>
            </a:br>
            <a:br>
              <a:rPr lang="en-US" sz="2800" dirty="0">
                <a:solidFill>
                  <a:srgbClr val="00B050"/>
                </a:solidFill>
                <a:latin typeface="Montserrat Medium" pitchFamily="2" charset="0"/>
                <a:sym typeface="Helvetica Neue Medium"/>
              </a:rPr>
            </a:b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protocols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bgp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group ISP1 link-bandwidth auto-sense</a:t>
            </a:r>
            <a:b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</a:b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protocols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bgp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group ISP2 link-bandwidth auto-sense</a:t>
            </a:r>
          </a:p>
          <a:p>
            <a:pPr algn="l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protocols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bgp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group ISP3 link-bandwidth auto-sense</a:t>
            </a:r>
          </a:p>
          <a:p>
            <a:pPr algn="l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protocols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bgp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group ISP4 link-bandwidth auto-sense</a:t>
            </a:r>
          </a:p>
          <a:p>
            <a:pPr algn="l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protocols </a:t>
            </a:r>
            <a:r>
              <a:rPr lang="en-US" sz="2800" dirty="0" err="1">
                <a:solidFill>
                  <a:srgbClr val="00D77D"/>
                </a:solidFill>
                <a:latin typeface="Montserrat Medium" pitchFamily="2" charset="0"/>
              </a:rPr>
              <a:t>bgp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 group ISP5 link-bandwidth auto-sense</a:t>
            </a:r>
          </a:p>
          <a:p>
            <a:pPr algn="l"/>
            <a:endParaRPr lang="en-US" sz="2800" dirty="0">
              <a:solidFill>
                <a:srgbClr val="00B050"/>
              </a:solidFill>
              <a:latin typeface="Montserrat Medium" pitchFamily="2" charset="0"/>
            </a:endParaRPr>
          </a:p>
          <a:p>
            <a:pPr algn="just" defTabSz="825500"/>
            <a:r>
              <a:rPr lang="en-US" sz="28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</a:t>
            </a:r>
            <a:br>
              <a:rPr lang="en-US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</a:br>
            <a:r>
              <a:rPr lang="ru-RU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Включаем </a:t>
            </a:r>
            <a:r>
              <a:rPr lang="en-US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multipath</a:t>
            </a:r>
          </a:p>
          <a:p>
            <a:pPr algn="just" defTabSz="825500"/>
            <a:endParaRPr lang="en-US" sz="2800" dirty="0">
              <a:solidFill>
                <a:srgbClr val="00B050"/>
              </a:solidFill>
              <a:latin typeface="Montserrat Medium" pitchFamily="2" charset="0"/>
            </a:endParaRPr>
          </a:p>
          <a:p>
            <a:pPr algn="just" defTabSz="825500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</a:rPr>
              <a:t>set routing-options multipath</a:t>
            </a:r>
          </a:p>
        </p:txBody>
      </p:sp>
    </p:spTree>
    <p:extLst>
      <p:ext uri="{BB962C8B-B14F-4D97-AF65-F5344CB8AC3E}">
        <p14:creationId xmlns:p14="http://schemas.microsoft.com/office/powerpoint/2010/main" val="12369440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3" descr=" ">
            <a:extLst>
              <a:ext uri="{FF2B5EF4-FFF2-40B4-BE49-F238E27FC236}">
                <a16:creationId xmlns:a16="http://schemas.microsoft.com/office/drawing/2014/main" id="{B6169E58-D995-D04C-E159-5E0286CCF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7262"/>
            <a:ext cx="24383874" cy="13698738"/>
          </a:xfrm>
          <a:prstGeom prst="rect">
            <a:avLst/>
          </a:prstGeom>
        </p:spPr>
      </p:pic>
      <p:pic>
        <p:nvPicPr>
          <p:cNvPr id="4" name="Image 9" descr=" ">
            <a:extLst>
              <a:ext uri="{FF2B5EF4-FFF2-40B4-BE49-F238E27FC236}">
                <a16:creationId xmlns:a16="http://schemas.microsoft.com/office/drawing/2014/main" id="{DC1FD34E-2F11-5493-4A63-87A8BF10D0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3" y="2114551"/>
            <a:ext cx="21437594" cy="5837958"/>
          </a:xfrm>
          <a:prstGeom prst="rect">
            <a:avLst/>
          </a:prstGeom>
        </p:spPr>
      </p:pic>
      <p:pic>
        <p:nvPicPr>
          <p:cNvPr id="5" name="Image 14" descr=" ">
            <a:extLst>
              <a:ext uri="{FF2B5EF4-FFF2-40B4-BE49-F238E27FC236}">
                <a16:creationId xmlns:a16="http://schemas.microsoft.com/office/drawing/2014/main" id="{33292188-6AB8-1531-359F-66060073C2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6" name="Text 0">
            <a:extLst>
              <a:ext uri="{FF2B5EF4-FFF2-40B4-BE49-F238E27FC236}">
                <a16:creationId xmlns:a16="http://schemas.microsoft.com/office/drawing/2014/main" id="{051C2846-0E59-AA56-4F5C-961BE4219412}"/>
              </a:ext>
            </a:extLst>
          </p:cNvPr>
          <p:cNvSpPr/>
          <p:nvPr/>
        </p:nvSpPr>
        <p:spPr>
          <a:xfrm>
            <a:off x="1037280" y="829954"/>
            <a:ext cx="15726719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en-US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Bandwidth community</a:t>
            </a:r>
          </a:p>
          <a:p>
            <a:pPr algn="l">
              <a:lnSpc>
                <a:spcPts val="6598"/>
              </a:lnSpc>
            </a:pPr>
            <a:endParaRPr lang="en-US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sp>
        <p:nvSpPr>
          <p:cNvPr id="52" name="Наше дело не так однозначно,…">
            <a:extLst>
              <a:ext uri="{FF2B5EF4-FFF2-40B4-BE49-F238E27FC236}">
                <a16:creationId xmlns:a16="http://schemas.microsoft.com/office/drawing/2014/main" id="{AFFF24CD-3A89-796C-4C4F-14DBA0136ECB}"/>
              </a:ext>
            </a:extLst>
          </p:cNvPr>
          <p:cNvSpPr txBox="1"/>
          <p:nvPr/>
        </p:nvSpPr>
        <p:spPr>
          <a:xfrm>
            <a:off x="5052195" y="5104390"/>
            <a:ext cx="9845073" cy="25955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21CEE1-C409-02CF-29BA-083502953A35}"/>
              </a:ext>
            </a:extLst>
          </p:cNvPr>
          <p:cNvSpPr txBox="1"/>
          <p:nvPr/>
        </p:nvSpPr>
        <p:spPr>
          <a:xfrm>
            <a:off x="11377852" y="2329844"/>
            <a:ext cx="10672282" cy="59246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Route table </a:t>
            </a:r>
            <a:r>
              <a:rPr lang="ru-RU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ПОСЛЕ</a:t>
            </a:r>
            <a:br>
              <a:rPr lang="ru-RU" sz="28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</a:br>
            <a:endParaRPr lang="en-US" sz="2800" dirty="0">
              <a:solidFill>
                <a:srgbClr val="00B050"/>
              </a:solidFill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  <a:p>
            <a:pPr algn="just" defTabSz="825500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1.1.1.0/24     5 entries, 1 announced)</a:t>
            </a:r>
          </a:p>
          <a:p>
            <a:pPr algn="just" defTabSz="825500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*BGP    Preference: 170/-101</a:t>
            </a:r>
          </a:p>
          <a:p>
            <a:pPr algn="just" defTabSz="825500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Next hop type: Router, Next hop index: 0</a:t>
            </a:r>
          </a:p>
          <a:p>
            <a:pPr algn="just" defTabSz="825500"/>
            <a:r>
              <a:rPr lang="ru-RU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Next-hop reference count: 318744</a:t>
            </a:r>
          </a:p>
          <a:p>
            <a:pPr algn="just" defTabSz="825500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Source: 194.186.23.198</a:t>
            </a:r>
          </a:p>
          <a:p>
            <a:pPr algn="just" defTabSz="825500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Next hop: 194.186.23.198 via irb.1701 </a:t>
            </a:r>
            <a:r>
              <a:rPr lang="en-US" sz="2800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balance 20%</a:t>
            </a:r>
          </a:p>
          <a:p>
            <a:pPr algn="just" defTabSz="825500"/>
            <a:r>
              <a:rPr lang="en-US" sz="28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Next hop: 188.170.166.20 via irb.1702 </a:t>
            </a:r>
            <a:r>
              <a:rPr lang="en-US" sz="2800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balance 10%</a:t>
            </a:r>
          </a:p>
          <a:p>
            <a:pPr algn="just" defTabSz="825500"/>
            <a:r>
              <a:rPr lang="en-US" sz="28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Next hop: 212.188.60.62 via irb.1703 </a:t>
            </a:r>
            <a:r>
              <a:rPr lang="en-US" sz="2800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balance 10%</a:t>
            </a:r>
          </a:p>
          <a:p>
            <a:pPr algn="just" defTabSz="825500"/>
            <a:r>
              <a:rPr lang="en-US" sz="28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Next hop: 212.164.57.225 via irb.1704 </a:t>
            </a:r>
            <a:r>
              <a:rPr lang="en-US" sz="2800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balance 50%</a:t>
            </a:r>
          </a:p>
          <a:p>
            <a:pPr algn="just" defTabSz="825500"/>
            <a:r>
              <a:rPr lang="en-US" sz="28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Next hop: 188.43.205.210 via irb.1705 </a:t>
            </a:r>
            <a:r>
              <a:rPr lang="en-US" sz="2800" dirty="0">
                <a:solidFill>
                  <a:srgbClr val="FF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balance 10%</a:t>
            </a:r>
          </a:p>
          <a:p>
            <a:pPr algn="just" defTabSz="825500"/>
            <a:r>
              <a:rPr lang="ru-RU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</a:t>
            </a:r>
            <a:r>
              <a:rPr lang="en-US" sz="19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br>
              <a:rPr lang="ru-RU" sz="19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</a:br>
            <a:endParaRPr lang="ru-RU" sz="1900" dirty="0">
              <a:solidFill>
                <a:srgbClr val="00B050"/>
              </a:solidFill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BD6EED-09B8-D2A7-BE74-04C50B59F22B}"/>
              </a:ext>
            </a:extLst>
          </p:cNvPr>
          <p:cNvSpPr txBox="1"/>
          <p:nvPr/>
        </p:nvSpPr>
        <p:spPr>
          <a:xfrm>
            <a:off x="1032464" y="2316232"/>
            <a:ext cx="9590981" cy="59246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Route table </a:t>
            </a:r>
            <a:r>
              <a:rPr lang="ru-RU" sz="2800" dirty="0">
                <a:solidFill>
                  <a:schemeClr val="bg1"/>
                </a:solidFill>
                <a:latin typeface="Montserrat Medium" pitchFamily="2" charset="0"/>
                <a:sym typeface="Helvetica Neue Medium"/>
              </a:rPr>
              <a:t>ДО</a:t>
            </a:r>
            <a:br>
              <a:rPr lang="ru-RU" sz="28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</a:br>
            <a:endParaRPr lang="en-US" sz="2800" dirty="0">
              <a:solidFill>
                <a:srgbClr val="00B050"/>
              </a:solidFill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  <a:p>
            <a:pPr algn="just" defTabSz="825500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1.1.1.0/24     5 entries, 1 announced)</a:t>
            </a:r>
          </a:p>
          <a:p>
            <a:pPr algn="just" defTabSz="825500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*BGP    Preference: 170/-101</a:t>
            </a:r>
          </a:p>
          <a:p>
            <a:pPr algn="just" defTabSz="825500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Next hop type: Router, Next hop index: 0</a:t>
            </a:r>
          </a:p>
          <a:p>
            <a:pPr algn="just" defTabSz="825500"/>
            <a:r>
              <a:rPr lang="ru-RU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Next-hop reference count: 318744</a:t>
            </a:r>
          </a:p>
          <a:p>
            <a:pPr algn="just" defTabSz="825500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Source: 194.186.23.198</a:t>
            </a:r>
          </a:p>
          <a:p>
            <a:pPr algn="just" defTabSz="825500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Next hop: 194.186.23.198 via irb.1701 </a:t>
            </a:r>
          </a:p>
          <a:p>
            <a:pPr algn="just" defTabSz="825500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Next hop: 188.170.166.20 via irb.1702</a:t>
            </a:r>
          </a:p>
          <a:p>
            <a:pPr algn="just" defTabSz="825500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Next hop: 212.188.60.62 via irb.1703 </a:t>
            </a:r>
          </a:p>
          <a:p>
            <a:pPr algn="just" defTabSz="825500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Next hop: 212.164.57.225 via irb.1704 </a:t>
            </a:r>
          </a:p>
          <a:p>
            <a:pPr algn="just" defTabSz="825500"/>
            <a:r>
              <a:rPr lang="en-US" sz="28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Next hop: 188.43.205.210 via irb.1705 </a:t>
            </a:r>
          </a:p>
          <a:p>
            <a:pPr algn="just" defTabSz="825500"/>
            <a:r>
              <a:rPr lang="ru-RU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</a:t>
            </a:r>
            <a:r>
              <a:rPr lang="en-US" sz="1900" dirty="0">
                <a:solidFill>
                  <a:srgbClr val="00D77D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               </a:t>
            </a:r>
            <a:br>
              <a:rPr lang="ru-RU" sz="1900" dirty="0">
                <a:solidFill>
                  <a:srgbClr val="00B05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</a:br>
            <a:endParaRPr lang="ru-RU" sz="1900" dirty="0">
              <a:solidFill>
                <a:srgbClr val="00B050"/>
              </a:solidFill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098527691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9411E7E-7B64-5B46-8225-438E5F185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101" y="-38031"/>
            <a:ext cx="24384000" cy="13716000"/>
          </a:xfrm>
          <a:prstGeom prst="rect">
            <a:avLst/>
          </a:prstGeom>
        </p:spPr>
      </p:pic>
      <p:pic>
        <p:nvPicPr>
          <p:cNvPr id="7" name="Image 6" descr=" ">
            <a:extLst>
              <a:ext uri="{FF2B5EF4-FFF2-40B4-BE49-F238E27FC236}">
                <a16:creationId xmlns:a16="http://schemas.microsoft.com/office/drawing/2014/main" id="{9A15115C-A6CF-74A2-EED0-9F2C55EA7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6308" y="889779"/>
            <a:ext cx="1028696" cy="1333326"/>
          </a:xfrm>
          <a:prstGeom prst="rect">
            <a:avLst/>
          </a:prstGeom>
        </p:spPr>
      </p:pic>
      <p:sp>
        <p:nvSpPr>
          <p:cNvPr id="10" name="Text 0">
            <a:extLst>
              <a:ext uri="{FF2B5EF4-FFF2-40B4-BE49-F238E27FC236}">
                <a16:creationId xmlns:a16="http://schemas.microsoft.com/office/drawing/2014/main" id="{C8C4C8E0-9B55-7721-AFEE-61FAD036CD72}"/>
              </a:ext>
            </a:extLst>
          </p:cNvPr>
          <p:cNvSpPr/>
          <p:nvPr/>
        </p:nvSpPr>
        <p:spPr>
          <a:xfrm>
            <a:off x="1037281" y="813587"/>
            <a:ext cx="13676246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Балансировка между </a:t>
            </a:r>
            <a:r>
              <a:rPr lang="es-419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Uplinks</a:t>
            </a:r>
          </a:p>
          <a:p>
            <a:pPr algn="l">
              <a:lnSpc>
                <a:spcPts val="6598"/>
              </a:lnSpc>
            </a:pPr>
            <a:endParaRPr lang="es-419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78DE1933-55FE-C27D-3152-07687A03D120}"/>
              </a:ext>
            </a:extLst>
          </p:cNvPr>
          <p:cNvSpPr/>
          <p:nvPr/>
        </p:nvSpPr>
        <p:spPr>
          <a:xfrm>
            <a:off x="3105500" y="5567514"/>
            <a:ext cx="2929046" cy="1475581"/>
          </a:xfrm>
          <a:prstGeom prst="roundRect">
            <a:avLst/>
          </a:prstGeom>
          <a:solidFill>
            <a:srgbClr val="00D87D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000" dirty="0">
                <a:solidFill>
                  <a:schemeClr val="bg1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Трафик</a:t>
            </a:r>
            <a:r>
              <a:rPr lang="en-US" sz="4000" dirty="0">
                <a:solidFill>
                  <a:schemeClr val="bg1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</a:t>
            </a:r>
            <a:br>
              <a:rPr lang="en-US" sz="4000" dirty="0">
                <a:solidFill>
                  <a:schemeClr val="bg1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</a:br>
            <a:r>
              <a:rPr lang="en-US" sz="4000" dirty="0">
                <a:solidFill>
                  <a:schemeClr val="bg1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1 Tb/s</a:t>
            </a:r>
            <a:endParaRPr kumimoji="0" lang="ru-RU" sz="40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8" name="Picture 4" descr="Seven New Courses in Routing and Switching Coming from CBT Nuggets -  Anthony Sequeira's Blog Home">
            <a:extLst>
              <a:ext uri="{FF2B5EF4-FFF2-40B4-BE49-F238E27FC236}">
                <a16:creationId xmlns:a16="http://schemas.microsoft.com/office/drawing/2014/main" id="{8836D2F9-C74E-3833-00F9-9C5DB382FE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56" b="96889" l="0" r="96889">
                        <a14:foregroundMark x1="10222" y1="32000" x2="10222" y2="32000"/>
                        <a14:foregroundMark x1="12000" y1="24889" x2="25778" y2="15556"/>
                        <a14:foregroundMark x1="25778" y1="15111" x2="60889" y2="11556"/>
                        <a14:foregroundMark x1="60889" y1="11556" x2="65333" y2="14222"/>
                        <a14:foregroundMark x1="65333" y1="13778" x2="83556" y2="27111"/>
                        <a14:foregroundMark x1="83556" y1="27111" x2="89333" y2="46222"/>
                        <a14:foregroundMark x1="89333" y1="46222" x2="80444" y2="87111"/>
                        <a14:foregroundMark x1="80444" y1="87111" x2="58667" y2="92000"/>
                        <a14:foregroundMark x1="58667" y1="92000" x2="39556" y2="88889"/>
                        <a14:foregroundMark x1="39556" y1="88889" x2="21333" y2="80444"/>
                        <a14:foregroundMark x1="21333" y1="80444" x2="9333" y2="66667"/>
                        <a14:foregroundMark x1="9333" y1="66667" x2="7111" y2="49778"/>
                        <a14:foregroundMark x1="7111" y1="49778" x2="7556" y2="49333"/>
                        <a14:foregroundMark x1="5778" y1="36000" x2="5778" y2="51556"/>
                        <a14:foregroundMark x1="30222" y1="12000" x2="47556" y2="10667"/>
                        <a14:foregroundMark x1="47556" y1="10667" x2="67556" y2="12444"/>
                        <a14:foregroundMark x1="67556" y1="12444" x2="82222" y2="21333"/>
                        <a14:foregroundMark x1="82222" y1="21333" x2="90667" y2="38222"/>
                        <a14:foregroundMark x1="91618" y1="78667" x2="91556" y2="79111"/>
                        <a14:foregroundMark x1="91680" y1="78222" x2="91618" y2="78667"/>
                        <a14:foregroundMark x1="91866" y1="76889" x2="91680" y2="78222"/>
                        <a14:foregroundMark x1="96444" y1="44000" x2="91866" y2="76889"/>
                        <a14:foregroundMark x1="91556" y1="79111" x2="89333" y2="79556"/>
                        <a14:foregroundMark x1="94222" y1="58222" x2="92889" y2="38667"/>
                        <a14:foregroundMark x1="92889" y1="38667" x2="82667" y2="24444"/>
                        <a14:foregroundMark x1="82667" y1="24444" x2="81778" y2="24000"/>
                        <a14:foregroundMark x1="45333" y1="3556" x2="34222" y2="8000"/>
                        <a14:foregroundMark x1="32444" y1="94667" x2="45778" y2="95111"/>
                        <a14:foregroundMark x1="47556" y1="97333" x2="47556" y2="97333"/>
                        <a14:foregroundMark x1="444" y1="48889" x2="444" y2="48889"/>
                        <a14:foregroundMark x1="96889" y1="51111" x2="96889" y2="51111"/>
                        <a14:backgroundMark x1="91111" y1="78667" x2="91111" y2="78667"/>
                        <a14:backgroundMark x1="91556" y1="78222" x2="91556" y2="78222"/>
                        <a14:backgroundMark x1="91111" y1="79111" x2="91111" y2="79111"/>
                        <a14:backgroundMark x1="90222" y1="79556" x2="90222" y2="79556"/>
                        <a14:backgroundMark x1="91111" y1="79556" x2="91111" y2="79556"/>
                        <a14:backgroundMark x1="92444" y1="78667" x2="92444" y2="78667"/>
                        <a14:backgroundMark x1="92444" y1="76889" x2="92444" y2="7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955" y="4850133"/>
            <a:ext cx="1646091" cy="164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F7B9F82F-8948-0A9C-DB57-D2E4DCD1F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93" y="6381144"/>
            <a:ext cx="1939789" cy="1939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F04FFE61-6CE5-C1E4-0C7D-71D22B439B8A}"/>
              </a:ext>
            </a:extLst>
          </p:cNvPr>
          <p:cNvSpPr txBox="1"/>
          <p:nvPr/>
        </p:nvSpPr>
        <p:spPr>
          <a:xfrm>
            <a:off x="-36101" y="8201394"/>
            <a:ext cx="2952575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3200" dirty="0">
                <a:solidFill>
                  <a:schemeClr val="bg1"/>
                </a:solidFill>
                <a:latin typeface="Montserrat Medium" pitchFamily="2" charset="0"/>
              </a:rPr>
              <a:t>Cache servers</a:t>
            </a:r>
            <a:endParaRPr kumimoji="0" lang="ru-RU" sz="32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D46B3B3-72E2-3594-359D-CD1D8FB977BC}"/>
              </a:ext>
            </a:extLst>
          </p:cNvPr>
          <p:cNvSpPr txBox="1"/>
          <p:nvPr/>
        </p:nvSpPr>
        <p:spPr>
          <a:xfrm>
            <a:off x="7465645" y="6819969"/>
            <a:ext cx="2952575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>
                <a:solidFill>
                  <a:schemeClr val="bg1"/>
                </a:solidFill>
                <a:latin typeface="Montserrat Medium" pitchFamily="2" charset="0"/>
              </a:rPr>
              <a:t>router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E3D558FA-D784-2B85-F254-BB8613AA5FCA}"/>
              </a:ext>
            </a:extLst>
          </p:cNvPr>
          <p:cNvCxnSpPr>
            <a:cxnSpLocks/>
          </p:cNvCxnSpPr>
          <p:nvPr/>
        </p:nvCxnSpPr>
        <p:spPr>
          <a:xfrm>
            <a:off x="2331220" y="7360376"/>
            <a:ext cx="4072186" cy="0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8DB50B95-C84A-FA73-7FC4-9729CA187B2E}"/>
              </a:ext>
            </a:extLst>
          </p:cNvPr>
          <p:cNvSpPr txBox="1"/>
          <p:nvPr/>
        </p:nvSpPr>
        <p:spPr>
          <a:xfrm>
            <a:off x="7196021" y="1905645"/>
            <a:ext cx="2952575" cy="15799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>
                <a:solidFill>
                  <a:srgbClr val="00D77D"/>
                </a:solidFill>
                <a:latin typeface="Montserrat Medium" pitchFamily="2" charset="0"/>
              </a:rPr>
              <a:t>Routing policy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cxnSp>
        <p:nvCxnSpPr>
          <p:cNvPr id="65" name="Прямая соединительная линия 64">
            <a:extLst>
              <a:ext uri="{FF2B5EF4-FFF2-40B4-BE49-F238E27FC236}">
                <a16:creationId xmlns:a16="http://schemas.microsoft.com/office/drawing/2014/main" id="{AD6EAE75-6BB6-44F1-F044-B3B841A96F42}"/>
              </a:ext>
            </a:extLst>
          </p:cNvPr>
          <p:cNvCxnSpPr>
            <a:cxnSpLocks/>
          </p:cNvCxnSpPr>
          <p:nvPr/>
        </p:nvCxnSpPr>
        <p:spPr>
          <a:xfrm>
            <a:off x="8788906" y="3613973"/>
            <a:ext cx="0" cy="1104017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1" name="Picture 4" descr="Seven New Courses in Routing and Switching Coming from CBT Nuggets -  Anthony Sequeira's Blog Home">
            <a:extLst>
              <a:ext uri="{FF2B5EF4-FFF2-40B4-BE49-F238E27FC236}">
                <a16:creationId xmlns:a16="http://schemas.microsoft.com/office/drawing/2014/main" id="{915AC36D-08AE-CD73-FC06-2665B45FC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56" b="96889" l="0" r="96889">
                        <a14:foregroundMark x1="10222" y1="32000" x2="10222" y2="32000"/>
                        <a14:foregroundMark x1="12000" y1="24889" x2="25778" y2="15556"/>
                        <a14:foregroundMark x1="25778" y1="15111" x2="60889" y2="11556"/>
                        <a14:foregroundMark x1="60889" y1="11556" x2="65333" y2="14222"/>
                        <a14:foregroundMark x1="65333" y1="13778" x2="83556" y2="27111"/>
                        <a14:foregroundMark x1="83556" y1="27111" x2="89333" y2="46222"/>
                        <a14:foregroundMark x1="89333" y1="46222" x2="80444" y2="87111"/>
                        <a14:foregroundMark x1="80444" y1="87111" x2="58667" y2="92000"/>
                        <a14:foregroundMark x1="58667" y1="92000" x2="39556" y2="88889"/>
                        <a14:foregroundMark x1="39556" y1="88889" x2="21333" y2="80444"/>
                        <a14:foregroundMark x1="21333" y1="80444" x2="9333" y2="66667"/>
                        <a14:foregroundMark x1="9333" y1="66667" x2="7111" y2="49778"/>
                        <a14:foregroundMark x1="7111" y1="49778" x2="7556" y2="49333"/>
                        <a14:foregroundMark x1="5778" y1="36000" x2="5778" y2="51556"/>
                        <a14:foregroundMark x1="30222" y1="12000" x2="47556" y2="10667"/>
                        <a14:foregroundMark x1="47556" y1="10667" x2="67556" y2="12444"/>
                        <a14:foregroundMark x1="67556" y1="12444" x2="82222" y2="21333"/>
                        <a14:foregroundMark x1="82222" y1="21333" x2="90667" y2="38222"/>
                        <a14:foregroundMark x1="91618" y1="78667" x2="91556" y2="79111"/>
                        <a14:foregroundMark x1="91680" y1="78222" x2="91618" y2="78667"/>
                        <a14:foregroundMark x1="91866" y1="76889" x2="91680" y2="78222"/>
                        <a14:foregroundMark x1="96444" y1="44000" x2="91866" y2="76889"/>
                        <a14:foregroundMark x1="91556" y1="79111" x2="89333" y2="79556"/>
                        <a14:foregroundMark x1="94222" y1="58222" x2="92889" y2="38667"/>
                        <a14:foregroundMark x1="92889" y1="38667" x2="82667" y2="24444"/>
                        <a14:foregroundMark x1="82667" y1="24444" x2="81778" y2="24000"/>
                        <a14:foregroundMark x1="45333" y1="3556" x2="34222" y2="8000"/>
                        <a14:foregroundMark x1="32444" y1="94667" x2="45778" y2="95111"/>
                        <a14:foregroundMark x1="47556" y1="97333" x2="47556" y2="97333"/>
                        <a14:foregroundMark x1="444" y1="48889" x2="444" y2="48889"/>
                        <a14:foregroundMark x1="96889" y1="51111" x2="96889" y2="51111"/>
                        <a14:backgroundMark x1="91111" y1="78667" x2="91111" y2="78667"/>
                        <a14:backgroundMark x1="91556" y1="78222" x2="91556" y2="78222"/>
                        <a14:backgroundMark x1="91111" y1="79111" x2="91111" y2="79111"/>
                        <a14:backgroundMark x1="90222" y1="79556" x2="90222" y2="79556"/>
                        <a14:backgroundMark x1="91111" y1="79556" x2="91111" y2="79556"/>
                        <a14:backgroundMark x1="92444" y1="78667" x2="92444" y2="78667"/>
                        <a14:backgroundMark x1="92444" y1="76889" x2="92444" y2="7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416" y="7952019"/>
            <a:ext cx="1646091" cy="164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F9D64828-4D29-843B-4CA4-3A9215ED0520}"/>
              </a:ext>
            </a:extLst>
          </p:cNvPr>
          <p:cNvCxnSpPr>
            <a:cxnSpLocks/>
          </p:cNvCxnSpPr>
          <p:nvPr/>
        </p:nvCxnSpPr>
        <p:spPr>
          <a:xfrm flipV="1">
            <a:off x="6383465" y="6255057"/>
            <a:ext cx="1625112" cy="841090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A4254860-E4F8-A98C-7C91-96CC7A0B1BDE}"/>
              </a:ext>
            </a:extLst>
          </p:cNvPr>
          <p:cNvCxnSpPr>
            <a:cxnSpLocks/>
          </p:cNvCxnSpPr>
          <p:nvPr/>
        </p:nvCxnSpPr>
        <p:spPr>
          <a:xfrm>
            <a:off x="6345087" y="7780921"/>
            <a:ext cx="1530317" cy="994143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9" name="Picture 14" descr="Internet - Internet Cloud Illustration - CleanPNG / KissPNG">
            <a:extLst>
              <a:ext uri="{FF2B5EF4-FFF2-40B4-BE49-F238E27FC236}">
                <a16:creationId xmlns:a16="http://schemas.microsoft.com/office/drawing/2014/main" id="{6D9BD06A-234D-0802-3DE2-78C274B7FA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602" b="93567" l="9122" r="89865">
                        <a14:foregroundMark x1="57432" y1="9357" x2="57432" y2="9357"/>
                        <a14:foregroundMark x1="42905" y1="8187" x2="42905" y2="8187"/>
                        <a14:foregroundMark x1="51014" y1="93567" x2="51014" y2="935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29"/>
          <a:stretch/>
        </p:blipFill>
        <p:spPr bwMode="auto">
          <a:xfrm>
            <a:off x="17371143" y="6346584"/>
            <a:ext cx="3655378" cy="2576189"/>
          </a:xfrm>
          <a:prstGeom prst="rect">
            <a:avLst/>
          </a:prstGeom>
          <a:noFill/>
        </p:spPr>
      </p:pic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id="{70928D28-A5B3-768A-3EAF-A66A8378EB91}"/>
              </a:ext>
            </a:extLst>
          </p:cNvPr>
          <p:cNvSpPr/>
          <p:nvPr/>
        </p:nvSpPr>
        <p:spPr>
          <a:xfrm>
            <a:off x="12794114" y="1701581"/>
            <a:ext cx="2751819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200Gb/s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id="{AA106F0B-7AFB-CB94-75AD-7D3C6BD71437}"/>
              </a:ext>
            </a:extLst>
          </p:cNvPr>
          <p:cNvSpPr/>
          <p:nvPr/>
        </p:nvSpPr>
        <p:spPr>
          <a:xfrm>
            <a:off x="12811263" y="2368004"/>
            <a:ext cx="2765065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200Gb/s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id="{906BFB15-4B0B-F310-D3DC-1D5F6E86FCE6}"/>
              </a:ext>
            </a:extLst>
          </p:cNvPr>
          <p:cNvSpPr/>
          <p:nvPr/>
        </p:nvSpPr>
        <p:spPr>
          <a:xfrm>
            <a:off x="12811263" y="3050785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200Gb/s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2" name="Скругленный прямоугольник 41">
            <a:extLst>
              <a:ext uri="{FF2B5EF4-FFF2-40B4-BE49-F238E27FC236}">
                <a16:creationId xmlns:a16="http://schemas.microsoft.com/office/drawing/2014/main" id="{CC3AFEC1-2816-C9E0-093A-5AC1BFC70C32}"/>
              </a:ext>
            </a:extLst>
          </p:cNvPr>
          <p:cNvSpPr/>
          <p:nvPr/>
        </p:nvSpPr>
        <p:spPr>
          <a:xfrm>
            <a:off x="12811263" y="3718158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IX 200Gb/s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id="{2CDC028A-50F4-3206-B415-FC1FD056A385}"/>
              </a:ext>
            </a:extLst>
          </p:cNvPr>
          <p:cNvSpPr/>
          <p:nvPr/>
        </p:nvSpPr>
        <p:spPr>
          <a:xfrm>
            <a:off x="12811263" y="4422874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IX 200Gb/s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:a16="http://schemas.microsoft.com/office/drawing/2014/main" id="{AC225F21-4081-A4A3-6091-CB84892EBE7C}"/>
              </a:ext>
            </a:extLst>
          </p:cNvPr>
          <p:cNvSpPr/>
          <p:nvPr/>
        </p:nvSpPr>
        <p:spPr>
          <a:xfrm>
            <a:off x="12811263" y="5118513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IX 100Gb/s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5" name="Скругленный прямоугольник 44">
            <a:extLst>
              <a:ext uri="{FF2B5EF4-FFF2-40B4-BE49-F238E27FC236}">
                <a16:creationId xmlns:a16="http://schemas.microsoft.com/office/drawing/2014/main" id="{2E64692F-AD82-19DB-9F0B-97A70F3DD2E2}"/>
              </a:ext>
            </a:extLst>
          </p:cNvPr>
          <p:cNvSpPr/>
          <p:nvPr/>
        </p:nvSpPr>
        <p:spPr>
          <a:xfrm>
            <a:off x="12818517" y="5801061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100Gb/s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7" name="Скругленный прямоугольник 46">
            <a:extLst>
              <a:ext uri="{FF2B5EF4-FFF2-40B4-BE49-F238E27FC236}">
                <a16:creationId xmlns:a16="http://schemas.microsoft.com/office/drawing/2014/main" id="{B1165792-209D-A815-6801-D189E5A5458A}"/>
              </a:ext>
            </a:extLst>
          </p:cNvPr>
          <p:cNvSpPr/>
          <p:nvPr/>
        </p:nvSpPr>
        <p:spPr>
          <a:xfrm>
            <a:off x="12826074" y="6509837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100Gb/s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8" name="Скругленный прямоугольник 47">
            <a:extLst>
              <a:ext uri="{FF2B5EF4-FFF2-40B4-BE49-F238E27FC236}">
                <a16:creationId xmlns:a16="http://schemas.microsoft.com/office/drawing/2014/main" id="{2B8723FC-B117-7651-89F3-7E3BC82970A3}"/>
              </a:ext>
            </a:extLst>
          </p:cNvPr>
          <p:cNvSpPr/>
          <p:nvPr/>
        </p:nvSpPr>
        <p:spPr>
          <a:xfrm>
            <a:off x="12844153" y="7207947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100Gb/s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9" name="Скругленный прямоугольник 48">
            <a:extLst>
              <a:ext uri="{FF2B5EF4-FFF2-40B4-BE49-F238E27FC236}">
                <a16:creationId xmlns:a16="http://schemas.microsoft.com/office/drawing/2014/main" id="{71DA93DA-096D-92E3-7DE6-82982831E9B6}"/>
              </a:ext>
            </a:extLst>
          </p:cNvPr>
          <p:cNvSpPr/>
          <p:nvPr/>
        </p:nvSpPr>
        <p:spPr>
          <a:xfrm>
            <a:off x="12844153" y="7913114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100Gb/s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0" name="Скругленный прямоугольник 49">
            <a:extLst>
              <a:ext uri="{FF2B5EF4-FFF2-40B4-BE49-F238E27FC236}">
                <a16:creationId xmlns:a16="http://schemas.microsoft.com/office/drawing/2014/main" id="{C4D67D0E-4AA8-A042-37F0-4E499B4B8F64}"/>
              </a:ext>
            </a:extLst>
          </p:cNvPr>
          <p:cNvSpPr/>
          <p:nvPr/>
        </p:nvSpPr>
        <p:spPr>
          <a:xfrm>
            <a:off x="12859520" y="8627657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100Gb/s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1" name="Скругленный прямоугольник 50">
            <a:extLst>
              <a:ext uri="{FF2B5EF4-FFF2-40B4-BE49-F238E27FC236}">
                <a16:creationId xmlns:a16="http://schemas.microsoft.com/office/drawing/2014/main" id="{8F024456-5D50-24B0-0FA7-A0713ED4E3A6}"/>
              </a:ext>
            </a:extLst>
          </p:cNvPr>
          <p:cNvSpPr/>
          <p:nvPr/>
        </p:nvSpPr>
        <p:spPr>
          <a:xfrm>
            <a:off x="12862740" y="9354154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100Gb/s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2" name="Скругленный прямоугольник 51">
            <a:extLst>
              <a:ext uri="{FF2B5EF4-FFF2-40B4-BE49-F238E27FC236}">
                <a16:creationId xmlns:a16="http://schemas.microsoft.com/office/drawing/2014/main" id="{46691B3B-F490-7239-9FCE-F9C5D23F26B3}"/>
              </a:ext>
            </a:extLst>
          </p:cNvPr>
          <p:cNvSpPr/>
          <p:nvPr/>
        </p:nvSpPr>
        <p:spPr>
          <a:xfrm>
            <a:off x="12873718" y="10061792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PNI 100Gb/s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3" name="Скругленный прямоугольник 52">
            <a:extLst>
              <a:ext uri="{FF2B5EF4-FFF2-40B4-BE49-F238E27FC236}">
                <a16:creationId xmlns:a16="http://schemas.microsoft.com/office/drawing/2014/main" id="{CAAC3C0A-F415-5A35-9848-5A8B8F3B9DE2}"/>
              </a:ext>
            </a:extLst>
          </p:cNvPr>
          <p:cNvSpPr/>
          <p:nvPr/>
        </p:nvSpPr>
        <p:spPr>
          <a:xfrm>
            <a:off x="12859520" y="10741869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80Gb/s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4" name="Скругленный прямоугольник 53">
            <a:extLst>
              <a:ext uri="{FF2B5EF4-FFF2-40B4-BE49-F238E27FC236}">
                <a16:creationId xmlns:a16="http://schemas.microsoft.com/office/drawing/2014/main" id="{98763097-9171-16EA-73AD-E2288EDA8951}"/>
              </a:ext>
            </a:extLst>
          </p:cNvPr>
          <p:cNvSpPr/>
          <p:nvPr/>
        </p:nvSpPr>
        <p:spPr>
          <a:xfrm>
            <a:off x="12859520" y="11434212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IPT 40Gb/s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:a16="http://schemas.microsoft.com/office/drawing/2014/main" id="{611F57FE-EE7F-84F9-5DF6-66298031EEF6}"/>
              </a:ext>
            </a:extLst>
          </p:cNvPr>
          <p:cNvSpPr/>
          <p:nvPr/>
        </p:nvSpPr>
        <p:spPr>
          <a:xfrm>
            <a:off x="12844153" y="12176004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PNI 40Gb/s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6" name="Скругленный прямоугольник 55">
            <a:extLst>
              <a:ext uri="{FF2B5EF4-FFF2-40B4-BE49-F238E27FC236}">
                <a16:creationId xmlns:a16="http://schemas.microsoft.com/office/drawing/2014/main" id="{539C7C11-1617-E9E4-18F2-199116224448}"/>
              </a:ext>
            </a:extLst>
          </p:cNvPr>
          <p:cNvSpPr/>
          <p:nvPr/>
        </p:nvSpPr>
        <p:spPr>
          <a:xfrm>
            <a:off x="12844153" y="12893502"/>
            <a:ext cx="2765063" cy="59023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PNI 10Gb/s</a:t>
            </a:r>
            <a:endParaRPr kumimoji="0" lang="ru-RU" sz="2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63" name="Соединительная линия уступом 62">
            <a:extLst>
              <a:ext uri="{FF2B5EF4-FFF2-40B4-BE49-F238E27FC236}">
                <a16:creationId xmlns:a16="http://schemas.microsoft.com/office/drawing/2014/main" id="{5727608F-C02F-8A90-8FDD-B3927DBABC00}"/>
              </a:ext>
            </a:extLst>
          </p:cNvPr>
          <p:cNvCxnSpPr>
            <a:stCxn id="58" idx="3"/>
            <a:endCxn id="31" idx="1"/>
          </p:cNvCxnSpPr>
          <p:nvPr/>
        </p:nvCxnSpPr>
        <p:spPr>
          <a:xfrm flipV="1">
            <a:off x="9693046" y="1996698"/>
            <a:ext cx="3101068" cy="3676481"/>
          </a:xfrm>
          <a:prstGeom prst="bentConnector3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6" name="Соединительная линия уступом 65">
            <a:extLst>
              <a:ext uri="{FF2B5EF4-FFF2-40B4-BE49-F238E27FC236}">
                <a16:creationId xmlns:a16="http://schemas.microsoft.com/office/drawing/2014/main" id="{5B4CF5AE-7820-D5E2-EBD4-7151BF1922FA}"/>
              </a:ext>
            </a:extLst>
          </p:cNvPr>
          <p:cNvCxnSpPr>
            <a:cxnSpLocks/>
            <a:stCxn id="58" idx="3"/>
            <a:endCxn id="34" idx="1"/>
          </p:cNvCxnSpPr>
          <p:nvPr/>
        </p:nvCxnSpPr>
        <p:spPr>
          <a:xfrm flipV="1">
            <a:off x="9693046" y="2663121"/>
            <a:ext cx="3118217" cy="3010058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9" name="Соединительная линия уступом 68">
            <a:extLst>
              <a:ext uri="{FF2B5EF4-FFF2-40B4-BE49-F238E27FC236}">
                <a16:creationId xmlns:a16="http://schemas.microsoft.com/office/drawing/2014/main" id="{CE211D8C-997E-6146-5E74-DADD54B94715}"/>
              </a:ext>
            </a:extLst>
          </p:cNvPr>
          <p:cNvCxnSpPr>
            <a:cxnSpLocks/>
            <a:stCxn id="58" idx="3"/>
            <a:endCxn id="35" idx="1"/>
          </p:cNvCxnSpPr>
          <p:nvPr/>
        </p:nvCxnSpPr>
        <p:spPr>
          <a:xfrm flipV="1">
            <a:off x="9693046" y="3345902"/>
            <a:ext cx="3118217" cy="2327277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2" name="Соединительная линия уступом 71">
            <a:extLst>
              <a:ext uri="{FF2B5EF4-FFF2-40B4-BE49-F238E27FC236}">
                <a16:creationId xmlns:a16="http://schemas.microsoft.com/office/drawing/2014/main" id="{BC87B5AE-E196-AAB4-94F7-BDB952FCC61D}"/>
              </a:ext>
            </a:extLst>
          </p:cNvPr>
          <p:cNvCxnSpPr>
            <a:cxnSpLocks/>
            <a:stCxn id="58" idx="3"/>
            <a:endCxn id="42" idx="1"/>
          </p:cNvCxnSpPr>
          <p:nvPr/>
        </p:nvCxnSpPr>
        <p:spPr>
          <a:xfrm flipV="1">
            <a:off x="9693046" y="4013275"/>
            <a:ext cx="3118217" cy="1659904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5" name="Соединительная линия уступом 74">
            <a:extLst>
              <a:ext uri="{FF2B5EF4-FFF2-40B4-BE49-F238E27FC236}">
                <a16:creationId xmlns:a16="http://schemas.microsoft.com/office/drawing/2014/main" id="{5CC6D812-AC1D-E6D8-1F48-6B0FF68213AA}"/>
              </a:ext>
            </a:extLst>
          </p:cNvPr>
          <p:cNvCxnSpPr>
            <a:cxnSpLocks/>
            <a:stCxn id="58" idx="3"/>
            <a:endCxn id="43" idx="1"/>
          </p:cNvCxnSpPr>
          <p:nvPr/>
        </p:nvCxnSpPr>
        <p:spPr>
          <a:xfrm flipV="1">
            <a:off x="9693046" y="4717991"/>
            <a:ext cx="3118217" cy="955188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8" name="Соединительная линия уступом 77">
            <a:extLst>
              <a:ext uri="{FF2B5EF4-FFF2-40B4-BE49-F238E27FC236}">
                <a16:creationId xmlns:a16="http://schemas.microsoft.com/office/drawing/2014/main" id="{8B2D78E7-71F3-CF7D-29EC-B56ED3AB28F4}"/>
              </a:ext>
            </a:extLst>
          </p:cNvPr>
          <p:cNvCxnSpPr>
            <a:cxnSpLocks/>
            <a:stCxn id="58" idx="3"/>
            <a:endCxn id="44" idx="1"/>
          </p:cNvCxnSpPr>
          <p:nvPr/>
        </p:nvCxnSpPr>
        <p:spPr>
          <a:xfrm flipV="1">
            <a:off x="9693046" y="5413630"/>
            <a:ext cx="3118217" cy="259549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1" name="Соединительная линия уступом 80">
            <a:extLst>
              <a:ext uri="{FF2B5EF4-FFF2-40B4-BE49-F238E27FC236}">
                <a16:creationId xmlns:a16="http://schemas.microsoft.com/office/drawing/2014/main" id="{4137F7F0-E284-179C-3012-A12FD76DA3C6}"/>
              </a:ext>
            </a:extLst>
          </p:cNvPr>
          <p:cNvCxnSpPr>
            <a:cxnSpLocks/>
            <a:stCxn id="58" idx="3"/>
            <a:endCxn id="45" idx="1"/>
          </p:cNvCxnSpPr>
          <p:nvPr/>
        </p:nvCxnSpPr>
        <p:spPr>
          <a:xfrm>
            <a:off x="9693046" y="5673179"/>
            <a:ext cx="3125471" cy="422999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4" name="Соединительная линия уступом 83">
            <a:extLst>
              <a:ext uri="{FF2B5EF4-FFF2-40B4-BE49-F238E27FC236}">
                <a16:creationId xmlns:a16="http://schemas.microsoft.com/office/drawing/2014/main" id="{BD1CEEE7-682F-AB85-167F-E1DAFE16897F}"/>
              </a:ext>
            </a:extLst>
          </p:cNvPr>
          <p:cNvCxnSpPr>
            <a:cxnSpLocks/>
            <a:stCxn id="58" idx="3"/>
            <a:endCxn id="47" idx="1"/>
          </p:cNvCxnSpPr>
          <p:nvPr/>
        </p:nvCxnSpPr>
        <p:spPr>
          <a:xfrm>
            <a:off x="9693046" y="5673179"/>
            <a:ext cx="3133028" cy="1131775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7" name="Соединительная линия уступом 86">
            <a:extLst>
              <a:ext uri="{FF2B5EF4-FFF2-40B4-BE49-F238E27FC236}">
                <a16:creationId xmlns:a16="http://schemas.microsoft.com/office/drawing/2014/main" id="{DB417E1C-C9E9-DCF6-21A3-29042E2F5F8E}"/>
              </a:ext>
            </a:extLst>
          </p:cNvPr>
          <p:cNvCxnSpPr>
            <a:cxnSpLocks/>
            <a:stCxn id="58" idx="3"/>
            <a:endCxn id="48" idx="1"/>
          </p:cNvCxnSpPr>
          <p:nvPr/>
        </p:nvCxnSpPr>
        <p:spPr>
          <a:xfrm>
            <a:off x="9693046" y="5673179"/>
            <a:ext cx="3151107" cy="1829885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0" name="Соединительная линия уступом 89">
            <a:extLst>
              <a:ext uri="{FF2B5EF4-FFF2-40B4-BE49-F238E27FC236}">
                <a16:creationId xmlns:a16="http://schemas.microsoft.com/office/drawing/2014/main" id="{C1614C40-7B41-E11B-FC87-57B1CED6F722}"/>
              </a:ext>
            </a:extLst>
          </p:cNvPr>
          <p:cNvCxnSpPr>
            <a:cxnSpLocks/>
            <a:stCxn id="58" idx="3"/>
            <a:endCxn id="49" idx="1"/>
          </p:cNvCxnSpPr>
          <p:nvPr/>
        </p:nvCxnSpPr>
        <p:spPr>
          <a:xfrm>
            <a:off x="9693046" y="5673179"/>
            <a:ext cx="3151107" cy="2535052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3" name="Соединительная линия уступом 92">
            <a:extLst>
              <a:ext uri="{FF2B5EF4-FFF2-40B4-BE49-F238E27FC236}">
                <a16:creationId xmlns:a16="http://schemas.microsoft.com/office/drawing/2014/main" id="{D120BAB2-9E93-736A-34E0-906BE49D889A}"/>
              </a:ext>
            </a:extLst>
          </p:cNvPr>
          <p:cNvCxnSpPr>
            <a:cxnSpLocks/>
            <a:stCxn id="58" idx="3"/>
            <a:endCxn id="50" idx="1"/>
          </p:cNvCxnSpPr>
          <p:nvPr/>
        </p:nvCxnSpPr>
        <p:spPr>
          <a:xfrm>
            <a:off x="9693046" y="5673179"/>
            <a:ext cx="3166474" cy="3249595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6" name="Соединительная линия уступом 95">
            <a:extLst>
              <a:ext uri="{FF2B5EF4-FFF2-40B4-BE49-F238E27FC236}">
                <a16:creationId xmlns:a16="http://schemas.microsoft.com/office/drawing/2014/main" id="{E0A34DA4-BFA7-F083-DAE6-FC2FB0C2A3FF}"/>
              </a:ext>
            </a:extLst>
          </p:cNvPr>
          <p:cNvCxnSpPr>
            <a:cxnSpLocks/>
            <a:stCxn id="58" idx="3"/>
            <a:endCxn id="51" idx="1"/>
          </p:cNvCxnSpPr>
          <p:nvPr/>
        </p:nvCxnSpPr>
        <p:spPr>
          <a:xfrm>
            <a:off x="9693046" y="5673179"/>
            <a:ext cx="3169694" cy="3976092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9" name="Соединительная линия уступом 98">
            <a:extLst>
              <a:ext uri="{FF2B5EF4-FFF2-40B4-BE49-F238E27FC236}">
                <a16:creationId xmlns:a16="http://schemas.microsoft.com/office/drawing/2014/main" id="{F852629D-BAB3-39D5-4C24-9DEF03EE3184}"/>
              </a:ext>
            </a:extLst>
          </p:cNvPr>
          <p:cNvCxnSpPr>
            <a:cxnSpLocks/>
            <a:stCxn id="58" idx="3"/>
            <a:endCxn id="52" idx="1"/>
          </p:cNvCxnSpPr>
          <p:nvPr/>
        </p:nvCxnSpPr>
        <p:spPr>
          <a:xfrm>
            <a:off x="9693046" y="5673179"/>
            <a:ext cx="3180672" cy="4683730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2" name="Соединительная линия уступом 101">
            <a:extLst>
              <a:ext uri="{FF2B5EF4-FFF2-40B4-BE49-F238E27FC236}">
                <a16:creationId xmlns:a16="http://schemas.microsoft.com/office/drawing/2014/main" id="{52168852-8349-E05F-C261-4F52889DC6BE}"/>
              </a:ext>
            </a:extLst>
          </p:cNvPr>
          <p:cNvCxnSpPr>
            <a:cxnSpLocks/>
            <a:stCxn id="58" idx="3"/>
            <a:endCxn id="53" idx="1"/>
          </p:cNvCxnSpPr>
          <p:nvPr/>
        </p:nvCxnSpPr>
        <p:spPr>
          <a:xfrm>
            <a:off x="9693046" y="5673179"/>
            <a:ext cx="3166474" cy="5363807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5" name="Соединительная линия уступом 104">
            <a:extLst>
              <a:ext uri="{FF2B5EF4-FFF2-40B4-BE49-F238E27FC236}">
                <a16:creationId xmlns:a16="http://schemas.microsoft.com/office/drawing/2014/main" id="{73D3E2E1-7C39-5C22-2A4F-CAD81CB6C80C}"/>
              </a:ext>
            </a:extLst>
          </p:cNvPr>
          <p:cNvCxnSpPr>
            <a:cxnSpLocks/>
            <a:stCxn id="58" idx="3"/>
            <a:endCxn id="54" idx="1"/>
          </p:cNvCxnSpPr>
          <p:nvPr/>
        </p:nvCxnSpPr>
        <p:spPr>
          <a:xfrm>
            <a:off x="9693046" y="5673179"/>
            <a:ext cx="3166474" cy="6056150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8" name="Соединительная линия уступом 107">
            <a:extLst>
              <a:ext uri="{FF2B5EF4-FFF2-40B4-BE49-F238E27FC236}">
                <a16:creationId xmlns:a16="http://schemas.microsoft.com/office/drawing/2014/main" id="{59273079-7400-4E5C-2FCF-613770F14BE2}"/>
              </a:ext>
            </a:extLst>
          </p:cNvPr>
          <p:cNvCxnSpPr>
            <a:cxnSpLocks/>
            <a:stCxn id="58" idx="3"/>
            <a:endCxn id="55" idx="1"/>
          </p:cNvCxnSpPr>
          <p:nvPr/>
        </p:nvCxnSpPr>
        <p:spPr>
          <a:xfrm>
            <a:off x="9693046" y="5673179"/>
            <a:ext cx="3151107" cy="6797942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1" name="Соединительная линия уступом 110">
            <a:extLst>
              <a:ext uri="{FF2B5EF4-FFF2-40B4-BE49-F238E27FC236}">
                <a16:creationId xmlns:a16="http://schemas.microsoft.com/office/drawing/2014/main" id="{3F74AAC8-433C-44B4-7E1D-79B5CFD1644B}"/>
              </a:ext>
            </a:extLst>
          </p:cNvPr>
          <p:cNvCxnSpPr>
            <a:cxnSpLocks/>
            <a:stCxn id="58" idx="3"/>
            <a:endCxn id="56" idx="1"/>
          </p:cNvCxnSpPr>
          <p:nvPr/>
        </p:nvCxnSpPr>
        <p:spPr>
          <a:xfrm>
            <a:off x="9693046" y="5673179"/>
            <a:ext cx="3151107" cy="7515440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4" name="Соединительная линия уступом 113">
            <a:extLst>
              <a:ext uri="{FF2B5EF4-FFF2-40B4-BE49-F238E27FC236}">
                <a16:creationId xmlns:a16="http://schemas.microsoft.com/office/drawing/2014/main" id="{FD238142-50B6-A1E5-85F5-2835E4EB90A0}"/>
              </a:ext>
            </a:extLst>
          </p:cNvPr>
          <p:cNvCxnSpPr>
            <a:cxnSpLocks/>
            <a:stCxn id="11" idx="3"/>
            <a:endCxn id="47" idx="1"/>
          </p:cNvCxnSpPr>
          <p:nvPr/>
        </p:nvCxnSpPr>
        <p:spPr>
          <a:xfrm flipV="1">
            <a:off x="9722507" y="6804954"/>
            <a:ext cx="3103567" cy="1970111"/>
          </a:xfrm>
          <a:prstGeom prst="bentConnector3">
            <a:avLst>
              <a:gd name="adj1" fmla="val 50000"/>
            </a:avLst>
          </a:prstGeom>
          <a:noFill/>
          <a:ln w="44450" cap="flat">
            <a:solidFill>
              <a:schemeClr val="bg1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36" name="Рисунок 135" descr="Группа мужчин">
            <a:extLst>
              <a:ext uri="{FF2B5EF4-FFF2-40B4-BE49-F238E27FC236}">
                <a16:creationId xmlns:a16="http://schemas.microsoft.com/office/drawing/2014/main" id="{05E8A266-4092-097D-904F-5CBCD6DD7B7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276859" y="6681562"/>
            <a:ext cx="1673520" cy="1673520"/>
          </a:xfrm>
          <a:prstGeom prst="rect">
            <a:avLst/>
          </a:prstGeom>
        </p:spPr>
      </p:pic>
      <p:cxnSp>
        <p:nvCxnSpPr>
          <p:cNvPr id="139" name="Прямая соединительная линия 138">
            <a:extLst>
              <a:ext uri="{FF2B5EF4-FFF2-40B4-BE49-F238E27FC236}">
                <a16:creationId xmlns:a16="http://schemas.microsoft.com/office/drawing/2014/main" id="{EA3DC9BF-5A34-E469-1D87-68BF97881150}"/>
              </a:ext>
            </a:extLst>
          </p:cNvPr>
          <p:cNvCxnSpPr>
            <a:cxnSpLocks/>
          </p:cNvCxnSpPr>
          <p:nvPr/>
        </p:nvCxnSpPr>
        <p:spPr>
          <a:xfrm flipV="1">
            <a:off x="20421600" y="7605110"/>
            <a:ext cx="1701800" cy="29568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1" name="Закрывающая фигурная скобка 40">
            <a:extLst>
              <a:ext uri="{FF2B5EF4-FFF2-40B4-BE49-F238E27FC236}">
                <a16:creationId xmlns:a16="http://schemas.microsoft.com/office/drawing/2014/main" id="{DC2059E8-5AA2-59F2-B23A-EE5F56442F53}"/>
              </a:ext>
            </a:extLst>
          </p:cNvPr>
          <p:cNvSpPr/>
          <p:nvPr/>
        </p:nvSpPr>
        <p:spPr>
          <a:xfrm>
            <a:off x="15822427" y="1987191"/>
            <a:ext cx="956931" cy="11163776"/>
          </a:xfrm>
          <a:prstGeom prst="rightBrace">
            <a:avLst/>
          </a:prstGeom>
          <a:noFill/>
          <a:ln w="44450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EEA215-F008-FF11-E3C4-71B037A40A76}"/>
              </a:ext>
            </a:extLst>
          </p:cNvPr>
          <p:cNvSpPr txBox="1"/>
          <p:nvPr/>
        </p:nvSpPr>
        <p:spPr>
          <a:xfrm>
            <a:off x="5517496" y="12846444"/>
            <a:ext cx="676393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3200" dirty="0">
                <a:solidFill>
                  <a:schemeClr val="bg1"/>
                </a:solidFill>
                <a:latin typeface="Montserrat Medium" pitchFamily="2" charset="0"/>
              </a:rPr>
              <a:t>Routing platform</a:t>
            </a:r>
            <a:endParaRPr kumimoji="0" lang="ru-RU" sz="32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pic>
        <p:nvPicPr>
          <p:cNvPr id="1026" name="Picture 2" descr="Noction - Crunchbase Company Profile &amp; Funding">
            <a:extLst>
              <a:ext uri="{FF2B5EF4-FFF2-40B4-BE49-F238E27FC236}">
                <a16:creationId xmlns:a16="http://schemas.microsoft.com/office/drawing/2014/main" id="{DD41E32E-5905-7D6F-258F-5126D5F47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072" b="90583" l="6195" r="89823">
                        <a14:foregroundMark x1="46903" y1="79372" x2="46903" y2="79372"/>
                        <a14:foregroundMark x1="6195" y1="47085" x2="6195" y2="47085"/>
                        <a14:foregroundMark x1="44248" y1="11211" x2="44248" y2="11211"/>
                        <a14:foregroundMark x1="47788" y1="10314" x2="47788" y2="10314"/>
                        <a14:foregroundMark x1="46018" y1="8520" x2="46018" y2="8520"/>
                        <a14:foregroundMark x1="45133" y1="73094" x2="45133" y2="73094"/>
                        <a14:foregroundMark x1="46018" y1="73094" x2="46018" y2="73094"/>
                        <a14:foregroundMark x1="46018" y1="73094" x2="46018" y2="73094"/>
                        <a14:foregroundMark x1="45133" y1="73094" x2="45133" y2="73094"/>
                        <a14:foregroundMark x1="38053" y1="68610" x2="38053" y2="68610"/>
                        <a14:foregroundMark x1="34513" y1="65022" x2="34513" y2="65022"/>
                        <a14:foregroundMark x1="30973" y1="65022" x2="35398" y2="73991"/>
                        <a14:foregroundMark x1="43363" y1="75785" x2="60619" y2="75785"/>
                        <a14:foregroundMark x1="60619" y1="75785" x2="69912" y2="74888"/>
                        <a14:foregroundMark x1="88496" y1="49776" x2="88496" y2="49776"/>
                        <a14:foregroundMark x1="86726" y1="55157" x2="86726" y2="55157"/>
                        <a14:foregroundMark x1="40708" y1="70404" x2="40708" y2="70404"/>
                        <a14:foregroundMark x1="88496" y1="49776" x2="88496" y2="49776"/>
                        <a14:foregroundMark x1="90265" y1="47085" x2="90265" y2="47085"/>
                        <a14:foregroundMark x1="58407" y1="78475" x2="58407" y2="78475"/>
                        <a14:foregroundMark x1="53982" y1="79372" x2="53982" y2="79372"/>
                        <a14:foregroundMark x1="48673" y1="79372" x2="48673" y2="79372"/>
                        <a14:foregroundMark x1="34513" y1="82960" x2="34513" y2="82960"/>
                        <a14:foregroundMark x1="28319" y1="62332" x2="28319" y2="62332"/>
                        <a14:foregroundMark x1="31858" y1="55157" x2="31858" y2="55157"/>
                        <a14:foregroundMark x1="30973" y1="58744" x2="30973" y2="58744"/>
                        <a14:foregroundMark x1="83628" y1="63229" x2="50000" y2="85202"/>
                        <a14:foregroundMark x1="50000" y1="85202" x2="34071" y2="78924"/>
                        <a14:foregroundMark x1="34071" y1="78924" x2="30973" y2="74439"/>
                        <a14:foregroundMark x1="20354" y1="54260" x2="20796" y2="73543"/>
                        <a14:foregroundMark x1="20796" y1="73543" x2="30973" y2="80269"/>
                        <a14:foregroundMark x1="34071" y1="52466" x2="49115" y2="69058"/>
                        <a14:foregroundMark x1="87168" y1="54260" x2="81416" y2="73991"/>
                        <a14:foregroundMark x1="81416" y1="73991" x2="66814" y2="83408"/>
                        <a14:foregroundMark x1="66814" y1="83408" x2="30531" y2="88341"/>
                        <a14:foregroundMark x1="30531" y1="88341" x2="16372" y2="69507"/>
                        <a14:foregroundMark x1="50000" y1="90583" x2="50000" y2="90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521" y="11285087"/>
            <a:ext cx="1586494" cy="1565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3BE9D1F5-D0D6-D6EE-2DC7-FEDA6383BD36}"/>
              </a:ext>
            </a:extLst>
          </p:cNvPr>
          <p:cNvCxnSpPr>
            <a:cxnSpLocks/>
          </p:cNvCxnSpPr>
          <p:nvPr/>
        </p:nvCxnSpPr>
        <p:spPr>
          <a:xfrm flipH="1" flipV="1">
            <a:off x="8899461" y="9681739"/>
            <a:ext cx="42471" cy="1366858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8063736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Image 1" descr=" ">
            <a:extLst>
              <a:ext uri="{FF2B5EF4-FFF2-40B4-BE49-F238E27FC236}">
                <a16:creationId xmlns:a16="http://schemas.microsoft.com/office/drawing/2014/main" id="{32ADE863-A132-C630-BD25-85EE0D762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86"/>
            <a:ext cx="24383874" cy="13714214"/>
          </a:xfrm>
          <a:prstGeom prst="rect">
            <a:avLst/>
          </a:prstGeom>
        </p:spPr>
      </p:pic>
      <p:pic>
        <p:nvPicPr>
          <p:cNvPr id="6" name="Image 4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184" y="889779"/>
            <a:ext cx="1028696" cy="1333326"/>
          </a:xfrm>
          <a:prstGeom prst="rect">
            <a:avLst/>
          </a:prstGeom>
        </p:spPr>
      </p:pic>
      <p:pic>
        <p:nvPicPr>
          <p:cNvPr id="7" name="Image 5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184" y="889779"/>
            <a:ext cx="1028696" cy="1333326"/>
          </a:xfrm>
          <a:prstGeom prst="rect">
            <a:avLst/>
          </a:prstGeom>
        </p:spPr>
      </p:pic>
      <p:pic>
        <p:nvPicPr>
          <p:cNvPr id="8" name="Image 6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9" name="Image 7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72" name="Image 33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73" name="Image 34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2" name="Text 0">
            <a:extLst>
              <a:ext uri="{FF2B5EF4-FFF2-40B4-BE49-F238E27FC236}">
                <a16:creationId xmlns:a16="http://schemas.microsoft.com/office/drawing/2014/main" id="{D8BA09C8-2CAC-576C-3E15-B03F5232BC69}"/>
              </a:ext>
            </a:extLst>
          </p:cNvPr>
          <p:cNvSpPr/>
          <p:nvPr/>
        </p:nvSpPr>
        <p:spPr>
          <a:xfrm>
            <a:off x="1037280" y="813587"/>
            <a:ext cx="13969637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Необходимость оптимизаций</a:t>
            </a:r>
          </a:p>
          <a:p>
            <a:pPr algn="l">
              <a:lnSpc>
                <a:spcPts val="6598"/>
              </a:lnSpc>
            </a:pPr>
            <a:endParaRPr lang="ru-RU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C1DF70E2-63DF-0BB6-9193-DD4DA97439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102937"/>
              </p:ext>
            </p:extLst>
          </p:nvPr>
        </p:nvGraphicFramePr>
        <p:xfrm>
          <a:off x="998810" y="4426512"/>
          <a:ext cx="20584618" cy="30787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98081">
                  <a:extLst>
                    <a:ext uri="{9D8B030D-6E8A-4147-A177-3AD203B41FA5}">
                      <a16:colId xmlns:a16="http://schemas.microsoft.com/office/drawing/2014/main" val="879147002"/>
                    </a:ext>
                  </a:extLst>
                </a:gridCol>
                <a:gridCol w="3532909">
                  <a:extLst>
                    <a:ext uri="{9D8B030D-6E8A-4147-A177-3AD203B41FA5}">
                      <a16:colId xmlns:a16="http://schemas.microsoft.com/office/drawing/2014/main" val="2907024468"/>
                    </a:ext>
                  </a:extLst>
                </a:gridCol>
                <a:gridCol w="4031673">
                  <a:extLst>
                    <a:ext uri="{9D8B030D-6E8A-4147-A177-3AD203B41FA5}">
                      <a16:colId xmlns:a16="http://schemas.microsoft.com/office/drawing/2014/main" val="1042982837"/>
                    </a:ext>
                  </a:extLst>
                </a:gridCol>
                <a:gridCol w="4378121">
                  <a:extLst>
                    <a:ext uri="{9D8B030D-6E8A-4147-A177-3AD203B41FA5}">
                      <a16:colId xmlns:a16="http://schemas.microsoft.com/office/drawing/2014/main" val="3285386899"/>
                    </a:ext>
                  </a:extLst>
                </a:gridCol>
                <a:gridCol w="3343834">
                  <a:extLst>
                    <a:ext uri="{9D8B030D-6E8A-4147-A177-3AD203B41FA5}">
                      <a16:colId xmlns:a16="http://schemas.microsoft.com/office/drawing/2014/main" val="4079577897"/>
                    </a:ext>
                  </a:extLst>
                </a:gridCol>
              </a:tblGrid>
              <a:tr h="769685">
                <a:tc rowSpan="2">
                  <a:txBody>
                    <a:bodyPr/>
                    <a:lstStyle/>
                    <a:p>
                      <a:pPr algn="ctr"/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Балансировщики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Сеть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b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Backend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CDN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864866"/>
                  </a:ext>
                </a:extLst>
              </a:tr>
              <a:tr h="7696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Partners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 err="1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OkkoCDN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3424695"/>
                  </a:ext>
                </a:extLst>
              </a:tr>
              <a:tr h="1539369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endParaRPr lang="ru-RU" sz="6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95181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2099F66-D974-7F9D-9EE6-CE9806D6FCBC}"/>
              </a:ext>
            </a:extLst>
          </p:cNvPr>
          <p:cNvSpPr txBox="1"/>
          <p:nvPr/>
        </p:nvSpPr>
        <p:spPr>
          <a:xfrm>
            <a:off x="896383" y="8495145"/>
            <a:ext cx="12880129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Количество пользователей = 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1 500 000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B2E834-BC6E-0F30-8F3B-D7E26E72E318}"/>
              </a:ext>
            </a:extLst>
          </p:cNvPr>
          <p:cNvSpPr txBox="1"/>
          <p:nvPr/>
        </p:nvSpPr>
        <p:spPr>
          <a:xfrm>
            <a:off x="896383" y="9500698"/>
            <a:ext cx="12102673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Битрейт на пользователя = 6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.9 Mb/s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A07D41-1B74-A829-7842-C2C5920B659C}"/>
              </a:ext>
            </a:extLst>
          </p:cNvPr>
          <p:cNvSpPr txBox="1"/>
          <p:nvPr/>
        </p:nvSpPr>
        <p:spPr>
          <a:xfrm>
            <a:off x="896383" y="10516618"/>
            <a:ext cx="14957621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Ожидаемое количество трафика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 </a:t>
            </a: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= 10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.35 Tb/s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169BE19-2AD3-C32F-5063-9AE5322B56FB}"/>
              </a:ext>
            </a:extLst>
          </p:cNvPr>
          <p:cNvSpPr txBox="1"/>
          <p:nvPr/>
        </p:nvSpPr>
        <p:spPr>
          <a:xfrm>
            <a:off x="658437" y="11695681"/>
            <a:ext cx="14348480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Общая емкость 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CDN </a:t>
            </a: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= 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12 Tb/s (5 + 3 + 2 + 2)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  <p:pic>
        <p:nvPicPr>
          <p:cNvPr id="14" name="Picture 4" descr="Галочка Компьютерные иконки, другие, угол, лист, другие png | PNGWing">
            <a:extLst>
              <a:ext uri="{FF2B5EF4-FFF2-40B4-BE49-F238E27FC236}">
                <a16:creationId xmlns:a16="http://schemas.microsoft.com/office/drawing/2014/main" id="{DE027E90-17F3-5404-8944-2A2F29D75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30" b="93970" l="9843" r="89764">
                        <a14:foregroundMark x1="39370" y1="90955" x2="39370" y2="90955"/>
                        <a14:foregroundMark x1="80709" y1="9548" x2="80709" y2="9548"/>
                        <a14:foregroundMark x1="39764" y1="83920" x2="39764" y2="83920"/>
                        <a14:foregroundMark x1="39764" y1="87437" x2="39764" y2="87437"/>
                        <a14:foregroundMark x1="38583" y1="90955" x2="38583" y2="90955"/>
                        <a14:foregroundMark x1="38189" y1="93970" x2="38189" y2="93970"/>
                        <a14:foregroundMark x1="82283" y1="6030" x2="82283" y2="6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334" y="6215330"/>
            <a:ext cx="1349447" cy="105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Галочка Компьютерные иконки, другие, угол, лист, другие png | PNGWing">
            <a:extLst>
              <a:ext uri="{FF2B5EF4-FFF2-40B4-BE49-F238E27FC236}">
                <a16:creationId xmlns:a16="http://schemas.microsoft.com/office/drawing/2014/main" id="{B312886E-74E4-6B4C-F31F-15A43DD30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30" b="93970" l="9843" r="89764">
                        <a14:foregroundMark x1="39370" y1="90955" x2="39370" y2="90955"/>
                        <a14:foregroundMark x1="80709" y1="9548" x2="80709" y2="9548"/>
                        <a14:foregroundMark x1="39764" y1="83920" x2="39764" y2="83920"/>
                        <a14:foregroundMark x1="39764" y1="87437" x2="39764" y2="87437"/>
                        <a14:foregroundMark x1="38583" y1="90955" x2="38583" y2="90955"/>
                        <a14:foregroundMark x1="38189" y1="93970" x2="38189" y2="93970"/>
                        <a14:foregroundMark x1="82283" y1="6030" x2="82283" y2="6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447" y="6215330"/>
            <a:ext cx="1349447" cy="105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Галочка Компьютерные иконки, другие, угол, лист, другие png | PNGWing">
            <a:extLst>
              <a:ext uri="{FF2B5EF4-FFF2-40B4-BE49-F238E27FC236}">
                <a16:creationId xmlns:a16="http://schemas.microsoft.com/office/drawing/2014/main" id="{ECF1E084-B34A-8F7E-57BB-4BEF0663B8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30" b="93970" l="9843" r="89764">
                        <a14:foregroundMark x1="39370" y1="90955" x2="39370" y2="90955"/>
                        <a14:foregroundMark x1="80709" y1="9548" x2="80709" y2="9548"/>
                        <a14:foregroundMark x1="39764" y1="83920" x2="39764" y2="83920"/>
                        <a14:foregroundMark x1="39764" y1="87437" x2="39764" y2="87437"/>
                        <a14:foregroundMark x1="38583" y1="90955" x2="38583" y2="90955"/>
                        <a14:foregroundMark x1="38189" y1="93970" x2="38189" y2="93970"/>
                        <a14:foregroundMark x1="82283" y1="6030" x2="82283" y2="6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554" y="6215330"/>
            <a:ext cx="1349447" cy="105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Галочка Компьютерные иконки, другие, угол, лист, другие png | PNGWing">
            <a:extLst>
              <a:ext uri="{FF2B5EF4-FFF2-40B4-BE49-F238E27FC236}">
                <a16:creationId xmlns:a16="http://schemas.microsoft.com/office/drawing/2014/main" id="{D176FB56-5912-EA11-B4C6-572A4EE415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30" b="93970" l="9843" r="89764">
                        <a14:foregroundMark x1="39370" y1="90955" x2="39370" y2="90955"/>
                        <a14:foregroundMark x1="80709" y1="9548" x2="80709" y2="9548"/>
                        <a14:foregroundMark x1="39764" y1="83920" x2="39764" y2="83920"/>
                        <a14:foregroundMark x1="39764" y1="87437" x2="39764" y2="87437"/>
                        <a14:foregroundMark x1="38583" y1="90955" x2="38583" y2="90955"/>
                        <a14:foregroundMark x1="38189" y1="93970" x2="38189" y2="93970"/>
                        <a14:foregroundMark x1="82283" y1="6030" x2="82283" y2="6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8108" y="6215330"/>
            <a:ext cx="1349447" cy="105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Галочка Компьютерные иконки, другие, угол, лист, другие png | PNGWing">
            <a:extLst>
              <a:ext uri="{FF2B5EF4-FFF2-40B4-BE49-F238E27FC236}">
                <a16:creationId xmlns:a16="http://schemas.microsoft.com/office/drawing/2014/main" id="{981B9435-1AE3-DCAF-9FDF-3F51C0C43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30" b="93970" l="9843" r="89764">
                        <a14:foregroundMark x1="39370" y1="90955" x2="39370" y2="90955"/>
                        <a14:foregroundMark x1="80709" y1="9548" x2="80709" y2="9548"/>
                        <a14:foregroundMark x1="39764" y1="83920" x2="39764" y2="83920"/>
                        <a14:foregroundMark x1="39764" y1="87437" x2="39764" y2="87437"/>
                        <a14:foregroundMark x1="38583" y1="90955" x2="38583" y2="90955"/>
                        <a14:foregroundMark x1="38189" y1="93970" x2="38189" y2="93970"/>
                        <a14:foregroundMark x1="82283" y1="6030" x2="82283" y2="6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0792" y="6215330"/>
            <a:ext cx="1349447" cy="105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Закрыть">
            <a:extLst>
              <a:ext uri="{FF2B5EF4-FFF2-40B4-BE49-F238E27FC236}">
                <a16:creationId xmlns:a16="http://schemas.microsoft.com/office/drawing/2014/main" id="{5BEF9C52-482D-0D3D-BC58-E046EAC859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731454" y="1169568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5354BB-7117-15EA-D645-CA5AB56CB3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id="6" name="Image 6" descr=" ">
            <a:extLst>
              <a:ext uri="{FF2B5EF4-FFF2-40B4-BE49-F238E27FC236}">
                <a16:creationId xmlns:a16="http://schemas.microsoft.com/office/drawing/2014/main" id="{E74B030B-B3FE-996A-EF61-E60CBDD96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6308" y="889779"/>
            <a:ext cx="1028696" cy="1333326"/>
          </a:xfrm>
          <a:prstGeom prst="rect">
            <a:avLst/>
          </a:prstGeom>
        </p:spPr>
      </p:pic>
      <p:sp>
        <p:nvSpPr>
          <p:cNvPr id="7" name="Text 0">
            <a:extLst>
              <a:ext uri="{FF2B5EF4-FFF2-40B4-BE49-F238E27FC236}">
                <a16:creationId xmlns:a16="http://schemas.microsoft.com/office/drawing/2014/main" id="{91442F5C-7841-9843-6E5B-368804E5353F}"/>
              </a:ext>
            </a:extLst>
          </p:cNvPr>
          <p:cNvSpPr/>
          <p:nvPr/>
        </p:nvSpPr>
        <p:spPr>
          <a:xfrm>
            <a:off x="1037281" y="813587"/>
            <a:ext cx="1259833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Оптимизации</a:t>
            </a:r>
          </a:p>
        </p:txBody>
      </p:sp>
      <p:sp>
        <p:nvSpPr>
          <p:cNvPr id="2" name="Наше дело не так однозначно,…">
            <a:extLst>
              <a:ext uri="{FF2B5EF4-FFF2-40B4-BE49-F238E27FC236}">
                <a16:creationId xmlns:a16="http://schemas.microsoft.com/office/drawing/2014/main" id="{3853C12F-0B95-E0B8-0FB6-5C3EBEF9D348}"/>
              </a:ext>
            </a:extLst>
          </p:cNvPr>
          <p:cNvSpPr txBox="1"/>
          <p:nvPr/>
        </p:nvSpPr>
        <p:spPr>
          <a:xfrm>
            <a:off x="1216775" y="2959597"/>
            <a:ext cx="18168699" cy="9643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marL="742950" marR="0" indent="-74295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sz="48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ontserrat SemiBold" pitchFamily="2" charset="0"/>
                <a:sym typeface="Helvetica Neue"/>
              </a:rPr>
              <a:t>P2P (Peer to Peer CDN) – </a:t>
            </a:r>
            <a:r>
              <a:rPr kumimoji="0" lang="ru-RU" sz="48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ontserrat SemiBold" pitchFamily="2" charset="0"/>
                <a:sym typeface="Helvetica Neue"/>
              </a:rPr>
              <a:t>децентрализованная сеть, </a:t>
            </a:r>
            <a:br>
              <a:rPr kumimoji="0" lang="ru-RU" sz="48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ontserrat SemiBold" pitchFamily="2" charset="0"/>
                <a:sym typeface="Helvetica Neue"/>
              </a:rPr>
            </a:br>
            <a:r>
              <a:rPr kumimoji="0" lang="ru-RU" sz="48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ontserrat SemiBold" pitchFamily="2" charset="0"/>
                <a:sym typeface="Helvetica Neue"/>
              </a:rPr>
              <a:t>в которой пользователи распространяют контен</a:t>
            </a: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т </a:t>
            </a:r>
            <a:b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</a:b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между собой</a:t>
            </a:r>
            <a:b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</a:br>
            <a:b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</a:b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- 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JavaScript</a:t>
            </a:r>
            <a:b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</a:b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- WebRTC</a:t>
            </a:r>
          </a:p>
          <a:p>
            <a:pPr marL="742950" marR="0" indent="-74295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endParaRPr lang="en-US" sz="4800" dirty="0">
              <a:solidFill>
                <a:schemeClr val="bg1"/>
              </a:solidFill>
              <a:latin typeface="Montserrat SemiBold" pitchFamily="2" charset="0"/>
            </a:endParaRPr>
          </a:p>
          <a:p>
            <a:pPr marL="742950" marR="0" indent="-74295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H.265 HEVC (High Efficiency Video Coding) – </a:t>
            </a: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формат </a:t>
            </a:r>
            <a:r>
              <a:rPr lang="ru-RU" sz="4800" dirty="0" err="1">
                <a:solidFill>
                  <a:schemeClr val="bg1"/>
                </a:solidFill>
                <a:latin typeface="Montserrat SemiBold" pitchFamily="2" charset="0"/>
              </a:rPr>
              <a:t>видеосжатия</a:t>
            </a: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 с применением более эффективных алгоритмов по сравнению с 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H.264/MPEG-4 AVC</a:t>
            </a:r>
          </a:p>
          <a:p>
            <a:pPr marL="742950" marR="0" indent="-74295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</a:pPr>
            <a:endParaRPr kumimoji="0" lang="en-US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SemiBold" pitchFamily="2" charset="0"/>
              <a:sym typeface="Helvetica Neue"/>
            </a:endParaRP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SemiBold" pitchFamily="2" charset="0"/>
              <a:sym typeface="Helvetica Neue"/>
            </a:endParaRPr>
          </a:p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4400" dirty="0">
              <a:solidFill>
                <a:schemeClr val="bg1"/>
              </a:solidFill>
              <a:latin typeface="Montserrat SemiBold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508CBB-B11A-E739-4A22-6811CB7BEE8D}"/>
              </a:ext>
            </a:extLst>
          </p:cNvPr>
          <p:cNvSpPr txBox="1"/>
          <p:nvPr/>
        </p:nvSpPr>
        <p:spPr>
          <a:xfrm>
            <a:off x="1434214" y="11497013"/>
            <a:ext cx="11672186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5400" dirty="0">
                <a:solidFill>
                  <a:srgbClr val="00B050"/>
                </a:solidFill>
                <a:latin typeface="Montserrat SemiBold" pitchFamily="2" charset="0"/>
              </a:rPr>
              <a:t>Снижение трафика на 10-</a:t>
            </a:r>
            <a:r>
              <a:rPr kumimoji="0" lang="en-US" sz="5400" u="none" strike="noStrike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Montserrat SemiBold" pitchFamily="2" charset="0"/>
                <a:sym typeface="Helvetica Neue"/>
              </a:rPr>
              <a:t>15%</a:t>
            </a:r>
            <a:endParaRPr kumimoji="0" lang="ru-RU" sz="5400" u="none" strike="noStrike" cap="none" spc="0" normalizeH="0" baseline="0" dirty="0">
              <a:ln>
                <a:noFill/>
              </a:ln>
              <a:solidFill>
                <a:srgbClr val="00B050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5428147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Image 1" descr=" ">
            <a:extLst>
              <a:ext uri="{FF2B5EF4-FFF2-40B4-BE49-F238E27FC236}">
                <a16:creationId xmlns:a16="http://schemas.microsoft.com/office/drawing/2014/main" id="{32ADE863-A132-C630-BD25-85EE0D762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3874" cy="13714214"/>
          </a:xfrm>
          <a:prstGeom prst="rect">
            <a:avLst/>
          </a:prstGeom>
        </p:spPr>
      </p:pic>
      <p:pic>
        <p:nvPicPr>
          <p:cNvPr id="6" name="Image 4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184" y="889779"/>
            <a:ext cx="1028696" cy="1333326"/>
          </a:xfrm>
          <a:prstGeom prst="rect">
            <a:avLst/>
          </a:prstGeom>
        </p:spPr>
      </p:pic>
      <p:pic>
        <p:nvPicPr>
          <p:cNvPr id="7" name="Image 5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184" y="889779"/>
            <a:ext cx="1028696" cy="1333326"/>
          </a:xfrm>
          <a:prstGeom prst="rect">
            <a:avLst/>
          </a:prstGeom>
        </p:spPr>
      </p:pic>
      <p:pic>
        <p:nvPicPr>
          <p:cNvPr id="8" name="Image 6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9" name="Image 7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72" name="Image 33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73" name="Image 34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2" name="Text 0">
            <a:extLst>
              <a:ext uri="{FF2B5EF4-FFF2-40B4-BE49-F238E27FC236}">
                <a16:creationId xmlns:a16="http://schemas.microsoft.com/office/drawing/2014/main" id="{D8BA09C8-2CAC-576C-3E15-B03F5232BC69}"/>
              </a:ext>
            </a:extLst>
          </p:cNvPr>
          <p:cNvSpPr/>
          <p:nvPr/>
        </p:nvSpPr>
        <p:spPr>
          <a:xfrm>
            <a:off x="1037280" y="813587"/>
            <a:ext cx="13969637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Немного статистики</a:t>
            </a:r>
          </a:p>
          <a:p>
            <a:pPr algn="l">
              <a:lnSpc>
                <a:spcPts val="6598"/>
              </a:lnSpc>
            </a:pPr>
            <a:endParaRPr lang="ru-RU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C1DF70E2-63DF-0BB6-9193-DD4DA97439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509413"/>
              </p:ext>
            </p:extLst>
          </p:nvPr>
        </p:nvGraphicFramePr>
        <p:xfrm>
          <a:off x="1309309" y="3387522"/>
          <a:ext cx="8830990" cy="3931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33802">
                  <a:extLst>
                    <a:ext uri="{9D8B030D-6E8A-4147-A177-3AD203B41FA5}">
                      <a16:colId xmlns:a16="http://schemas.microsoft.com/office/drawing/2014/main" val="879147002"/>
                    </a:ext>
                  </a:extLst>
                </a:gridCol>
                <a:gridCol w="4397188">
                  <a:extLst>
                    <a:ext uri="{9D8B030D-6E8A-4147-A177-3AD203B41FA5}">
                      <a16:colId xmlns:a16="http://schemas.microsoft.com/office/drawing/2014/main" val="2907024468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US" sz="54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CDN</a:t>
                      </a:r>
                      <a:endParaRPr lang="ru-RU" sz="54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Сеть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9864866"/>
                  </a:ext>
                </a:extLst>
              </a:tr>
              <a:tr h="888643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en-US" sz="48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Partners</a:t>
                      </a:r>
                      <a:endParaRPr lang="ru-RU" sz="48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3.05 Tb/s</a:t>
                      </a:r>
                      <a:r>
                        <a:rPr lang="ru-RU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951817"/>
                  </a:ext>
                </a:extLst>
              </a:tr>
              <a:tr h="931673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en-US" sz="4800" b="0" i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OkkoCDN</a:t>
                      </a:r>
                      <a:endParaRPr lang="ru-RU" sz="48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3.47 Tb/s</a:t>
                      </a:r>
                      <a:endParaRPr lang="ru-RU" sz="6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0849809"/>
                  </a:ext>
                </a:extLst>
              </a:tr>
              <a:tr h="705763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en-US" sz="48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Total</a:t>
                      </a:r>
                      <a:endParaRPr lang="ru-RU" sz="48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6.52 Tb/s</a:t>
                      </a:r>
                      <a:endParaRPr lang="ru-RU" sz="6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4753015"/>
                  </a:ext>
                </a:extLst>
              </a:tr>
            </a:tbl>
          </a:graphicData>
        </a:graphic>
      </p:graphicFrame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id="{832E772F-AC44-3F1C-5C0A-338B2BB149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973041"/>
              </p:ext>
            </p:extLst>
          </p:nvPr>
        </p:nvGraphicFramePr>
        <p:xfrm>
          <a:off x="13286911" y="3440173"/>
          <a:ext cx="8830990" cy="3931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33802">
                  <a:extLst>
                    <a:ext uri="{9D8B030D-6E8A-4147-A177-3AD203B41FA5}">
                      <a16:colId xmlns:a16="http://schemas.microsoft.com/office/drawing/2014/main" val="879147002"/>
                    </a:ext>
                  </a:extLst>
                </a:gridCol>
                <a:gridCol w="4397188">
                  <a:extLst>
                    <a:ext uri="{9D8B030D-6E8A-4147-A177-3AD203B41FA5}">
                      <a16:colId xmlns:a16="http://schemas.microsoft.com/office/drawing/2014/main" val="2907024468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US" sz="54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RPS</a:t>
                      </a:r>
                      <a:endParaRPr lang="ru-RU" sz="54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Сеть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9864866"/>
                  </a:ext>
                </a:extLst>
              </a:tr>
              <a:tr h="888643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en-US" sz="48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External</a:t>
                      </a:r>
                      <a:endParaRPr lang="ru-RU" sz="48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25K</a:t>
                      </a:r>
                      <a:endParaRPr lang="ru-RU" sz="6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951817"/>
                  </a:ext>
                </a:extLst>
              </a:tr>
              <a:tr h="931673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en-US" sz="48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Internal</a:t>
                      </a:r>
                      <a:endParaRPr lang="ru-RU" sz="48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120K</a:t>
                      </a:r>
                      <a:endParaRPr lang="ru-RU" sz="6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0849809"/>
                  </a:ext>
                </a:extLst>
              </a:tr>
              <a:tr h="705763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en-US" sz="48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CDN</a:t>
                      </a:r>
                      <a:endParaRPr lang="ru-RU" sz="48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450K</a:t>
                      </a:r>
                      <a:endParaRPr lang="ru-RU" sz="6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4753015"/>
                  </a:ext>
                </a:extLst>
              </a:tr>
            </a:tbl>
          </a:graphicData>
        </a:graphic>
      </p:graphicFrame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FBA75E36-CF83-0D6A-1858-A03C140974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886144"/>
              </p:ext>
            </p:extLst>
          </p:nvPr>
        </p:nvGraphicFramePr>
        <p:xfrm>
          <a:off x="1309309" y="8600960"/>
          <a:ext cx="8830990" cy="40674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33802">
                  <a:extLst>
                    <a:ext uri="{9D8B030D-6E8A-4147-A177-3AD203B41FA5}">
                      <a16:colId xmlns:a16="http://schemas.microsoft.com/office/drawing/2014/main" val="879147002"/>
                    </a:ext>
                  </a:extLst>
                </a:gridCol>
                <a:gridCol w="4397188">
                  <a:extLst>
                    <a:ext uri="{9D8B030D-6E8A-4147-A177-3AD203B41FA5}">
                      <a16:colId xmlns:a16="http://schemas.microsoft.com/office/drawing/2014/main" val="2907024468"/>
                    </a:ext>
                  </a:extLst>
                </a:gridCol>
              </a:tblGrid>
              <a:tr h="7963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5400" b="0" i="0" dirty="0" err="1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Логи</a:t>
                      </a:r>
                      <a:endParaRPr lang="ru-RU" sz="54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Сеть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9864866"/>
                  </a:ext>
                </a:extLst>
              </a:tr>
              <a:tr h="875961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ru-RU" sz="48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Скорость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2 Gb/s</a:t>
                      </a:r>
                      <a:endParaRPr lang="ru-RU" sz="6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951817"/>
                  </a:ext>
                </a:extLst>
              </a:tr>
              <a:tr h="875961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ru-RU" sz="48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Объем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2</a:t>
                      </a:r>
                      <a:r>
                        <a:rPr lang="en-US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.2</a:t>
                      </a:r>
                      <a:r>
                        <a:rPr lang="ru-RU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 </a:t>
                      </a:r>
                      <a:r>
                        <a:rPr lang="en-US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PB</a:t>
                      </a:r>
                      <a:endParaRPr lang="ru-RU" sz="6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0849809"/>
                  </a:ext>
                </a:extLst>
              </a:tr>
              <a:tr h="1141403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Время хранения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до 30 дней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4753015"/>
                  </a:ext>
                </a:extLst>
              </a:tr>
            </a:tbl>
          </a:graphicData>
        </a:graphic>
      </p:graphicFrame>
      <p:graphicFrame>
        <p:nvGraphicFramePr>
          <p:cNvPr id="19" name="Таблица 18">
            <a:extLst>
              <a:ext uri="{FF2B5EF4-FFF2-40B4-BE49-F238E27FC236}">
                <a16:creationId xmlns:a16="http://schemas.microsoft.com/office/drawing/2014/main" id="{EA4ADA71-DFB4-F367-4C88-4F2E883364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48739"/>
              </p:ext>
            </p:extLst>
          </p:nvPr>
        </p:nvGraphicFramePr>
        <p:xfrm>
          <a:off x="13286911" y="8668741"/>
          <a:ext cx="8830990" cy="3749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33802">
                  <a:extLst>
                    <a:ext uri="{9D8B030D-6E8A-4147-A177-3AD203B41FA5}">
                      <a16:colId xmlns:a16="http://schemas.microsoft.com/office/drawing/2014/main" val="879147002"/>
                    </a:ext>
                  </a:extLst>
                </a:gridCol>
                <a:gridCol w="4397188">
                  <a:extLst>
                    <a:ext uri="{9D8B030D-6E8A-4147-A177-3AD203B41FA5}">
                      <a16:colId xmlns:a16="http://schemas.microsoft.com/office/drawing/2014/main" val="2907024468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ru-RU" sz="54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Атаки</a:t>
                      </a:r>
                      <a:endParaRPr lang="ru-RU" sz="54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Сеть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9864866"/>
                  </a:ext>
                </a:extLst>
              </a:tr>
              <a:tr h="888643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ru-RU" sz="48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Количество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951817"/>
                  </a:ext>
                </a:extLst>
              </a:tr>
              <a:tr h="931673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en-US" sz="48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Max RPM</a:t>
                      </a:r>
                      <a:endParaRPr lang="ru-RU" sz="48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Montserrat Medium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2</a:t>
                      </a:r>
                      <a:r>
                        <a:rPr lang="en-US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.16 Mil</a:t>
                      </a:r>
                      <a:endParaRPr lang="ru-RU" sz="6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0849809"/>
                  </a:ext>
                </a:extLst>
              </a:tr>
              <a:tr h="705763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ru-RU" sz="48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Страны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RU, US, DE, FR, CZ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4753015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2C3F0D9D-6B34-03E0-06D1-CBE32038DBB9}"/>
              </a:ext>
            </a:extLst>
          </p:cNvPr>
          <p:cNvSpPr txBox="1"/>
          <p:nvPr/>
        </p:nvSpPr>
        <p:spPr>
          <a:xfrm>
            <a:off x="5290772" y="1932737"/>
            <a:ext cx="12411634" cy="923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US" sz="5400" dirty="0">
                <a:solidFill>
                  <a:srgbClr val="00D77D"/>
                </a:solidFill>
                <a:latin typeface="Montserrat Medium" pitchFamily="2" charset="0"/>
              </a:rPr>
              <a:t>~</a:t>
            </a:r>
            <a:r>
              <a:rPr lang="ru-RU" sz="5400" dirty="0">
                <a:solidFill>
                  <a:srgbClr val="00D77D"/>
                </a:solidFill>
                <a:latin typeface="Montserrat Medium" pitchFamily="2" charset="0"/>
              </a:rPr>
              <a:t> </a:t>
            </a:r>
            <a:r>
              <a:rPr lang="ru-RU" sz="5400" b="0" i="0" dirty="0">
                <a:ln>
                  <a:noFill/>
                </a:ln>
                <a:solidFill>
                  <a:srgbClr val="00D77D"/>
                </a:solidFill>
                <a:latin typeface="Montserrat Medium" pitchFamily="2" charset="0"/>
              </a:rPr>
              <a:t>1 млн</a:t>
            </a:r>
            <a:r>
              <a:rPr lang="en-US" sz="5400" b="0" i="0" dirty="0">
                <a:ln>
                  <a:noFill/>
                </a:ln>
                <a:solidFill>
                  <a:srgbClr val="00D77D"/>
                </a:solidFill>
                <a:latin typeface="Montserrat Medium" pitchFamily="2" charset="0"/>
              </a:rPr>
              <a:t> </a:t>
            </a:r>
            <a:r>
              <a:rPr lang="ru-RU" sz="5400" dirty="0">
                <a:solidFill>
                  <a:srgbClr val="00D77D"/>
                </a:solidFill>
                <a:latin typeface="Montserrat Medium" pitchFamily="2" charset="0"/>
              </a:rPr>
              <a:t>зрителей</a:t>
            </a:r>
            <a:endParaRPr lang="ru-RU" sz="5400" b="1" dirty="0">
              <a:ln>
                <a:noFill/>
              </a:ln>
              <a:solidFill>
                <a:srgbClr val="00D7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97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Image 1" descr=" ">
            <a:extLst>
              <a:ext uri="{FF2B5EF4-FFF2-40B4-BE49-F238E27FC236}">
                <a16:creationId xmlns:a16="http://schemas.microsoft.com/office/drawing/2014/main" id="{32ADE863-A132-C630-BD25-85EE0D762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3874" cy="13714214"/>
          </a:xfrm>
          <a:prstGeom prst="rect">
            <a:avLst/>
          </a:prstGeom>
        </p:spPr>
      </p:pic>
      <p:pic>
        <p:nvPicPr>
          <p:cNvPr id="6" name="Image 4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184" y="889779"/>
            <a:ext cx="1028696" cy="1333326"/>
          </a:xfrm>
          <a:prstGeom prst="rect">
            <a:avLst/>
          </a:prstGeom>
        </p:spPr>
      </p:pic>
      <p:pic>
        <p:nvPicPr>
          <p:cNvPr id="7" name="Image 5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184" y="889779"/>
            <a:ext cx="1028696" cy="1333326"/>
          </a:xfrm>
          <a:prstGeom prst="rect">
            <a:avLst/>
          </a:prstGeom>
        </p:spPr>
      </p:pic>
      <p:pic>
        <p:nvPicPr>
          <p:cNvPr id="8" name="Image 6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9" name="Image 7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72" name="Image 33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73" name="Image 34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2" name="Text 0">
            <a:extLst>
              <a:ext uri="{FF2B5EF4-FFF2-40B4-BE49-F238E27FC236}">
                <a16:creationId xmlns:a16="http://schemas.microsoft.com/office/drawing/2014/main" id="{D8BA09C8-2CAC-576C-3E15-B03F5232BC69}"/>
              </a:ext>
            </a:extLst>
          </p:cNvPr>
          <p:cNvSpPr/>
          <p:nvPr/>
        </p:nvSpPr>
        <p:spPr>
          <a:xfrm>
            <a:off x="1037281" y="813587"/>
            <a:ext cx="1259833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К чему готовиться?</a:t>
            </a:r>
          </a:p>
          <a:p>
            <a:pPr algn="l">
              <a:lnSpc>
                <a:spcPts val="6598"/>
              </a:lnSpc>
            </a:pPr>
            <a:endParaRPr lang="ru-RU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C1DF70E2-63DF-0BB6-9193-DD4DA97439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982494"/>
              </p:ext>
            </p:extLst>
          </p:nvPr>
        </p:nvGraphicFramePr>
        <p:xfrm>
          <a:off x="998810" y="4426511"/>
          <a:ext cx="20584618" cy="30787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98081">
                  <a:extLst>
                    <a:ext uri="{9D8B030D-6E8A-4147-A177-3AD203B41FA5}">
                      <a16:colId xmlns:a16="http://schemas.microsoft.com/office/drawing/2014/main" val="879147002"/>
                    </a:ext>
                  </a:extLst>
                </a:gridCol>
                <a:gridCol w="3532909">
                  <a:extLst>
                    <a:ext uri="{9D8B030D-6E8A-4147-A177-3AD203B41FA5}">
                      <a16:colId xmlns:a16="http://schemas.microsoft.com/office/drawing/2014/main" val="2907024468"/>
                    </a:ext>
                  </a:extLst>
                </a:gridCol>
                <a:gridCol w="4031673">
                  <a:extLst>
                    <a:ext uri="{9D8B030D-6E8A-4147-A177-3AD203B41FA5}">
                      <a16:colId xmlns:a16="http://schemas.microsoft.com/office/drawing/2014/main" val="1042982837"/>
                    </a:ext>
                  </a:extLst>
                </a:gridCol>
                <a:gridCol w="4378121">
                  <a:extLst>
                    <a:ext uri="{9D8B030D-6E8A-4147-A177-3AD203B41FA5}">
                      <a16:colId xmlns:a16="http://schemas.microsoft.com/office/drawing/2014/main" val="3285386899"/>
                    </a:ext>
                  </a:extLst>
                </a:gridCol>
                <a:gridCol w="3343834">
                  <a:extLst>
                    <a:ext uri="{9D8B030D-6E8A-4147-A177-3AD203B41FA5}">
                      <a16:colId xmlns:a16="http://schemas.microsoft.com/office/drawing/2014/main" val="4079577897"/>
                    </a:ext>
                  </a:extLst>
                </a:gridCol>
              </a:tblGrid>
              <a:tr h="769685">
                <a:tc rowSpan="2">
                  <a:txBody>
                    <a:bodyPr/>
                    <a:lstStyle/>
                    <a:p>
                      <a:pPr algn="ctr"/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Балансировщики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Сеть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b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Backend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CDN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864866"/>
                  </a:ext>
                </a:extLst>
              </a:tr>
              <a:tr h="7696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Partners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 err="1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OkkoCDN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3424695"/>
                  </a:ext>
                </a:extLst>
              </a:tr>
              <a:tr h="1539369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ru-RU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 ?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951817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3B259BB5-4969-D5A7-1C04-C30F26853578}"/>
              </a:ext>
            </a:extLst>
          </p:cNvPr>
          <p:cNvSpPr txBox="1"/>
          <p:nvPr/>
        </p:nvSpPr>
        <p:spPr>
          <a:xfrm>
            <a:off x="896383" y="8756402"/>
            <a:ext cx="12880129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Количество пользователей = 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1 500 000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22F840-D1FE-E867-C387-FD248A278007}"/>
              </a:ext>
            </a:extLst>
          </p:cNvPr>
          <p:cNvSpPr txBox="1"/>
          <p:nvPr/>
        </p:nvSpPr>
        <p:spPr>
          <a:xfrm>
            <a:off x="865926" y="10241419"/>
            <a:ext cx="10885993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Время на подготовку = 4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 </a:t>
            </a: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месяца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96367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895"/>
            <a:ext cx="24383508" cy="13713854"/>
          </a:xfrm>
          <a:prstGeom prst="rect">
            <a:avLst/>
          </a:prstGeom>
        </p:spPr>
      </p:pic>
      <p:pic>
        <p:nvPicPr>
          <p:cNvPr id="3" name="Image 1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895"/>
            <a:ext cx="24383874" cy="13713854"/>
          </a:xfrm>
          <a:prstGeom prst="rect">
            <a:avLst/>
          </a:prstGeom>
        </p:spPr>
      </p:pic>
      <p:pic>
        <p:nvPicPr>
          <p:cNvPr id="4" name="Image 2" descr=" 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075999" y="596625"/>
            <a:ext cx="653402" cy="843006"/>
          </a:xfrm>
          <a:prstGeom prst="rect">
            <a:avLst/>
          </a:prstGeom>
        </p:spPr>
      </p:pic>
      <p:pic>
        <p:nvPicPr>
          <p:cNvPr id="5" name="Image 3" descr=" 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" y="893"/>
            <a:ext cx="24383514" cy="13703418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8896243" y="3673329"/>
            <a:ext cx="6794426" cy="9523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4798" dirty="0">
                <a:solidFill>
                  <a:srgbClr val="FFFFFF">
                    <a:alpha val="100000"/>
                  </a:srgbClr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Остались вопросы?</a:t>
            </a:r>
            <a:endParaRPr lang="en-US" sz="4798" dirty="0">
              <a:latin typeface="Montserrat Medium" pitchFamily="2" charset="0"/>
            </a:endParaRPr>
          </a:p>
        </p:txBody>
      </p:sp>
      <p:sp>
        <p:nvSpPr>
          <p:cNvPr id="10" name="Text 3"/>
          <p:cNvSpPr/>
          <p:nvPr/>
        </p:nvSpPr>
        <p:spPr>
          <a:xfrm>
            <a:off x="8653898" y="1819657"/>
            <a:ext cx="7075980" cy="16275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8148" b="1" dirty="0">
                <a:solidFill>
                  <a:srgbClr val="FFFFFF">
                    <a:alpha val="100000"/>
                  </a:srgbClr>
                </a:solidFill>
                <a:latin typeface="Unbounded" pitchFamily="2" charset="0"/>
                <a:ea typeface="Unbounded Bold" pitchFamily="34" charset="-122"/>
                <a:cs typeface="Unbounded Bold" pitchFamily="34" charset="-120"/>
              </a:rPr>
              <a:t>СПАСИБО</a:t>
            </a:r>
            <a:endParaRPr lang="en-US" sz="8148" dirty="0">
              <a:latin typeface="Unbounded" pitchFamily="2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ECAAC6-C8CA-8C15-4198-BF0352DB14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208" y="6213898"/>
            <a:ext cx="4467841" cy="446784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1DA3570-6E5E-9D18-F83E-AD0CB62096D2}"/>
              </a:ext>
            </a:extLst>
          </p:cNvPr>
          <p:cNvSpPr txBox="1"/>
          <p:nvPr/>
        </p:nvSpPr>
        <p:spPr>
          <a:xfrm>
            <a:off x="3061472" y="11254632"/>
            <a:ext cx="5834771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ontserrat SemiBold" pitchFamily="2" charset="0"/>
                <a:sym typeface="Helvetica Neue"/>
              </a:rPr>
              <a:t>Обратная связь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C79694-A2A0-0C6C-4B11-99BDCB3DDCFA}"/>
              </a:ext>
            </a:extLst>
          </p:cNvPr>
          <p:cNvSpPr txBox="1"/>
          <p:nvPr/>
        </p:nvSpPr>
        <p:spPr>
          <a:xfrm>
            <a:off x="15377236" y="11262072"/>
            <a:ext cx="3794629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Для связи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C8217B8-0255-9902-8D17-9DE6308B04B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552" b="28911"/>
          <a:stretch/>
        </p:blipFill>
        <p:spPr>
          <a:xfrm>
            <a:off x="14258700" y="4522025"/>
            <a:ext cx="6031702" cy="673260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Image 1" descr=" ">
            <a:extLst>
              <a:ext uri="{FF2B5EF4-FFF2-40B4-BE49-F238E27FC236}">
                <a16:creationId xmlns:a16="http://schemas.microsoft.com/office/drawing/2014/main" id="{32ADE863-A132-C630-BD25-85EE0D762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" y="1786"/>
            <a:ext cx="24383874" cy="13714214"/>
          </a:xfrm>
          <a:prstGeom prst="rect">
            <a:avLst/>
          </a:prstGeom>
        </p:spPr>
      </p:pic>
      <p:pic>
        <p:nvPicPr>
          <p:cNvPr id="6" name="Image 4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184" y="889779"/>
            <a:ext cx="1028696" cy="1333326"/>
          </a:xfrm>
          <a:prstGeom prst="rect">
            <a:avLst/>
          </a:prstGeom>
        </p:spPr>
      </p:pic>
      <p:pic>
        <p:nvPicPr>
          <p:cNvPr id="7" name="Image 5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184" y="889779"/>
            <a:ext cx="1028696" cy="1333326"/>
          </a:xfrm>
          <a:prstGeom prst="rect">
            <a:avLst/>
          </a:prstGeom>
        </p:spPr>
      </p:pic>
      <p:pic>
        <p:nvPicPr>
          <p:cNvPr id="8" name="Image 6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9" name="Image 7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72" name="Image 33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73" name="Image 34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2" name="Text 0">
            <a:extLst>
              <a:ext uri="{FF2B5EF4-FFF2-40B4-BE49-F238E27FC236}">
                <a16:creationId xmlns:a16="http://schemas.microsoft.com/office/drawing/2014/main" id="{D8BA09C8-2CAC-576C-3E15-B03F5232BC69}"/>
              </a:ext>
            </a:extLst>
          </p:cNvPr>
          <p:cNvSpPr/>
          <p:nvPr/>
        </p:nvSpPr>
        <p:spPr>
          <a:xfrm>
            <a:off x="1037281" y="813587"/>
            <a:ext cx="1259833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en-US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End-to-End </a:t>
            </a: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тестирование</a:t>
            </a:r>
          </a:p>
          <a:p>
            <a:pPr algn="l">
              <a:lnSpc>
                <a:spcPts val="6598"/>
              </a:lnSpc>
            </a:pPr>
            <a:endParaRPr lang="ru-RU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5BADB2CE-7527-BA5F-C56F-658B889BE736}"/>
              </a:ext>
            </a:extLst>
          </p:cNvPr>
          <p:cNvSpPr/>
          <p:nvPr/>
        </p:nvSpPr>
        <p:spPr>
          <a:xfrm>
            <a:off x="18606402" y="5477697"/>
            <a:ext cx="4309064" cy="862648"/>
          </a:xfrm>
          <a:prstGeom prst="roundRect">
            <a:avLst/>
          </a:prstGeom>
          <a:solidFill>
            <a:srgbClr val="00D77D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40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Enviroment</a:t>
            </a:r>
            <a:endParaRPr kumimoji="0" lang="ru-RU" sz="44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50F6B22A-7BFF-3D7B-76BC-8A6525E466E6}"/>
              </a:ext>
            </a:extLst>
          </p:cNvPr>
          <p:cNvSpPr/>
          <p:nvPr/>
        </p:nvSpPr>
        <p:spPr>
          <a:xfrm>
            <a:off x="8135533" y="5463694"/>
            <a:ext cx="5319852" cy="86264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4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Performance-test</a:t>
            </a:r>
            <a:endParaRPr kumimoji="0" lang="ru-RU" sz="44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BA5DA6FD-5040-164E-6B0D-E36A69E609A6}"/>
              </a:ext>
            </a:extLst>
          </p:cNvPr>
          <p:cNvGrpSpPr/>
          <p:nvPr/>
        </p:nvGrpSpPr>
        <p:grpSpPr>
          <a:xfrm>
            <a:off x="2098623" y="4512039"/>
            <a:ext cx="2760519" cy="2605856"/>
            <a:chOff x="2098623" y="4512039"/>
            <a:chExt cx="2760519" cy="2605856"/>
          </a:xfrm>
        </p:grpSpPr>
        <p:sp>
          <p:nvSpPr>
            <p:cNvPr id="23" name="Скругленный прямоугольник 22">
              <a:extLst>
                <a:ext uri="{FF2B5EF4-FFF2-40B4-BE49-F238E27FC236}">
                  <a16:creationId xmlns:a16="http://schemas.microsoft.com/office/drawing/2014/main" id="{0AED98FA-D8D6-1FF2-365F-75BCF3344AB1}"/>
                </a:ext>
              </a:extLst>
            </p:cNvPr>
            <p:cNvSpPr/>
            <p:nvPr/>
          </p:nvSpPr>
          <p:spPr>
            <a:xfrm>
              <a:off x="2098623" y="4512039"/>
              <a:ext cx="2760519" cy="2605856"/>
            </a:xfrm>
            <a:prstGeom prst="round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320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ontserrat Medium" pitchFamily="2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A143FA25-0B21-5ECF-4C88-57B3ED12F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573321" y="4900686"/>
              <a:ext cx="1836022" cy="1836022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4156667-6E06-494D-6752-6394EF021FC5}"/>
              </a:ext>
            </a:extLst>
          </p:cNvPr>
          <p:cNvSpPr txBox="1"/>
          <p:nvPr/>
        </p:nvSpPr>
        <p:spPr>
          <a:xfrm>
            <a:off x="1111614" y="7235472"/>
            <a:ext cx="4528828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3200" dirty="0" err="1">
                <a:solidFill>
                  <a:schemeClr val="bg1"/>
                </a:solidFill>
                <a:latin typeface="Montserrat Medium" pitchFamily="2" charset="0"/>
              </a:rPr>
              <a:t>p</a:t>
            </a:r>
            <a:r>
              <a:rPr kumimoji="0" lang="en-US" sz="320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ontserrat Medium" pitchFamily="2" charset="0"/>
                <a:sym typeface="Helvetica Neue"/>
              </a:rPr>
              <a:t>erformance.yaml</a:t>
            </a:r>
            <a:endParaRPr kumimoji="0" lang="ru-RU" sz="32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10679D90-5B25-3F62-E79F-838F3D84DF36}"/>
              </a:ext>
            </a:extLst>
          </p:cNvPr>
          <p:cNvCxnSpPr>
            <a:cxnSpLocks/>
          </p:cNvCxnSpPr>
          <p:nvPr/>
        </p:nvCxnSpPr>
        <p:spPr>
          <a:xfrm flipH="1">
            <a:off x="5191432" y="5895018"/>
            <a:ext cx="2557653" cy="0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681131C3-1C71-34DB-A28C-42263571B6DB}"/>
              </a:ext>
            </a:extLst>
          </p:cNvPr>
          <p:cNvCxnSpPr>
            <a:cxnSpLocks/>
          </p:cNvCxnSpPr>
          <p:nvPr/>
        </p:nvCxnSpPr>
        <p:spPr>
          <a:xfrm>
            <a:off x="13947949" y="5881015"/>
            <a:ext cx="4165889" cy="14003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042F90E-6C68-FF17-780D-1E26B3B91B9F}"/>
              </a:ext>
            </a:extLst>
          </p:cNvPr>
          <p:cNvSpPr txBox="1"/>
          <p:nvPr/>
        </p:nvSpPr>
        <p:spPr>
          <a:xfrm>
            <a:off x="13736983" y="5166176"/>
            <a:ext cx="4528828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chemeClr val="bg1"/>
                </a:solidFill>
                <a:latin typeface="Montserrat Medium" pitchFamily="2" charset="0"/>
              </a:rPr>
              <a:t>Д</a:t>
            </a:r>
            <a:r>
              <a:rPr kumimoji="0" lang="ru-RU" sz="32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ontserrat Medium" pitchFamily="2" charset="0"/>
                <a:sym typeface="Helvetica Neue"/>
              </a:rPr>
              <a:t>еплой</a:t>
            </a: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7CF70E85-1628-6188-7C33-E20DF338DA1E}"/>
              </a:ext>
            </a:extLst>
          </p:cNvPr>
          <p:cNvSpPr/>
          <p:nvPr/>
        </p:nvSpPr>
        <p:spPr>
          <a:xfrm>
            <a:off x="18606402" y="9699907"/>
            <a:ext cx="4309064" cy="862648"/>
          </a:xfrm>
          <a:prstGeom prst="roundRect">
            <a:avLst/>
          </a:prstGeom>
          <a:solidFill>
            <a:srgbClr val="00D77D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4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K6</a:t>
            </a:r>
            <a:endParaRPr kumimoji="0" lang="ru-RU" sz="44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60EAC17F-2722-9391-693F-09B520CBDDE8}"/>
              </a:ext>
            </a:extLst>
          </p:cNvPr>
          <p:cNvCxnSpPr>
            <a:cxnSpLocks/>
          </p:cNvCxnSpPr>
          <p:nvPr/>
        </p:nvCxnSpPr>
        <p:spPr>
          <a:xfrm>
            <a:off x="22185697" y="6683746"/>
            <a:ext cx="0" cy="2617471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031395C-516F-021A-700F-39419B1A4A3D}"/>
              </a:ext>
            </a:extLst>
          </p:cNvPr>
          <p:cNvSpPr txBox="1"/>
          <p:nvPr/>
        </p:nvSpPr>
        <p:spPr>
          <a:xfrm>
            <a:off x="18252556" y="7573583"/>
            <a:ext cx="4528828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chemeClr val="bg1"/>
                </a:solidFill>
                <a:latin typeface="Montserrat Medium" pitchFamily="2" charset="0"/>
              </a:rPr>
              <a:t>Запуск теста</a:t>
            </a:r>
            <a:endParaRPr kumimoji="0" lang="ru-RU" sz="32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id="{6322D79F-FB1A-F974-D9CF-CA2E75B7C96A}"/>
              </a:ext>
            </a:extLst>
          </p:cNvPr>
          <p:cNvSpPr/>
          <p:nvPr/>
        </p:nvSpPr>
        <p:spPr>
          <a:xfrm>
            <a:off x="8640927" y="9690186"/>
            <a:ext cx="4309064" cy="862648"/>
          </a:xfrm>
          <a:prstGeom prst="roundRect">
            <a:avLst/>
          </a:prstGeom>
          <a:solidFill>
            <a:srgbClr val="00D77D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4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Report</a:t>
            </a:r>
            <a:endParaRPr kumimoji="0" lang="ru-RU" sz="44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id="{474A4E6F-BAA1-6755-747B-6753849EB1C7}"/>
              </a:ext>
            </a:extLst>
          </p:cNvPr>
          <p:cNvSpPr/>
          <p:nvPr/>
        </p:nvSpPr>
        <p:spPr>
          <a:xfrm>
            <a:off x="1212207" y="9690186"/>
            <a:ext cx="4309064" cy="862648"/>
          </a:xfrm>
          <a:prstGeom prst="roundRect">
            <a:avLst/>
          </a:prstGeom>
          <a:solidFill>
            <a:srgbClr val="00D77D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4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Confluence</a:t>
            </a:r>
            <a:endParaRPr kumimoji="0" lang="ru-RU" sz="44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F5D93F9-E539-7575-8A53-90278F5B21F3}"/>
              </a:ext>
            </a:extLst>
          </p:cNvPr>
          <p:cNvCxnSpPr>
            <a:cxnSpLocks/>
          </p:cNvCxnSpPr>
          <p:nvPr/>
        </p:nvCxnSpPr>
        <p:spPr>
          <a:xfrm flipH="1">
            <a:off x="13362039" y="10191054"/>
            <a:ext cx="4777752" cy="0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14557A3-4BA9-EF52-5F67-929B853DFCBD}"/>
              </a:ext>
            </a:extLst>
          </p:cNvPr>
          <p:cNvSpPr txBox="1"/>
          <p:nvPr/>
        </p:nvSpPr>
        <p:spPr>
          <a:xfrm>
            <a:off x="12949991" y="9215991"/>
            <a:ext cx="5645348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ontserrat Medium" pitchFamily="2" charset="0"/>
                <a:sym typeface="Helvetica Neue"/>
              </a:rPr>
              <a:t>Формирование отчета</a:t>
            </a: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EBFEF262-6BB1-E58B-609D-8E9C057468C7}"/>
              </a:ext>
            </a:extLst>
          </p:cNvPr>
          <p:cNvCxnSpPr>
            <a:cxnSpLocks/>
          </p:cNvCxnSpPr>
          <p:nvPr/>
        </p:nvCxnSpPr>
        <p:spPr>
          <a:xfrm flipH="1">
            <a:off x="5911317" y="10225978"/>
            <a:ext cx="2224216" cy="0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3" descr=" ">
            <a:extLst>
              <a:ext uri="{FF2B5EF4-FFF2-40B4-BE49-F238E27FC236}">
                <a16:creationId xmlns:a16="http://schemas.microsoft.com/office/drawing/2014/main" id="{76942612-F9E3-910C-9522-A4D1E4A0D4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" y="893"/>
            <a:ext cx="24385350" cy="13715107"/>
          </a:xfrm>
          <a:prstGeom prst="rect">
            <a:avLst/>
          </a:prstGeom>
          <a:solidFill>
            <a:srgbClr val="5D0EF5"/>
          </a:solidFill>
        </p:spPr>
      </p:pic>
      <p:pic>
        <p:nvPicPr>
          <p:cNvPr id="4" name="Image 2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060" y="889779"/>
            <a:ext cx="1028696" cy="1333326"/>
          </a:xfrm>
          <a:prstGeom prst="rect">
            <a:avLst/>
          </a:prstGeom>
        </p:spPr>
      </p:pic>
      <p:pic>
        <p:nvPicPr>
          <p:cNvPr id="5" name="Image 3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060" y="889779"/>
            <a:ext cx="1028696" cy="1333326"/>
          </a:xfrm>
          <a:prstGeom prst="rect">
            <a:avLst/>
          </a:prstGeom>
        </p:spPr>
      </p:pic>
      <p:pic>
        <p:nvPicPr>
          <p:cNvPr id="7" name="Image 5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308" y="889779"/>
            <a:ext cx="1028696" cy="1333326"/>
          </a:xfrm>
          <a:prstGeom prst="rect">
            <a:avLst/>
          </a:prstGeom>
        </p:spPr>
      </p:pic>
      <p:pic>
        <p:nvPicPr>
          <p:cNvPr id="8" name="Image 6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308" y="889779"/>
            <a:ext cx="1028696" cy="1333326"/>
          </a:xfrm>
          <a:prstGeom prst="rect">
            <a:avLst/>
          </a:prstGeom>
        </p:spPr>
      </p:pic>
      <p:sp>
        <p:nvSpPr>
          <p:cNvPr id="12" name="Text 0">
            <a:extLst>
              <a:ext uri="{FF2B5EF4-FFF2-40B4-BE49-F238E27FC236}">
                <a16:creationId xmlns:a16="http://schemas.microsoft.com/office/drawing/2014/main" id="{CAAE0EDD-FBA7-7170-4D1A-3379525BD285}"/>
              </a:ext>
            </a:extLst>
          </p:cNvPr>
          <p:cNvSpPr/>
          <p:nvPr/>
        </p:nvSpPr>
        <p:spPr>
          <a:xfrm>
            <a:off x="1037281" y="813587"/>
            <a:ext cx="1259833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en-US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End-to-End </a:t>
            </a: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тестирование</a:t>
            </a:r>
          </a:p>
          <a:p>
            <a:pPr algn="l">
              <a:lnSpc>
                <a:spcPts val="6598"/>
              </a:lnSpc>
            </a:pPr>
            <a:endParaRPr lang="ru-RU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70CA3BB-49A7-2C74-2E57-A22F1D7A17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249" y="2514424"/>
            <a:ext cx="20566684" cy="954422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Image 1" descr=" ">
            <a:extLst>
              <a:ext uri="{FF2B5EF4-FFF2-40B4-BE49-F238E27FC236}">
                <a16:creationId xmlns:a16="http://schemas.microsoft.com/office/drawing/2014/main" id="{32ADE863-A132-C630-BD25-85EE0D762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3874" cy="13714214"/>
          </a:xfrm>
          <a:prstGeom prst="rect">
            <a:avLst/>
          </a:prstGeom>
        </p:spPr>
      </p:pic>
      <p:pic>
        <p:nvPicPr>
          <p:cNvPr id="6" name="Image 4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184" y="889779"/>
            <a:ext cx="1028696" cy="1333326"/>
          </a:xfrm>
          <a:prstGeom prst="rect">
            <a:avLst/>
          </a:prstGeom>
        </p:spPr>
      </p:pic>
      <p:pic>
        <p:nvPicPr>
          <p:cNvPr id="7" name="Image 5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184" y="889779"/>
            <a:ext cx="1028696" cy="1333326"/>
          </a:xfrm>
          <a:prstGeom prst="rect">
            <a:avLst/>
          </a:prstGeom>
        </p:spPr>
      </p:pic>
      <p:pic>
        <p:nvPicPr>
          <p:cNvPr id="8" name="Image 6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9" name="Image 7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72" name="Image 33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73" name="Image 34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2" name="Text 0">
            <a:extLst>
              <a:ext uri="{FF2B5EF4-FFF2-40B4-BE49-F238E27FC236}">
                <a16:creationId xmlns:a16="http://schemas.microsoft.com/office/drawing/2014/main" id="{D8BA09C8-2CAC-576C-3E15-B03F5232BC69}"/>
              </a:ext>
            </a:extLst>
          </p:cNvPr>
          <p:cNvSpPr/>
          <p:nvPr/>
        </p:nvSpPr>
        <p:spPr>
          <a:xfrm>
            <a:off x="1037281" y="813587"/>
            <a:ext cx="1259833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К чему готовиться?</a:t>
            </a:r>
          </a:p>
          <a:p>
            <a:pPr algn="l">
              <a:lnSpc>
                <a:spcPts val="6598"/>
              </a:lnSpc>
            </a:pPr>
            <a:endParaRPr lang="ru-RU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C1DF70E2-63DF-0BB6-9193-DD4DA97439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606091"/>
              </p:ext>
            </p:extLst>
          </p:nvPr>
        </p:nvGraphicFramePr>
        <p:xfrm>
          <a:off x="998810" y="4426515"/>
          <a:ext cx="20584618" cy="30787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98081">
                  <a:extLst>
                    <a:ext uri="{9D8B030D-6E8A-4147-A177-3AD203B41FA5}">
                      <a16:colId xmlns:a16="http://schemas.microsoft.com/office/drawing/2014/main" val="879147002"/>
                    </a:ext>
                  </a:extLst>
                </a:gridCol>
                <a:gridCol w="3532909">
                  <a:extLst>
                    <a:ext uri="{9D8B030D-6E8A-4147-A177-3AD203B41FA5}">
                      <a16:colId xmlns:a16="http://schemas.microsoft.com/office/drawing/2014/main" val="2907024468"/>
                    </a:ext>
                  </a:extLst>
                </a:gridCol>
                <a:gridCol w="4031673">
                  <a:extLst>
                    <a:ext uri="{9D8B030D-6E8A-4147-A177-3AD203B41FA5}">
                      <a16:colId xmlns:a16="http://schemas.microsoft.com/office/drawing/2014/main" val="1042982837"/>
                    </a:ext>
                  </a:extLst>
                </a:gridCol>
                <a:gridCol w="4378121">
                  <a:extLst>
                    <a:ext uri="{9D8B030D-6E8A-4147-A177-3AD203B41FA5}">
                      <a16:colId xmlns:a16="http://schemas.microsoft.com/office/drawing/2014/main" val="3285386899"/>
                    </a:ext>
                  </a:extLst>
                </a:gridCol>
                <a:gridCol w="3343834">
                  <a:extLst>
                    <a:ext uri="{9D8B030D-6E8A-4147-A177-3AD203B41FA5}">
                      <a16:colId xmlns:a16="http://schemas.microsoft.com/office/drawing/2014/main" val="4079577897"/>
                    </a:ext>
                  </a:extLst>
                </a:gridCol>
              </a:tblGrid>
              <a:tr h="769685">
                <a:tc rowSpan="2">
                  <a:txBody>
                    <a:bodyPr/>
                    <a:lstStyle/>
                    <a:p>
                      <a:pPr algn="ctr"/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Балансировщики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Сеть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b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Backend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CDN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864866"/>
                  </a:ext>
                </a:extLst>
              </a:tr>
              <a:tr h="7696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Partners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 err="1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OkkoCDN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3424695"/>
                  </a:ext>
                </a:extLst>
              </a:tr>
              <a:tr h="1539369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ru-RU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 ?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951817"/>
                  </a:ext>
                </a:extLst>
              </a:tr>
            </a:tbl>
          </a:graphicData>
        </a:graphic>
      </p:graphicFrame>
      <p:pic>
        <p:nvPicPr>
          <p:cNvPr id="4" name="Picture 4" descr="Галочка Компьютерные иконки, другие, угол, лист, другие png | PNGWing">
            <a:extLst>
              <a:ext uri="{FF2B5EF4-FFF2-40B4-BE49-F238E27FC236}">
                <a16:creationId xmlns:a16="http://schemas.microsoft.com/office/drawing/2014/main" id="{16B85F6A-DB5A-222B-C5E2-B04593F7C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30" b="93970" l="9843" r="89764">
                        <a14:foregroundMark x1="39370" y1="90955" x2="39370" y2="90955"/>
                        <a14:foregroundMark x1="80709" y1="9548" x2="80709" y2="9548"/>
                        <a14:foregroundMark x1="39764" y1="83920" x2="39764" y2="83920"/>
                        <a14:foregroundMark x1="39764" y1="87437" x2="39764" y2="87437"/>
                        <a14:foregroundMark x1="38583" y1="90955" x2="38583" y2="90955"/>
                        <a14:foregroundMark x1="38189" y1="93970" x2="38189" y2="93970"/>
                        <a14:foregroundMark x1="82283" y1="6030" x2="82283" y2="6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334" y="6215334"/>
            <a:ext cx="1349447" cy="105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2099F66-D974-7F9D-9EE6-CE9806D6FCBC}"/>
              </a:ext>
            </a:extLst>
          </p:cNvPr>
          <p:cNvSpPr txBox="1"/>
          <p:nvPr/>
        </p:nvSpPr>
        <p:spPr>
          <a:xfrm>
            <a:off x="896383" y="8756406"/>
            <a:ext cx="12880129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Количество пользователей = 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1 500 000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621928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" descr=" ">
            <a:extLst>
              <a:ext uri="{FF2B5EF4-FFF2-40B4-BE49-F238E27FC236}">
                <a16:creationId xmlns:a16="http://schemas.microsoft.com/office/drawing/2014/main" id="{0DFF1546-DA0E-B2ED-2992-CBF82A4BBB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" y="1786"/>
            <a:ext cx="24383874" cy="13714214"/>
          </a:xfrm>
          <a:prstGeom prst="rect">
            <a:avLst/>
          </a:prstGeom>
        </p:spPr>
      </p:pic>
      <p:pic>
        <p:nvPicPr>
          <p:cNvPr id="17" name="Image 34" descr=" ">
            <a:extLst>
              <a:ext uri="{FF2B5EF4-FFF2-40B4-BE49-F238E27FC236}">
                <a16:creationId xmlns:a16="http://schemas.microsoft.com/office/drawing/2014/main" id="{DCAD4E4E-03F4-73AD-2A53-D48C40790F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22" name="Text 0">
            <a:extLst>
              <a:ext uri="{FF2B5EF4-FFF2-40B4-BE49-F238E27FC236}">
                <a16:creationId xmlns:a16="http://schemas.microsoft.com/office/drawing/2014/main" id="{787C49DC-5813-E45F-831E-3086290EAE45}"/>
              </a:ext>
            </a:extLst>
          </p:cNvPr>
          <p:cNvSpPr/>
          <p:nvPr/>
        </p:nvSpPr>
        <p:spPr>
          <a:xfrm>
            <a:off x="1037281" y="813587"/>
            <a:ext cx="1259833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Схема сети</a:t>
            </a:r>
          </a:p>
          <a:p>
            <a:pPr algn="l">
              <a:lnSpc>
                <a:spcPts val="6598"/>
              </a:lnSpc>
            </a:pPr>
            <a:endParaRPr lang="ru-RU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  <a:p>
            <a:pPr algn="l">
              <a:lnSpc>
                <a:spcPts val="6598"/>
              </a:lnSpc>
            </a:pPr>
            <a:endParaRPr lang="ru-RU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sp>
        <p:nvSpPr>
          <p:cNvPr id="52" name="Наше дело не так однозначно,…">
            <a:extLst>
              <a:ext uri="{FF2B5EF4-FFF2-40B4-BE49-F238E27FC236}">
                <a16:creationId xmlns:a16="http://schemas.microsoft.com/office/drawing/2014/main" id="{AFFF24CD-3A89-796C-4C4F-14DBA0136ECB}"/>
              </a:ext>
            </a:extLst>
          </p:cNvPr>
          <p:cNvSpPr txBox="1"/>
          <p:nvPr/>
        </p:nvSpPr>
        <p:spPr>
          <a:xfrm>
            <a:off x="9374814" y="5741015"/>
            <a:ext cx="8060954" cy="25955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  <a:p>
            <a:pPr algn="l" defTabSz="457200">
              <a:defRPr sz="4200">
                <a:solidFill>
                  <a:srgbClr val="8264F6"/>
                </a:solidFill>
                <a:latin typeface="Suisse Int'l"/>
                <a:ea typeface="Suisse Int'l"/>
                <a:cs typeface="Suisse Int'l"/>
                <a:sym typeface="Suisse Int'l"/>
              </a:defRPr>
            </a:pPr>
            <a:endParaRPr lang="ru-RU" sz="5400" dirty="0">
              <a:solidFill>
                <a:schemeClr val="bg1"/>
              </a:solidFill>
              <a:latin typeface="Montserrat Medium" pitchFamily="2" charset="0"/>
            </a:endParaRPr>
          </a:p>
        </p:txBody>
      </p:sp>
      <p:sp>
        <p:nvSpPr>
          <p:cNvPr id="17485" name="Google Shape;233;p18">
            <a:extLst>
              <a:ext uri="{FF2B5EF4-FFF2-40B4-BE49-F238E27FC236}">
                <a16:creationId xmlns:a16="http://schemas.microsoft.com/office/drawing/2014/main" id="{11046BAB-BC41-96C1-A551-57D272EC80B3}"/>
              </a:ext>
            </a:extLst>
          </p:cNvPr>
          <p:cNvSpPr txBox="1">
            <a:spLocks/>
          </p:cNvSpPr>
          <p:nvPr/>
        </p:nvSpPr>
        <p:spPr>
          <a:xfrm>
            <a:off x="8744293" y="12211485"/>
            <a:ext cx="6934978" cy="1250277"/>
          </a:xfrm>
          <a:prstGeom prst="rect">
            <a:avLst/>
          </a:prstGeom>
        </p:spPr>
        <p:txBody>
          <a:bodyPr spcFirstLastPara="1" wrap="square" lIns="243800" tIns="243800" rIns="243800" bIns="243800" anchor="ctr" anchorCtr="0">
            <a:noAutofit/>
          </a:bodyPr>
          <a:lstStyle>
            <a:lvl1pPr marL="0" marR="0" indent="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chemeClr val="bg1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243833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500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/>
            <a:r>
              <a:rPr lang="en-US" sz="4400" b="0" dirty="0">
                <a:latin typeface="Montserrat Medium" pitchFamily="2" charset="0"/>
                <a:cs typeface="Suisse Int'l" panose="020B0504000000000000" pitchFamily="34" charset="-78"/>
              </a:rPr>
              <a:t>IP Fabric EVPN / VXLAN</a:t>
            </a:r>
            <a:endParaRPr lang="en" sz="4400" b="0" dirty="0">
              <a:latin typeface="Montserrat Medium" pitchFamily="2" charset="0"/>
              <a:cs typeface="Suisse Int'l" panose="020B0504000000000000" pitchFamily="34" charset="-78"/>
            </a:endParaRPr>
          </a:p>
        </p:txBody>
      </p:sp>
      <p:pic>
        <p:nvPicPr>
          <p:cNvPr id="17487" name="Рисунок 17486">
            <a:extLst>
              <a:ext uri="{FF2B5EF4-FFF2-40B4-BE49-F238E27FC236}">
                <a16:creationId xmlns:a16="http://schemas.microsoft.com/office/drawing/2014/main" id="{5C9609AE-1EAB-BB9C-DFA3-0DD3B23E63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8462" y="3880357"/>
            <a:ext cx="11642322" cy="8052607"/>
          </a:xfrm>
          <a:prstGeom prst="rect">
            <a:avLst/>
          </a:prstGeom>
        </p:spPr>
      </p:pic>
      <p:pic>
        <p:nvPicPr>
          <p:cNvPr id="17488" name="Рисунок 17487">
            <a:extLst>
              <a:ext uri="{FF2B5EF4-FFF2-40B4-BE49-F238E27FC236}">
                <a16:creationId xmlns:a16="http://schemas.microsoft.com/office/drawing/2014/main" id="{6293B331-BFC4-37C3-7F70-B0CF6B45CB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68424" y="2772697"/>
            <a:ext cx="4716057" cy="3552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7489" name="Рисунок 17488">
            <a:extLst>
              <a:ext uri="{FF2B5EF4-FFF2-40B4-BE49-F238E27FC236}">
                <a16:creationId xmlns:a16="http://schemas.microsoft.com/office/drawing/2014/main" id="{53FAE800-2E26-EEEA-04E2-B7E3CAE8C5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9215" y="2772697"/>
            <a:ext cx="4716057" cy="3552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0FD52D5-03CB-8A96-B169-D8F0A8E46571}"/>
              </a:ext>
            </a:extLst>
          </p:cNvPr>
          <p:cNvCxnSpPr>
            <a:cxnSpLocks/>
          </p:cNvCxnSpPr>
          <p:nvPr/>
        </p:nvCxnSpPr>
        <p:spPr>
          <a:xfrm>
            <a:off x="6930401" y="5227404"/>
            <a:ext cx="3215085" cy="2305510"/>
          </a:xfrm>
          <a:prstGeom prst="line">
            <a:avLst/>
          </a:prstGeom>
          <a:noFill/>
          <a:ln w="38100" cap="flat">
            <a:solidFill>
              <a:srgbClr val="00D77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8D00A45D-B905-428C-EF6B-5973284B7A39}"/>
              </a:ext>
            </a:extLst>
          </p:cNvPr>
          <p:cNvCxnSpPr>
            <a:cxnSpLocks/>
          </p:cNvCxnSpPr>
          <p:nvPr/>
        </p:nvCxnSpPr>
        <p:spPr>
          <a:xfrm flipH="1">
            <a:off x="13911943" y="4963886"/>
            <a:ext cx="3548743" cy="2590800"/>
          </a:xfrm>
          <a:prstGeom prst="line">
            <a:avLst/>
          </a:prstGeom>
          <a:noFill/>
          <a:ln w="38100" cap="flat">
            <a:solidFill>
              <a:srgbClr val="00D77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5A9B1EA5-7952-B0E7-9EC7-2327DEFC067A}"/>
              </a:ext>
            </a:extLst>
          </p:cNvPr>
          <p:cNvCxnSpPr>
            <a:cxnSpLocks/>
          </p:cNvCxnSpPr>
          <p:nvPr/>
        </p:nvCxnSpPr>
        <p:spPr>
          <a:xfrm flipH="1" flipV="1">
            <a:off x="13824857" y="8273143"/>
            <a:ext cx="3701143" cy="2873828"/>
          </a:xfrm>
          <a:prstGeom prst="line">
            <a:avLst/>
          </a:prstGeom>
          <a:noFill/>
          <a:ln w="38100" cap="flat">
            <a:solidFill>
              <a:srgbClr val="00D77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8D162B6C-8C1A-5FF8-5DAE-058E52B53DB8}"/>
              </a:ext>
            </a:extLst>
          </p:cNvPr>
          <p:cNvCxnSpPr>
            <a:cxnSpLocks/>
          </p:cNvCxnSpPr>
          <p:nvPr/>
        </p:nvCxnSpPr>
        <p:spPr>
          <a:xfrm flipH="1">
            <a:off x="6662057" y="8251371"/>
            <a:ext cx="3635829" cy="2786743"/>
          </a:xfrm>
          <a:prstGeom prst="line">
            <a:avLst/>
          </a:prstGeom>
          <a:noFill/>
          <a:ln w="38100" cap="flat">
            <a:solidFill>
              <a:srgbClr val="00D77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026" name="Picture 2" descr="☁️ Cloud Emoji">
            <a:extLst>
              <a:ext uri="{FF2B5EF4-FFF2-40B4-BE49-F238E27FC236}">
                <a16:creationId xmlns:a16="http://schemas.microsoft.com/office/drawing/2014/main" id="{D1E408D8-849F-A8C3-5EC5-02CC730E2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778" b="89778" l="4889" r="94222">
                        <a14:foregroundMark x1="5333" y1="55556" x2="5333" y2="55556"/>
                        <a14:foregroundMark x1="90667" y1="59111" x2="90667" y2="59111"/>
                        <a14:foregroundMark x1="94222" y1="57333" x2="94222" y2="57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426" y="1333310"/>
            <a:ext cx="3595076" cy="359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74736C1-ABD5-187A-7C2B-F87B11978603}"/>
              </a:ext>
            </a:extLst>
          </p:cNvPr>
          <p:cNvSpPr txBox="1"/>
          <p:nvPr/>
        </p:nvSpPr>
        <p:spPr>
          <a:xfrm>
            <a:off x="10984846" y="2545821"/>
            <a:ext cx="1816754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Medium" pitchFamily="2" charset="0"/>
                <a:sym typeface="Helvetica Neue"/>
              </a:rPr>
              <a:t>Cloud</a:t>
            </a:r>
            <a:br>
              <a:rPr kumimoji="0" lang="en-US" sz="32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Medium" pitchFamily="2" charset="0"/>
                <a:sym typeface="Helvetica Neue"/>
              </a:rPr>
            </a:br>
            <a:r>
              <a:rPr lang="en-US" sz="3200" dirty="0">
                <a:solidFill>
                  <a:srgbClr val="000000"/>
                </a:solidFill>
                <a:latin typeface="Montserrat Medium" pitchFamily="2" charset="0"/>
              </a:rPr>
              <a:t>infra</a:t>
            </a:r>
            <a:endParaRPr kumimoji="0" lang="ru-RU" sz="32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D44119C0-585C-79B3-B6B8-589D85845012}"/>
              </a:ext>
            </a:extLst>
          </p:cNvPr>
          <p:cNvCxnSpPr>
            <a:cxnSpLocks/>
          </p:cNvCxnSpPr>
          <p:nvPr/>
        </p:nvCxnSpPr>
        <p:spPr>
          <a:xfrm flipV="1">
            <a:off x="6984544" y="3178629"/>
            <a:ext cx="2899685" cy="1217560"/>
          </a:xfrm>
          <a:prstGeom prst="line">
            <a:avLst/>
          </a:prstGeom>
          <a:noFill/>
          <a:ln w="38100" cap="flat">
            <a:solidFill>
              <a:schemeClr val="accent1">
                <a:lumMod val="40000"/>
                <a:lumOff val="60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4CDCF1F9-1F4E-1CCC-225D-3E8995F97912}"/>
              </a:ext>
            </a:extLst>
          </p:cNvPr>
          <p:cNvCxnSpPr>
            <a:cxnSpLocks/>
          </p:cNvCxnSpPr>
          <p:nvPr/>
        </p:nvCxnSpPr>
        <p:spPr>
          <a:xfrm>
            <a:off x="14079245" y="3207805"/>
            <a:ext cx="3207269" cy="1168252"/>
          </a:xfrm>
          <a:prstGeom prst="line">
            <a:avLst/>
          </a:prstGeom>
          <a:noFill/>
          <a:ln w="38100" cap="flat">
            <a:solidFill>
              <a:schemeClr val="accent1">
                <a:lumMod val="40000"/>
                <a:lumOff val="60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AAC91AE5-38D9-F0EB-561B-C7BF51E475B5}"/>
              </a:ext>
            </a:extLst>
          </p:cNvPr>
          <p:cNvSpPr/>
          <p:nvPr/>
        </p:nvSpPr>
        <p:spPr>
          <a:xfrm>
            <a:off x="1764385" y="2082061"/>
            <a:ext cx="1191684" cy="658336"/>
          </a:xfrm>
          <a:prstGeom prst="roundRect">
            <a:avLst/>
          </a:prstGeom>
          <a:solidFill>
            <a:srgbClr val="00D77D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SPB</a:t>
            </a:r>
            <a:endParaRPr kumimoji="0" lang="ru-RU" sz="32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7179C30B-6B89-9B21-E442-F5601284FBCB}"/>
              </a:ext>
            </a:extLst>
          </p:cNvPr>
          <p:cNvSpPr/>
          <p:nvPr/>
        </p:nvSpPr>
        <p:spPr>
          <a:xfrm>
            <a:off x="17768424" y="2066734"/>
            <a:ext cx="1369067" cy="658336"/>
          </a:xfrm>
          <a:prstGeom prst="roundRect">
            <a:avLst/>
          </a:prstGeom>
          <a:solidFill>
            <a:srgbClr val="00D77D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MSK</a:t>
            </a:r>
            <a:endParaRPr kumimoji="0" lang="ru-RU" sz="32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891EA471-8296-9A2C-5523-EC029EC14715}"/>
              </a:ext>
            </a:extLst>
          </p:cNvPr>
          <p:cNvCxnSpPr>
            <a:cxnSpLocks/>
          </p:cNvCxnSpPr>
          <p:nvPr/>
        </p:nvCxnSpPr>
        <p:spPr>
          <a:xfrm flipH="1">
            <a:off x="6966857" y="2982686"/>
            <a:ext cx="2612572" cy="1088571"/>
          </a:xfrm>
          <a:prstGeom prst="straightConnector1">
            <a:avLst/>
          </a:prstGeom>
          <a:noFill/>
          <a:ln w="76200" cap="flat">
            <a:solidFill>
              <a:srgbClr val="FF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384A0695-23EF-B4D7-389E-77007C367E23}"/>
              </a:ext>
            </a:extLst>
          </p:cNvPr>
          <p:cNvCxnSpPr>
            <a:cxnSpLocks/>
          </p:cNvCxnSpPr>
          <p:nvPr/>
        </p:nvCxnSpPr>
        <p:spPr>
          <a:xfrm>
            <a:off x="14533956" y="2997404"/>
            <a:ext cx="2600158" cy="964995"/>
          </a:xfrm>
          <a:prstGeom prst="straightConnector1">
            <a:avLst/>
          </a:prstGeom>
          <a:noFill/>
          <a:ln w="76200" cap="flat">
            <a:solidFill>
              <a:srgbClr val="FF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C2490DAF-32A1-9898-81A3-282177380685}"/>
              </a:ext>
            </a:extLst>
          </p:cNvPr>
          <p:cNvSpPr/>
          <p:nvPr/>
        </p:nvSpPr>
        <p:spPr>
          <a:xfrm>
            <a:off x="10650130" y="6958840"/>
            <a:ext cx="3021167" cy="862648"/>
          </a:xfrm>
          <a:prstGeom prst="round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4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A4E503-E615-8F73-58E0-F681BFC7E1C4}"/>
              </a:ext>
            </a:extLst>
          </p:cNvPr>
          <p:cNvSpPr txBox="1"/>
          <p:nvPr/>
        </p:nvSpPr>
        <p:spPr>
          <a:xfrm rot="20277368">
            <a:off x="7455107" y="2903889"/>
            <a:ext cx="1468176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Montserrat Medium" pitchFamily="2" charset="0"/>
                <a:sym typeface="Helvetica Neue"/>
              </a:rPr>
              <a:t>тесты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2DA4C4-D7A1-6F7D-30FF-139940DCD8B6}"/>
              </a:ext>
            </a:extLst>
          </p:cNvPr>
          <p:cNvSpPr txBox="1"/>
          <p:nvPr/>
        </p:nvSpPr>
        <p:spPr>
          <a:xfrm rot="1219808">
            <a:off x="15227672" y="2881668"/>
            <a:ext cx="1468176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Montserrat Medium" pitchFamily="2" charset="0"/>
                <a:sym typeface="Helvetica Neue"/>
              </a:rPr>
              <a:t>тесты</a:t>
            </a: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B4CA36DC-E250-8D20-3790-E9F5F1E0DB7D}"/>
              </a:ext>
            </a:extLst>
          </p:cNvPr>
          <p:cNvSpPr/>
          <p:nvPr/>
        </p:nvSpPr>
        <p:spPr>
          <a:xfrm>
            <a:off x="10399092" y="7202057"/>
            <a:ext cx="3021167" cy="862648"/>
          </a:xfrm>
          <a:prstGeom prst="roundRect">
            <a:avLst/>
          </a:prstGeom>
          <a:solidFill>
            <a:srgbClr val="00D77D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4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DCI</a:t>
            </a:r>
            <a:r>
              <a:rPr lang="en-US" sz="4400" dirty="0">
                <a:solidFill>
                  <a:srgbClr val="000000"/>
                </a:solidFill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 EVPN</a:t>
            </a:r>
            <a:endParaRPr kumimoji="0" lang="ru-RU" sz="44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13F789AE-B11C-A4BC-5EFF-7BAA071E0935}"/>
              </a:ext>
            </a:extLst>
          </p:cNvPr>
          <p:cNvCxnSpPr>
            <a:cxnSpLocks/>
          </p:cNvCxnSpPr>
          <p:nvPr/>
        </p:nvCxnSpPr>
        <p:spPr>
          <a:xfrm flipH="1">
            <a:off x="13911943" y="4637314"/>
            <a:ext cx="3439886" cy="2525486"/>
          </a:xfrm>
          <a:prstGeom prst="line">
            <a:avLst/>
          </a:prstGeom>
          <a:noFill/>
          <a:ln w="38100" cap="flat">
            <a:solidFill>
              <a:schemeClr val="accent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6291D407-C7C7-42A0-578B-5299654C4AA5}"/>
              </a:ext>
            </a:extLst>
          </p:cNvPr>
          <p:cNvCxnSpPr>
            <a:cxnSpLocks/>
          </p:cNvCxnSpPr>
          <p:nvPr/>
        </p:nvCxnSpPr>
        <p:spPr>
          <a:xfrm>
            <a:off x="6901543" y="4767943"/>
            <a:ext cx="3309257" cy="2373086"/>
          </a:xfrm>
          <a:prstGeom prst="line">
            <a:avLst/>
          </a:prstGeom>
          <a:noFill/>
          <a:ln w="38100" cap="flat">
            <a:solidFill>
              <a:schemeClr val="accent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284DE433-9A19-BF73-181A-53ED515B35BE}"/>
              </a:ext>
            </a:extLst>
          </p:cNvPr>
          <p:cNvCxnSpPr>
            <a:cxnSpLocks/>
          </p:cNvCxnSpPr>
          <p:nvPr/>
        </p:nvCxnSpPr>
        <p:spPr>
          <a:xfrm flipH="1" flipV="1">
            <a:off x="13955486" y="7881257"/>
            <a:ext cx="3505200" cy="2699657"/>
          </a:xfrm>
          <a:prstGeom prst="line">
            <a:avLst/>
          </a:prstGeom>
          <a:noFill/>
          <a:ln w="38100" cap="flat">
            <a:solidFill>
              <a:schemeClr val="accent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C2F31DE0-A1A3-546E-35A9-D2D62D65300D}"/>
              </a:ext>
            </a:extLst>
          </p:cNvPr>
          <p:cNvCxnSpPr>
            <a:cxnSpLocks/>
          </p:cNvCxnSpPr>
          <p:nvPr/>
        </p:nvCxnSpPr>
        <p:spPr>
          <a:xfrm flipH="1">
            <a:off x="6705600" y="7903029"/>
            <a:ext cx="3483429" cy="2634342"/>
          </a:xfrm>
          <a:prstGeom prst="line">
            <a:avLst/>
          </a:prstGeom>
          <a:noFill/>
          <a:ln w="38100" cap="flat">
            <a:solidFill>
              <a:schemeClr val="accent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07AC94C-A229-8143-3188-DFC0CC24B2F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03214" y="9195292"/>
            <a:ext cx="4673705" cy="3677236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F0583E8C-E9A0-D98A-B436-86FA44B59A57}"/>
              </a:ext>
            </a:extLst>
          </p:cNvPr>
          <p:cNvSpPr/>
          <p:nvPr/>
        </p:nvSpPr>
        <p:spPr>
          <a:xfrm>
            <a:off x="1749215" y="8441067"/>
            <a:ext cx="1436437" cy="658336"/>
          </a:xfrm>
          <a:prstGeom prst="roundRect">
            <a:avLst/>
          </a:prstGeom>
          <a:solidFill>
            <a:srgbClr val="00D77D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SPB</a:t>
            </a:r>
            <a:r>
              <a:rPr kumimoji="0" lang="ru-RU" sz="32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2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45A006C-53A5-D3C7-B5F3-21F03B0B0A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859531" y="9195293"/>
            <a:ext cx="4673705" cy="3677236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22A50FE4-A773-60A3-536A-35F8824576D6}"/>
              </a:ext>
            </a:extLst>
          </p:cNvPr>
          <p:cNvSpPr/>
          <p:nvPr/>
        </p:nvSpPr>
        <p:spPr>
          <a:xfrm>
            <a:off x="17859531" y="8441066"/>
            <a:ext cx="1569983" cy="658336"/>
          </a:xfrm>
          <a:prstGeom prst="roundRect">
            <a:avLst/>
          </a:prstGeom>
          <a:solidFill>
            <a:srgbClr val="00D77D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MSK</a:t>
            </a:r>
            <a:r>
              <a:rPr kumimoji="0" lang="ru-RU" sz="32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Montserrat Medium" pitchFamily="2" charset="0"/>
                <a:ea typeface="Helvetica Neue Medium"/>
                <a:cs typeface="Helvetica Neue Medium"/>
                <a:sym typeface="Helvetica Neue Medium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593414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7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7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7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85" grpId="0"/>
      <p:bldP spid="29" grpId="0"/>
      <p:bldP spid="4" grpId="0" animBg="1"/>
      <p:bldP spid="8" grpId="0" animBg="1"/>
      <p:bldP spid="20" grpId="0" animBg="1"/>
      <p:bldP spid="18" grpId="0"/>
      <p:bldP spid="19" grpId="0"/>
      <p:bldP spid="2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Image 1" descr=" ">
            <a:extLst>
              <a:ext uri="{FF2B5EF4-FFF2-40B4-BE49-F238E27FC236}">
                <a16:creationId xmlns:a16="http://schemas.microsoft.com/office/drawing/2014/main" id="{32ADE863-A132-C630-BD25-85EE0D762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3874" cy="13714214"/>
          </a:xfrm>
          <a:prstGeom prst="rect">
            <a:avLst/>
          </a:prstGeom>
        </p:spPr>
      </p:pic>
      <p:pic>
        <p:nvPicPr>
          <p:cNvPr id="6" name="Image 4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184" y="889779"/>
            <a:ext cx="1028696" cy="1333326"/>
          </a:xfrm>
          <a:prstGeom prst="rect">
            <a:avLst/>
          </a:prstGeom>
        </p:spPr>
      </p:pic>
      <p:pic>
        <p:nvPicPr>
          <p:cNvPr id="7" name="Image 5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184" y="889779"/>
            <a:ext cx="1028696" cy="1333326"/>
          </a:xfrm>
          <a:prstGeom prst="rect">
            <a:avLst/>
          </a:prstGeom>
        </p:spPr>
      </p:pic>
      <p:pic>
        <p:nvPicPr>
          <p:cNvPr id="8" name="Image 6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9" name="Image 7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72" name="Image 33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pic>
        <p:nvPicPr>
          <p:cNvPr id="73" name="Image 34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66296" y="889779"/>
            <a:ext cx="1028696" cy="1333326"/>
          </a:xfrm>
          <a:prstGeom prst="rect">
            <a:avLst/>
          </a:prstGeom>
        </p:spPr>
      </p:pic>
      <p:sp>
        <p:nvSpPr>
          <p:cNvPr id="2" name="Text 0">
            <a:extLst>
              <a:ext uri="{FF2B5EF4-FFF2-40B4-BE49-F238E27FC236}">
                <a16:creationId xmlns:a16="http://schemas.microsoft.com/office/drawing/2014/main" id="{D8BA09C8-2CAC-576C-3E15-B03F5232BC69}"/>
              </a:ext>
            </a:extLst>
          </p:cNvPr>
          <p:cNvSpPr/>
          <p:nvPr/>
        </p:nvSpPr>
        <p:spPr>
          <a:xfrm>
            <a:off x="1037281" y="813587"/>
            <a:ext cx="1259833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К чему готовиться?</a:t>
            </a:r>
          </a:p>
          <a:p>
            <a:pPr algn="l">
              <a:lnSpc>
                <a:spcPts val="6598"/>
              </a:lnSpc>
            </a:pPr>
            <a:endParaRPr lang="ru-RU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C1DF70E2-63DF-0BB6-9193-DD4DA97439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414926"/>
              </p:ext>
            </p:extLst>
          </p:nvPr>
        </p:nvGraphicFramePr>
        <p:xfrm>
          <a:off x="998810" y="4426512"/>
          <a:ext cx="20584618" cy="30787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98081">
                  <a:extLst>
                    <a:ext uri="{9D8B030D-6E8A-4147-A177-3AD203B41FA5}">
                      <a16:colId xmlns:a16="http://schemas.microsoft.com/office/drawing/2014/main" val="879147002"/>
                    </a:ext>
                  </a:extLst>
                </a:gridCol>
                <a:gridCol w="3532909">
                  <a:extLst>
                    <a:ext uri="{9D8B030D-6E8A-4147-A177-3AD203B41FA5}">
                      <a16:colId xmlns:a16="http://schemas.microsoft.com/office/drawing/2014/main" val="2907024468"/>
                    </a:ext>
                  </a:extLst>
                </a:gridCol>
                <a:gridCol w="4031673">
                  <a:extLst>
                    <a:ext uri="{9D8B030D-6E8A-4147-A177-3AD203B41FA5}">
                      <a16:colId xmlns:a16="http://schemas.microsoft.com/office/drawing/2014/main" val="1042982837"/>
                    </a:ext>
                  </a:extLst>
                </a:gridCol>
                <a:gridCol w="4378121">
                  <a:extLst>
                    <a:ext uri="{9D8B030D-6E8A-4147-A177-3AD203B41FA5}">
                      <a16:colId xmlns:a16="http://schemas.microsoft.com/office/drawing/2014/main" val="3285386899"/>
                    </a:ext>
                  </a:extLst>
                </a:gridCol>
                <a:gridCol w="3343834">
                  <a:extLst>
                    <a:ext uri="{9D8B030D-6E8A-4147-A177-3AD203B41FA5}">
                      <a16:colId xmlns:a16="http://schemas.microsoft.com/office/drawing/2014/main" val="4079577897"/>
                    </a:ext>
                  </a:extLst>
                </a:gridCol>
              </a:tblGrid>
              <a:tr h="769685">
                <a:tc rowSpan="2">
                  <a:txBody>
                    <a:bodyPr/>
                    <a:lstStyle/>
                    <a:p>
                      <a:pPr algn="ctr"/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Балансировщики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b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ru-RU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Сеть</a:t>
                      </a:r>
                      <a:endParaRPr lang="ru-RU" sz="3600" b="1" dirty="0">
                        <a:ln>
                          <a:noFill/>
                        </a:ln>
                        <a:solidFill>
                          <a:srgbClr val="00D77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b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</a:br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Backend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CDN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864866"/>
                  </a:ext>
                </a:extLst>
              </a:tr>
              <a:tr h="7696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0" i="0" dirty="0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Partners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0" i="0" dirty="0" err="1">
                          <a:ln>
                            <a:noFill/>
                          </a:ln>
                          <a:solidFill>
                            <a:srgbClr val="00D77D"/>
                          </a:solidFill>
                          <a:latin typeface="Montserrat Medium" pitchFamily="2" charset="0"/>
                        </a:rPr>
                        <a:t>OkkoCDN</a:t>
                      </a:r>
                      <a:endParaRPr lang="ru-RU" sz="3600" b="0" i="0" dirty="0">
                        <a:ln>
                          <a:noFill/>
                        </a:ln>
                        <a:solidFill>
                          <a:srgbClr val="00D77D"/>
                        </a:solidFill>
                        <a:latin typeface="Montserrat Medium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3424695"/>
                  </a:ext>
                </a:extLst>
              </a:tr>
              <a:tr h="1539369">
                <a:tc>
                  <a:txBody>
                    <a:bodyPr/>
                    <a:lstStyle/>
                    <a:p>
                      <a:pPr marL="0" indent="0" algn="ctr" defTabSz="457200">
                        <a:buFont typeface="Arial" panose="020B0604020202020204" pitchFamily="34" charset="0"/>
                        <a:buNone/>
                        <a:defRPr sz="4200">
                          <a:solidFill>
                            <a:srgbClr val="8264F6"/>
                          </a:solidFill>
                          <a:latin typeface="Suisse Int'l"/>
                          <a:ea typeface="Suisse Int'l"/>
                          <a:cs typeface="Suisse Int'l"/>
                          <a:sym typeface="Suisse Int'l"/>
                        </a:defRPr>
                      </a:pPr>
                      <a:r>
                        <a:rPr lang="ru-RU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Montserrat Medium" pitchFamily="2" charset="0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60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"/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D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951817"/>
                  </a:ext>
                </a:extLst>
              </a:tr>
            </a:tbl>
          </a:graphicData>
        </a:graphic>
      </p:graphicFrame>
      <p:pic>
        <p:nvPicPr>
          <p:cNvPr id="4" name="Picture 4" descr="Галочка Компьютерные иконки, другие, угол, лист, другие png | PNGWing">
            <a:extLst>
              <a:ext uri="{FF2B5EF4-FFF2-40B4-BE49-F238E27FC236}">
                <a16:creationId xmlns:a16="http://schemas.microsoft.com/office/drawing/2014/main" id="{16B85F6A-DB5A-222B-C5E2-B04593F7C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30" b="93970" l="9843" r="89764">
                        <a14:foregroundMark x1="39370" y1="90955" x2="39370" y2="90955"/>
                        <a14:foregroundMark x1="80709" y1="9548" x2="80709" y2="9548"/>
                        <a14:foregroundMark x1="39764" y1="83920" x2="39764" y2="83920"/>
                        <a14:foregroundMark x1="39764" y1="87437" x2="39764" y2="87437"/>
                        <a14:foregroundMark x1="38583" y1="90955" x2="38583" y2="90955"/>
                        <a14:foregroundMark x1="38189" y1="93970" x2="38189" y2="93970"/>
                        <a14:foregroundMark x1="82283" y1="6030" x2="82283" y2="6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334" y="6215331"/>
            <a:ext cx="1349447" cy="105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2099F66-D974-7F9D-9EE6-CE9806D6FCBC}"/>
              </a:ext>
            </a:extLst>
          </p:cNvPr>
          <p:cNvSpPr txBox="1"/>
          <p:nvPr/>
        </p:nvSpPr>
        <p:spPr>
          <a:xfrm>
            <a:off x="896383" y="8756403"/>
            <a:ext cx="12880129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dirty="0">
                <a:solidFill>
                  <a:schemeClr val="bg1"/>
                </a:solidFill>
                <a:latin typeface="Montserrat SemiBold" pitchFamily="2" charset="0"/>
              </a:rPr>
              <a:t>Количество пользователей = </a:t>
            </a:r>
            <a:r>
              <a:rPr lang="en-US" sz="4800" dirty="0">
                <a:solidFill>
                  <a:schemeClr val="bg1"/>
                </a:solidFill>
                <a:latin typeface="Montserrat SemiBold" pitchFamily="2" charset="0"/>
              </a:rPr>
              <a:t>1 500 000</a:t>
            </a:r>
            <a:endParaRPr kumimoji="0" lang="ru-RU" sz="48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SemiBold" pitchFamily="2" charset="0"/>
              <a:sym typeface="Helvetica Neue"/>
            </a:endParaRPr>
          </a:p>
        </p:txBody>
      </p:sp>
      <p:pic>
        <p:nvPicPr>
          <p:cNvPr id="10" name="Picture 4" descr="Галочка Компьютерные иконки, другие, угол, лист, другие png | PNGWing">
            <a:extLst>
              <a:ext uri="{FF2B5EF4-FFF2-40B4-BE49-F238E27FC236}">
                <a16:creationId xmlns:a16="http://schemas.microsoft.com/office/drawing/2014/main" id="{F225160E-B49D-BFA2-0EA8-38DB84B88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30" b="93970" l="9843" r="89764">
                        <a14:foregroundMark x1="39370" y1="90955" x2="39370" y2="90955"/>
                        <a14:foregroundMark x1="80709" y1="9548" x2="80709" y2="9548"/>
                        <a14:foregroundMark x1="39764" y1="83920" x2="39764" y2="83920"/>
                        <a14:foregroundMark x1="39764" y1="87437" x2="39764" y2="87437"/>
                        <a14:foregroundMark x1="38583" y1="90955" x2="38583" y2="90955"/>
                        <a14:foregroundMark x1="38189" y1="93970" x2="38189" y2="93970"/>
                        <a14:foregroundMark x1="82283" y1="6030" x2="82283" y2="6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447" y="6215331"/>
            <a:ext cx="1349447" cy="105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425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66D2AB-0409-7D1A-891B-E7B82987BA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id="1032" name="Picture 8" descr="Server PNG Images - CleanPNG / KissPNG">
            <a:extLst>
              <a:ext uri="{FF2B5EF4-FFF2-40B4-BE49-F238E27FC236}">
                <a16:creationId xmlns:a16="http://schemas.microsoft.com/office/drawing/2014/main" id="{A7041C99-81DB-D9E8-697B-2911E1417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994" y="5668755"/>
            <a:ext cx="2098821" cy="3358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8" descr="Server PNG Images - CleanPNG / KissPNG">
            <a:extLst>
              <a:ext uri="{FF2B5EF4-FFF2-40B4-BE49-F238E27FC236}">
                <a16:creationId xmlns:a16="http://schemas.microsoft.com/office/drawing/2014/main" id="{994F2453-DCEE-402E-9931-6548513C4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012" y="5497968"/>
            <a:ext cx="2118015" cy="338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BD35009D-DFF5-FB46-62AD-5A9D383772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237" y="11248688"/>
            <a:ext cx="1939789" cy="1939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nternet - Internet Cloud Illustration - CleanPNG / KissPNG">
            <a:extLst>
              <a:ext uri="{FF2B5EF4-FFF2-40B4-BE49-F238E27FC236}">
                <a16:creationId xmlns:a16="http://schemas.microsoft.com/office/drawing/2014/main" id="{317BB974-625C-DDA1-6843-845D6B7B1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02" b="93567" l="9122" r="89865">
                        <a14:foregroundMark x1="57432" y1="9357" x2="57432" y2="9357"/>
                        <a14:foregroundMark x1="42905" y1="8187" x2="42905" y2="8187"/>
                        <a14:foregroundMark x1="51014" y1="93567" x2="51014" y2="935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044" y="2135137"/>
            <a:ext cx="3327400" cy="192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094E812B-B955-244F-A741-22D02B5482A1}"/>
              </a:ext>
            </a:extLst>
          </p:cNvPr>
          <p:cNvCxnSpPr>
            <a:cxnSpLocks/>
          </p:cNvCxnSpPr>
          <p:nvPr/>
        </p:nvCxnSpPr>
        <p:spPr>
          <a:xfrm flipH="1">
            <a:off x="3057525" y="3743325"/>
            <a:ext cx="1428750" cy="1085850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29FA5E7C-7591-0A4A-37E2-2D246FBCFC89}"/>
              </a:ext>
            </a:extLst>
          </p:cNvPr>
          <p:cNvCxnSpPr>
            <a:cxnSpLocks/>
          </p:cNvCxnSpPr>
          <p:nvPr/>
        </p:nvCxnSpPr>
        <p:spPr>
          <a:xfrm flipH="1">
            <a:off x="3892558" y="7403422"/>
            <a:ext cx="3136892" cy="0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headEnd type="arrow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DB061D7F-3A7B-1EFF-26FC-E3EC8D66836F}"/>
              </a:ext>
            </a:extLst>
          </p:cNvPr>
          <p:cNvSpPr txBox="1"/>
          <p:nvPr/>
        </p:nvSpPr>
        <p:spPr>
          <a:xfrm>
            <a:off x="4587206" y="6505745"/>
            <a:ext cx="1910781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0" u="none" strike="noStrike" cap="none" spc="0" normalizeH="0" baseline="0" dirty="0">
                <a:ln>
                  <a:noFill/>
                </a:ln>
                <a:solidFill>
                  <a:srgbClr val="FFC000"/>
                </a:solidFill>
                <a:effectLst/>
                <a:uFillTx/>
                <a:latin typeface="Montserrat Medium" pitchFamily="2" charset="0"/>
                <a:sym typeface="Helvetica Neue"/>
              </a:rPr>
              <a:t>VRRP</a:t>
            </a:r>
            <a:endParaRPr kumimoji="0" lang="ru-RU" sz="4000" u="none" strike="noStrike" cap="none" spc="0" normalizeH="0" baseline="0" dirty="0">
              <a:ln>
                <a:noFill/>
              </a:ln>
              <a:solidFill>
                <a:srgbClr val="FFC000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69F9D5-8857-EC81-35DA-F663F68B3BAB}"/>
              </a:ext>
            </a:extLst>
          </p:cNvPr>
          <p:cNvSpPr txBox="1"/>
          <p:nvPr/>
        </p:nvSpPr>
        <p:spPr>
          <a:xfrm>
            <a:off x="7172444" y="4841314"/>
            <a:ext cx="2570516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u="none" strike="noStrike" cap="none" spc="0" normalizeH="0" baseline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FillTx/>
                <a:latin typeface="Montserrat Medium" pitchFamily="2" charset="0"/>
                <a:sym typeface="Helvetica Neue"/>
              </a:rPr>
              <a:t>standby</a:t>
            </a:r>
            <a:endParaRPr kumimoji="0" lang="ru-RU" sz="3600" u="none" strike="noStrike" cap="none" spc="0" normalizeH="0" baseline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44EA54B-576E-2E75-6CA1-9E54B87200B5}"/>
              </a:ext>
            </a:extLst>
          </p:cNvPr>
          <p:cNvSpPr txBox="1"/>
          <p:nvPr/>
        </p:nvSpPr>
        <p:spPr>
          <a:xfrm>
            <a:off x="1483535" y="5046115"/>
            <a:ext cx="2570516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u="none" strike="noStrike" cap="none" spc="0" normalizeH="0" baseline="0" dirty="0">
                <a:ln>
                  <a:noFill/>
                </a:ln>
                <a:solidFill>
                  <a:srgbClr val="00D77D"/>
                </a:solidFill>
                <a:effectLst/>
                <a:uFillTx/>
                <a:latin typeface="Montserrat Medium" pitchFamily="2" charset="0"/>
                <a:sym typeface="Helvetica Neue"/>
              </a:rPr>
              <a:t>active</a:t>
            </a:r>
            <a:endParaRPr kumimoji="0" lang="ru-RU" sz="3600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pic>
        <p:nvPicPr>
          <p:cNvPr id="41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6176984C-4CB9-0005-681F-968956EF7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988" y="11248688"/>
            <a:ext cx="1939789" cy="1939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090610C5-4EAE-DBC9-3064-01F167A30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739" y="11238092"/>
            <a:ext cx="1939789" cy="1939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2A0CB847-555E-279D-B5AF-F2D7A8368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609" y="11227496"/>
            <a:ext cx="1939789" cy="1939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4F3D85F3-291A-B882-5D58-4750A4CCD1B6}"/>
              </a:ext>
            </a:extLst>
          </p:cNvPr>
          <p:cNvSpPr txBox="1"/>
          <p:nvPr/>
        </p:nvSpPr>
        <p:spPr>
          <a:xfrm>
            <a:off x="972574" y="10267487"/>
            <a:ext cx="4528828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ontserrat Medium" pitchFamily="2" charset="0"/>
                <a:sym typeface="Helvetica Neue"/>
              </a:rPr>
              <a:t>Application servers</a:t>
            </a:r>
            <a:endParaRPr kumimoji="0" lang="ru-RU" sz="32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A26A1651-68AA-80E4-915E-B754AC2AB400}"/>
              </a:ext>
            </a:extLst>
          </p:cNvPr>
          <p:cNvCxnSpPr>
            <a:cxnSpLocks/>
          </p:cNvCxnSpPr>
          <p:nvPr/>
        </p:nvCxnSpPr>
        <p:spPr>
          <a:xfrm>
            <a:off x="2579397" y="9234318"/>
            <a:ext cx="0" cy="1033169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50" name="Picture 8" descr="Server PNG Images - CleanPNG / KissPNG">
            <a:extLst>
              <a:ext uri="{FF2B5EF4-FFF2-40B4-BE49-F238E27FC236}">
                <a16:creationId xmlns:a16="http://schemas.microsoft.com/office/drawing/2014/main" id="{D72C7D47-68AA-B815-8015-2A4E92D2DA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3645" y="6000750"/>
            <a:ext cx="1855081" cy="296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B57A6CA5-30BC-0265-3F35-36B9411F8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979" y="11340997"/>
            <a:ext cx="1746353" cy="174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4" descr="Internet - Internet Cloud Illustration - CleanPNG / KissPNG">
            <a:extLst>
              <a:ext uri="{FF2B5EF4-FFF2-40B4-BE49-F238E27FC236}">
                <a16:creationId xmlns:a16="http://schemas.microsoft.com/office/drawing/2014/main" id="{D731A5FF-E4DB-1E7D-6D94-E40DB2148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7602" b="93567" l="9122" r="89865">
                        <a14:foregroundMark x1="57432" y1="9357" x2="57432" y2="9357"/>
                        <a14:foregroundMark x1="42905" y1="8187" x2="42905" y2="8187"/>
                        <a14:foregroundMark x1="51014" y1="93567" x2="51014" y2="935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6944" y="1849882"/>
            <a:ext cx="3327400" cy="192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4" name="Прямая соединительная линия 53">
            <a:extLst>
              <a:ext uri="{FF2B5EF4-FFF2-40B4-BE49-F238E27FC236}">
                <a16:creationId xmlns:a16="http://schemas.microsoft.com/office/drawing/2014/main" id="{5445C0EC-C624-248F-E534-CA5E1C83BBAB}"/>
              </a:ext>
            </a:extLst>
          </p:cNvPr>
          <p:cNvCxnSpPr>
            <a:cxnSpLocks/>
          </p:cNvCxnSpPr>
          <p:nvPr/>
        </p:nvCxnSpPr>
        <p:spPr>
          <a:xfrm flipH="1">
            <a:off x="15630525" y="3286243"/>
            <a:ext cx="2529940" cy="1771532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A9BF9005-CB23-5E51-A008-DDE1F273829B}"/>
              </a:ext>
            </a:extLst>
          </p:cNvPr>
          <p:cNvSpPr txBox="1"/>
          <p:nvPr/>
        </p:nvSpPr>
        <p:spPr>
          <a:xfrm>
            <a:off x="14547121" y="5262625"/>
            <a:ext cx="1825212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u="none" strike="noStrike" cap="none" spc="0" normalizeH="0" baseline="0" dirty="0">
                <a:ln>
                  <a:noFill/>
                </a:ln>
                <a:solidFill>
                  <a:srgbClr val="00D77D"/>
                </a:solidFill>
                <a:effectLst/>
                <a:uFillTx/>
                <a:latin typeface="Montserrat Medium" pitchFamily="2" charset="0"/>
                <a:sym typeface="Helvetica Neue"/>
              </a:rPr>
              <a:t>active</a:t>
            </a:r>
            <a:endParaRPr kumimoji="0" lang="ru-RU" sz="3600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sp>
        <p:nvSpPr>
          <p:cNvPr id="59" name="Скругленный прямоугольник 58">
            <a:extLst>
              <a:ext uri="{FF2B5EF4-FFF2-40B4-BE49-F238E27FC236}">
                <a16:creationId xmlns:a16="http://schemas.microsoft.com/office/drawing/2014/main" id="{666B42AA-A26C-C4B4-A3A9-5F3E750B60CA}"/>
              </a:ext>
            </a:extLst>
          </p:cNvPr>
          <p:cNvSpPr/>
          <p:nvPr/>
        </p:nvSpPr>
        <p:spPr>
          <a:xfrm>
            <a:off x="15347092" y="11145795"/>
            <a:ext cx="7712932" cy="1976901"/>
          </a:xfrm>
          <a:prstGeom prst="roundRect">
            <a:avLst>
              <a:gd name="adj" fmla="val 12913"/>
            </a:avLst>
          </a:prstGeom>
          <a:noFill/>
          <a:ln w="381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60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3B8C5F69-8C7A-7FB2-8F38-713355C512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6730" y="11340997"/>
            <a:ext cx="1746353" cy="174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E52F2801-5636-7A0B-10DA-2D32E8DFF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3481" y="11330401"/>
            <a:ext cx="1746353" cy="174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12" descr="Save Server PNG Transparent Background, Free Download #26926 - FreeIconsPNG">
            <a:extLst>
              <a:ext uri="{FF2B5EF4-FFF2-40B4-BE49-F238E27FC236}">
                <a16:creationId xmlns:a16="http://schemas.microsoft.com/office/drawing/2014/main" id="{C8201B63-99E3-3A75-8AEA-858DE1814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7556" b="89778" l="9778" r="89778">
                        <a14:foregroundMark x1="13333" y1="47556" x2="13333" y2="47556"/>
                        <a14:foregroundMark x1="13333" y1="37333" x2="13333" y2="37333"/>
                        <a14:foregroundMark x1="30667" y1="43111" x2="30667" y2="43111"/>
                        <a14:foregroundMark x1="30667" y1="43111" x2="72000" y2="40889"/>
                        <a14:foregroundMark x1="40889" y1="7556" x2="40889" y2="7556"/>
                        <a14:foregroundMark x1="64444" y1="31111" x2="53333" y2="65778"/>
                        <a14:foregroundMark x1="53333" y1="65778" x2="40444" y2="35111"/>
                        <a14:foregroundMark x1="40444" y1="35111" x2="25333" y2="46222"/>
                        <a14:foregroundMark x1="25778" y1="43111" x2="25778" y2="43111"/>
                        <a14:foregroundMark x1="23111" y1="48889" x2="41333" y2="56889"/>
                        <a14:foregroundMark x1="33778" y1="57778" x2="25778" y2="57778"/>
                        <a14:foregroundMark x1="14667" y1="64444" x2="14667" y2="64444"/>
                        <a14:foregroundMark x1="14222" y1="76444" x2="14222" y2="76444"/>
                        <a14:foregroundMark x1="76444" y1="40000" x2="76444" y2="40000"/>
                        <a14:foregroundMark x1="76444" y1="31111" x2="66667" y2="64889"/>
                        <a14:foregroundMark x1="66667" y1="64889" x2="61778" y2="60889"/>
                        <a14:foregroundMark x1="72000" y1="80889" x2="56889" y2="66222"/>
                        <a14:foregroundMark x1="50222" y1="76444" x2="40444" y2="66667"/>
                        <a14:foregroundMark x1="50222" y1="73333" x2="50222" y2="73333"/>
                        <a14:foregroundMark x1="52444" y1="70667" x2="52444" y2="74222"/>
                        <a14:foregroundMark x1="49333" y1="73778" x2="27111" y2="63111"/>
                        <a14:foregroundMark x1="20444" y1="76444" x2="23556" y2="33333"/>
                        <a14:foregroundMark x1="29333" y1="76000" x2="38667" y2="6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7351" y="11319805"/>
            <a:ext cx="1746353" cy="174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86E0B96F-F215-4B9F-2E38-89858724130D}"/>
              </a:ext>
            </a:extLst>
          </p:cNvPr>
          <p:cNvSpPr txBox="1"/>
          <p:nvPr/>
        </p:nvSpPr>
        <p:spPr>
          <a:xfrm>
            <a:off x="15204717" y="10255037"/>
            <a:ext cx="4528828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ontserrat Medium" pitchFamily="2" charset="0"/>
                <a:sym typeface="Helvetica Neue"/>
              </a:rPr>
              <a:t>Application servers</a:t>
            </a:r>
            <a:endParaRPr kumimoji="0" lang="ru-RU" sz="32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cxnSp>
        <p:nvCxnSpPr>
          <p:cNvPr id="1024" name="Прямая соединительная линия 1023">
            <a:extLst>
              <a:ext uri="{FF2B5EF4-FFF2-40B4-BE49-F238E27FC236}">
                <a16:creationId xmlns:a16="http://schemas.microsoft.com/office/drawing/2014/main" id="{C88DD5AF-7325-CFF4-CEA4-EC84DA6226C1}"/>
              </a:ext>
            </a:extLst>
          </p:cNvPr>
          <p:cNvCxnSpPr>
            <a:cxnSpLocks/>
          </p:cNvCxnSpPr>
          <p:nvPr/>
        </p:nvCxnSpPr>
        <p:spPr>
          <a:xfrm>
            <a:off x="16144875" y="8943975"/>
            <a:ext cx="1433656" cy="1244761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025" name="Picture 8" descr="Server PNG Images - CleanPNG / KissPNG">
            <a:extLst>
              <a:ext uri="{FF2B5EF4-FFF2-40B4-BE49-F238E27FC236}">
                <a16:creationId xmlns:a16="http://schemas.microsoft.com/office/drawing/2014/main" id="{F17D4C63-98FB-348B-0309-041C45BED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7583" y="6000750"/>
            <a:ext cx="1855081" cy="296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TextBox 1026">
            <a:extLst>
              <a:ext uri="{FF2B5EF4-FFF2-40B4-BE49-F238E27FC236}">
                <a16:creationId xmlns:a16="http://schemas.microsoft.com/office/drawing/2014/main" id="{F94D8B7D-4E61-2B1F-D1E2-8405FFADA27B}"/>
              </a:ext>
            </a:extLst>
          </p:cNvPr>
          <p:cNvSpPr txBox="1"/>
          <p:nvPr/>
        </p:nvSpPr>
        <p:spPr>
          <a:xfrm>
            <a:off x="17028209" y="5262625"/>
            <a:ext cx="1825212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u="none" strike="noStrike" cap="none" spc="0" normalizeH="0" baseline="0" dirty="0">
                <a:ln>
                  <a:noFill/>
                </a:ln>
                <a:solidFill>
                  <a:srgbClr val="00D77D"/>
                </a:solidFill>
                <a:effectLst/>
                <a:uFillTx/>
                <a:latin typeface="Montserrat Medium" pitchFamily="2" charset="0"/>
                <a:sym typeface="Helvetica Neue"/>
              </a:rPr>
              <a:t>active</a:t>
            </a:r>
            <a:endParaRPr kumimoji="0" lang="ru-RU" sz="3600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pic>
        <p:nvPicPr>
          <p:cNvPr id="1029" name="Picture 8" descr="Server PNG Images - CleanPNG / KissPNG">
            <a:extLst>
              <a:ext uri="{FF2B5EF4-FFF2-40B4-BE49-F238E27FC236}">
                <a16:creationId xmlns:a16="http://schemas.microsoft.com/office/drawing/2014/main" id="{9FF50AD9-1FC8-17E1-5CF2-1ED7CDBB7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8882" y="6000750"/>
            <a:ext cx="1855081" cy="296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1" name="TextBox 1030">
            <a:extLst>
              <a:ext uri="{FF2B5EF4-FFF2-40B4-BE49-F238E27FC236}">
                <a16:creationId xmlns:a16="http://schemas.microsoft.com/office/drawing/2014/main" id="{37EC05C5-7067-B033-C7FF-40AC4C26ACC1}"/>
              </a:ext>
            </a:extLst>
          </p:cNvPr>
          <p:cNvSpPr txBox="1"/>
          <p:nvPr/>
        </p:nvSpPr>
        <p:spPr>
          <a:xfrm>
            <a:off x="19438083" y="5262625"/>
            <a:ext cx="1825212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u="none" strike="noStrike" cap="none" spc="0" normalizeH="0" baseline="0" dirty="0">
                <a:ln>
                  <a:noFill/>
                </a:ln>
                <a:solidFill>
                  <a:srgbClr val="00D77D"/>
                </a:solidFill>
                <a:effectLst/>
                <a:uFillTx/>
                <a:latin typeface="Montserrat Medium" pitchFamily="2" charset="0"/>
                <a:sym typeface="Helvetica Neue"/>
              </a:rPr>
              <a:t>active</a:t>
            </a:r>
            <a:endParaRPr kumimoji="0" lang="ru-RU" sz="3600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pic>
        <p:nvPicPr>
          <p:cNvPr id="1033" name="Picture 8" descr="Server PNG Images - CleanPNG / KissPNG">
            <a:extLst>
              <a:ext uri="{FF2B5EF4-FFF2-40B4-BE49-F238E27FC236}">
                <a16:creationId xmlns:a16="http://schemas.microsoft.com/office/drawing/2014/main" id="{1F4A1AE9-FA5C-271B-5543-2341774D2A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094" b="92656" l="10000" r="90000">
                        <a14:foregroundMark x1="64250" y1="21250" x2="64250" y2="21250"/>
                        <a14:foregroundMark x1="57750" y1="17188" x2="57750" y2="17188"/>
                        <a14:foregroundMark x1="50250" y1="17031" x2="50250" y2="17031"/>
                        <a14:foregroundMark x1="49250" y1="8281" x2="49250" y2="8281"/>
                        <a14:foregroundMark x1="65000" y1="9375" x2="65000" y2="9375"/>
                        <a14:foregroundMark x1="50750" y1="6094" x2="50750" y2="6094"/>
                        <a14:foregroundMark x1="83750" y1="16250" x2="83750" y2="16250"/>
                        <a14:foregroundMark x1="28250" y1="83594" x2="28250" y2="83594"/>
                        <a14:foregroundMark x1="50250" y1="92656" x2="50250" y2="92656"/>
                        <a14:foregroundMark x1="87750" y1="16250" x2="87750" y2="1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969" y="6000750"/>
            <a:ext cx="1855081" cy="296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" name="TextBox 1034">
            <a:extLst>
              <a:ext uri="{FF2B5EF4-FFF2-40B4-BE49-F238E27FC236}">
                <a16:creationId xmlns:a16="http://schemas.microsoft.com/office/drawing/2014/main" id="{A7FD18A8-9C99-A02C-BA70-C964A03608F9}"/>
              </a:ext>
            </a:extLst>
          </p:cNvPr>
          <p:cNvSpPr txBox="1"/>
          <p:nvPr/>
        </p:nvSpPr>
        <p:spPr>
          <a:xfrm>
            <a:off x="21787263" y="5262625"/>
            <a:ext cx="1825212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u="none" strike="noStrike" cap="none" spc="0" normalizeH="0" baseline="0" dirty="0">
                <a:ln>
                  <a:noFill/>
                </a:ln>
                <a:solidFill>
                  <a:srgbClr val="00D77D"/>
                </a:solidFill>
                <a:effectLst/>
                <a:uFillTx/>
                <a:latin typeface="Montserrat Medium" pitchFamily="2" charset="0"/>
                <a:sym typeface="Helvetica Neue"/>
              </a:rPr>
              <a:t>active</a:t>
            </a:r>
            <a:endParaRPr kumimoji="0" lang="ru-RU" sz="3600" u="none" strike="noStrike" cap="none" spc="0" normalizeH="0" baseline="0" dirty="0">
              <a:ln>
                <a:noFill/>
              </a:ln>
              <a:solidFill>
                <a:srgbClr val="00D77D"/>
              </a:solidFill>
              <a:effectLst/>
              <a:uFillTx/>
              <a:latin typeface="Montserrat Medium" pitchFamily="2" charset="0"/>
              <a:sym typeface="Helvetica Neue"/>
            </a:endParaRPr>
          </a:p>
        </p:txBody>
      </p:sp>
      <p:cxnSp>
        <p:nvCxnSpPr>
          <p:cNvPr id="1037" name="Прямая соединительная линия 1036">
            <a:extLst>
              <a:ext uri="{FF2B5EF4-FFF2-40B4-BE49-F238E27FC236}">
                <a16:creationId xmlns:a16="http://schemas.microsoft.com/office/drawing/2014/main" id="{35A614E4-861E-1ED1-3B80-D868FB0F7B03}"/>
              </a:ext>
            </a:extLst>
          </p:cNvPr>
          <p:cNvCxnSpPr>
            <a:cxnSpLocks/>
          </p:cNvCxnSpPr>
          <p:nvPr/>
        </p:nvCxnSpPr>
        <p:spPr>
          <a:xfrm flipH="1">
            <a:off x="18059400" y="3843328"/>
            <a:ext cx="822596" cy="1214447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40" name="Прямая соединительная линия 1039">
            <a:extLst>
              <a:ext uri="{FF2B5EF4-FFF2-40B4-BE49-F238E27FC236}">
                <a16:creationId xmlns:a16="http://schemas.microsoft.com/office/drawing/2014/main" id="{5ADC9A3E-C0A0-C906-6BF3-06F0811C1F6A}"/>
              </a:ext>
            </a:extLst>
          </p:cNvPr>
          <p:cNvCxnSpPr>
            <a:cxnSpLocks/>
          </p:cNvCxnSpPr>
          <p:nvPr/>
        </p:nvCxnSpPr>
        <p:spPr>
          <a:xfrm>
            <a:off x="19733545" y="3949659"/>
            <a:ext cx="526130" cy="1222416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42" name="Прямая соединительная линия 1041">
            <a:extLst>
              <a:ext uri="{FF2B5EF4-FFF2-40B4-BE49-F238E27FC236}">
                <a16:creationId xmlns:a16="http://schemas.microsoft.com/office/drawing/2014/main" id="{F16AACFC-4659-9E73-D846-1FD27E31EBDE}"/>
              </a:ext>
            </a:extLst>
          </p:cNvPr>
          <p:cNvCxnSpPr>
            <a:cxnSpLocks/>
          </p:cNvCxnSpPr>
          <p:nvPr/>
        </p:nvCxnSpPr>
        <p:spPr>
          <a:xfrm>
            <a:off x="20412968" y="3457805"/>
            <a:ext cx="2247007" cy="1685695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49" name="Прямая соединительная линия 1048">
            <a:extLst>
              <a:ext uri="{FF2B5EF4-FFF2-40B4-BE49-F238E27FC236}">
                <a16:creationId xmlns:a16="http://schemas.microsoft.com/office/drawing/2014/main" id="{35208850-D2EF-AECF-E428-0F6CD71A0749}"/>
              </a:ext>
            </a:extLst>
          </p:cNvPr>
          <p:cNvCxnSpPr>
            <a:cxnSpLocks/>
          </p:cNvCxnSpPr>
          <p:nvPr/>
        </p:nvCxnSpPr>
        <p:spPr>
          <a:xfrm>
            <a:off x="18230850" y="9029700"/>
            <a:ext cx="400050" cy="1114425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51" name="Прямая соединительная линия 1050">
            <a:extLst>
              <a:ext uri="{FF2B5EF4-FFF2-40B4-BE49-F238E27FC236}">
                <a16:creationId xmlns:a16="http://schemas.microsoft.com/office/drawing/2014/main" id="{C5602C1D-9EB4-032B-8203-F83943BB208D}"/>
              </a:ext>
            </a:extLst>
          </p:cNvPr>
          <p:cNvCxnSpPr>
            <a:cxnSpLocks/>
          </p:cNvCxnSpPr>
          <p:nvPr/>
        </p:nvCxnSpPr>
        <p:spPr>
          <a:xfrm flipH="1">
            <a:off x="19259550" y="9058275"/>
            <a:ext cx="628650" cy="1057275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56" name="Прямая соединительная линия 1055">
            <a:extLst>
              <a:ext uri="{FF2B5EF4-FFF2-40B4-BE49-F238E27FC236}">
                <a16:creationId xmlns:a16="http://schemas.microsoft.com/office/drawing/2014/main" id="{41B7FF1F-B90B-6839-516E-B568EBA64FAE}"/>
              </a:ext>
            </a:extLst>
          </p:cNvPr>
          <p:cNvCxnSpPr>
            <a:cxnSpLocks/>
          </p:cNvCxnSpPr>
          <p:nvPr/>
        </p:nvCxnSpPr>
        <p:spPr>
          <a:xfrm flipH="1">
            <a:off x="20106708" y="8915400"/>
            <a:ext cx="1981767" cy="1273336"/>
          </a:xfrm>
          <a:prstGeom prst="line">
            <a:avLst/>
          </a:prstGeom>
          <a:noFill/>
          <a:ln w="76200" cap="flat">
            <a:solidFill>
              <a:schemeClr val="bg1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65" name="Прямая соединительная линия 1064">
            <a:extLst>
              <a:ext uri="{FF2B5EF4-FFF2-40B4-BE49-F238E27FC236}">
                <a16:creationId xmlns:a16="http://schemas.microsoft.com/office/drawing/2014/main" id="{ED1D501C-DB59-B92C-BF33-9A0F6596DBEB}"/>
              </a:ext>
            </a:extLst>
          </p:cNvPr>
          <p:cNvCxnSpPr>
            <a:cxnSpLocks/>
          </p:cNvCxnSpPr>
          <p:nvPr/>
        </p:nvCxnSpPr>
        <p:spPr>
          <a:xfrm>
            <a:off x="9972675" y="7337838"/>
            <a:ext cx="2686050" cy="0"/>
          </a:xfrm>
          <a:prstGeom prst="line">
            <a:avLst/>
          </a:prstGeom>
          <a:noFill/>
          <a:ln w="168275" cap="flat">
            <a:solidFill>
              <a:srgbClr val="00D77D"/>
            </a:solidFill>
            <a:prstDash val="solid"/>
            <a:miter lim="400000"/>
            <a:tailEnd type="triangle" w="med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4" name="Image 6" descr=" ">
            <a:extLst>
              <a:ext uri="{FF2B5EF4-FFF2-40B4-BE49-F238E27FC236}">
                <a16:creationId xmlns:a16="http://schemas.microsoft.com/office/drawing/2014/main" id="{58241062-0205-ED6F-3BA8-598F0086A4E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2466308" y="889779"/>
            <a:ext cx="1028696" cy="1333326"/>
          </a:xfrm>
          <a:prstGeom prst="rect">
            <a:avLst/>
          </a:prstGeom>
        </p:spPr>
      </p:pic>
      <p:sp>
        <p:nvSpPr>
          <p:cNvPr id="5" name="Text 0">
            <a:extLst>
              <a:ext uri="{FF2B5EF4-FFF2-40B4-BE49-F238E27FC236}">
                <a16:creationId xmlns:a16="http://schemas.microsoft.com/office/drawing/2014/main" id="{C89F17B4-ED50-F693-A719-9D63EA380F37}"/>
              </a:ext>
            </a:extLst>
          </p:cNvPr>
          <p:cNvSpPr/>
          <p:nvPr/>
        </p:nvSpPr>
        <p:spPr>
          <a:xfrm>
            <a:off x="1037281" y="813587"/>
            <a:ext cx="12598334" cy="1092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6598"/>
              </a:lnSpc>
            </a:pPr>
            <a:r>
              <a:rPr lang="ru-RU" sz="5998" b="1" spc="120" dirty="0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Балансировщики </a:t>
            </a:r>
            <a:r>
              <a:rPr lang="en-US" sz="5998" b="1" spc="120" dirty="0" err="1">
                <a:solidFill>
                  <a:srgbClr val="FFFFFF">
                    <a:alpha val="100000"/>
                  </a:srgbClr>
                </a:solidFill>
                <a:latin typeface="Montserrat" pitchFamily="2" charset="0"/>
                <a:ea typeface="Montserrat ExtraBold" pitchFamily="34" charset="-122"/>
                <a:cs typeface="Montserrat ExtraBold" pitchFamily="34" charset="-120"/>
              </a:rPr>
              <a:t>Haproxy</a:t>
            </a:r>
            <a:endParaRPr lang="en-US" sz="5998" b="1" spc="120" dirty="0">
              <a:solidFill>
                <a:srgbClr val="FFFFFF">
                  <a:alpha val="100000"/>
                </a:srgbClr>
              </a:solidFill>
              <a:latin typeface="Montserrat" pitchFamily="2" charset="0"/>
              <a:ea typeface="Montserrat ExtraBold" pitchFamily="34" charset="-122"/>
              <a:cs typeface="Montserrat ExtraBold" pitchFamily="34" charset="-120"/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D8F4C707-817E-57AA-DB9E-5B2DEF5E98EF}"/>
              </a:ext>
            </a:extLst>
          </p:cNvPr>
          <p:cNvSpPr/>
          <p:nvPr/>
        </p:nvSpPr>
        <p:spPr>
          <a:xfrm>
            <a:off x="1242221" y="11071653"/>
            <a:ext cx="7926494" cy="2075935"/>
          </a:xfrm>
          <a:prstGeom prst="roundRect">
            <a:avLst/>
          </a:prstGeom>
          <a:noFill/>
          <a:ln w="381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Montserrat Medium" pitchFamily="2" charset="0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4645050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 animBg="1"/>
      <p:bldP spid="63" grpId="0"/>
      <p:bldP spid="1027" grpId="0"/>
      <p:bldP spid="1031" grpId="0"/>
      <p:bldP spid="1035" grpId="0"/>
    </p:bldLst>
  </p:timing>
</p:sld>
</file>

<file path=ppt/theme/theme1.xml><?xml version="1.0" encoding="utf-8"?>
<a:theme xmlns:a="http://schemas.openxmlformats.org/drawingml/2006/main" name="21_BasicWhite">
  <a:themeElements>
    <a:clrScheme name="">
      <a:dk1>
        <a:srgbClr val="8264F6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67983</TotalTime>
  <Words>1487</Words>
  <Application>Microsoft Macintosh PowerPoint</Application>
  <PresentationFormat>Произвольный</PresentationFormat>
  <Paragraphs>412</Paragraphs>
  <Slides>30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40" baseType="lpstr">
      <vt:lpstr>Montserrat Medium</vt:lpstr>
      <vt:lpstr>Helvetica Neue Medium</vt:lpstr>
      <vt:lpstr>Montserrat Regular</vt:lpstr>
      <vt:lpstr>Montserrat SemiBold</vt:lpstr>
      <vt:lpstr>Helvetica Neue</vt:lpstr>
      <vt:lpstr>Arial</vt:lpstr>
      <vt:lpstr>Montserrat Bold</vt:lpstr>
      <vt:lpstr>Unbounded</vt:lpstr>
      <vt:lpstr>Montserrat</vt:lpstr>
      <vt:lpstr>21_BasicWhite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Microsoft Office User</cp:lastModifiedBy>
  <cp:revision>160</cp:revision>
  <dcterms:modified xsi:type="dcterms:W3CDTF">2025-05-09T16:08:49Z</dcterms:modified>
</cp:coreProperties>
</file>