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Play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Play-bold.fntdata"/><Relationship Id="rId30" Type="http://schemas.openxmlformats.org/officeDocument/2006/relationships/font" Target="fonts/Play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ya.ru" TargetMode="External"/><Relationship Id="rId3" Type="http://schemas.openxmlformats.org/officeDocument/2006/relationships/hyperlink" Target="http://ya.ru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53bb9aac14_2_1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353bb9aac14_2_1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53bb9aac14_2_1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353bb9aac14_2_1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353bb9aac14_2_16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53bb9aac14_2_1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g353bb9aac14_2_18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353bb9aac14_2_18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53bb9aac14_2_2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353bb9aac14_2_2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53bb9aac14_2_2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353bb9aac14_2_2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53bb9aac14_2_2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g353bb9aac14_2_2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53bb9aac14_2_2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7" name="Google Shape;347;g353bb9aac14_2_2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353bb9aac14_2_24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4d933cff8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g354d933cff8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g354d933cff8_1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53bb9aac14_2_2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g353bb9aac14_2_2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g353bb9aac14_2_25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53bb9aac14_2_2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353bb9aac14_2_2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g353bb9aac14_2_26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53bb9aac14_2_2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1" name="Google Shape;381;g353bb9aac14_2_2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g353bb9aac14_2_26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65a606800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65a606800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Мы нанимали linux-инженеров и сисадминов, а потом переучивали их. Это занимало около трех месяцев, потому что от мысли “мои сервера у меня за спиной в серверной” до облачных технологий нужны перемены в подходах к проектированию систем. Никто таких специалистов не готовил и мы поняли, что нам нужно растить такие кадры самим.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chemeClr val="dk1"/>
                </a:solidFill>
              </a:rPr>
              <a:t>Так появился проект “Облачная Академия”. Мы пошли к знакому ректору, который был готов на такой эксперимент. В 2022 году совместно с самарским университетом ПГУТИ мы провели первый поток и наняли 12 инженеров. Так мы доказали сами себе, что идея рабочая и надо масштабироваться. О некотором количестве костылей, которые я собрал я и хочу рассказать, что можем помочь чуть легче пройти этот путь тем, кто тоже задумывается об образовательной программе. 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53bb9aac14_2_2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9" name="Google Shape;389;g353bb9aac14_2_2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g353bb9aac14_2_27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53bb9aac14_2_2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8" name="Google Shape;398;g353bb9aac14_2_28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99" name="Google Shape;399;g353bb9aac14_2_28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5735f49fec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35735f49fe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576cb897d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3576cb897d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565a60680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565a60680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далеком 2022 году, когда студентов было немного, а о нейросетях мало кто слышал, нам было достаточно попросить студентов заполнить форму, где были разложены вопросы-ловушки (так называемые хани-поты), а чтобы студенты не успели списать, форма открывалась на короткое время. В форме были открытые вопросы вида “у тебя не работает интернет в браузере, как будешь диагностировать” или “ты вбиваешь </a:t>
            </a:r>
            <a:r>
              <a:rPr lang="ru" u="sng">
                <a:solidFill>
                  <a:schemeClr val="hlink"/>
                </a:solidFill>
                <a:hlinkClick r:id="rId2"/>
              </a:rPr>
              <a:t>ya.ru</a:t>
            </a:r>
            <a:r>
              <a:rPr lang="ru"/>
              <a:t> в браузер и нажимаешь Enter, опиши что происходит дальше”. Вопросы-ловушки позволяли отбросить ленивых и тех, кто совсем мимо, а открытые вопросы помогали понимать наш ли это человек. Помню, одна девочка ответила на последний вопрос так: “Когда я вбиваю </a:t>
            </a:r>
            <a:r>
              <a:rPr lang="ru" u="sng">
                <a:solidFill>
                  <a:schemeClr val="hlink"/>
                </a:solidFill>
                <a:hlinkClick r:id="rId3"/>
              </a:rPr>
              <a:t>ya.ru</a:t>
            </a:r>
            <a:r>
              <a:rPr lang="ru"/>
              <a:t> и нажимаю Enter просто грузится страница и больше ничего не происходит”.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Стало понятно, что нужны практические задания и автоматизация.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565a60680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565a60680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565a606800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3565a606800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При этом мы также используем нейросети для поиска дублей среди ответов и просим подсветить ответы, которые с высокой долей вероятности написаны при помощи нейросети. Если нейросеть нашла ошибку или подозрение на плагиат, его проверит живой человек. Мы прогоняли перед тестом базы прошлогодних ответов и нейросеть ни разу не ошиблась.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565a606800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565a606800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Понятно, что а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565a606800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565a606800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Важные моменты: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Попробовали новый Identity Provider (IdP) Zitadel вместо Keycloak, который не всем нравится.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Интеграция IdP с облаком через федерацию, протокол SAMLv2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Интеграция IdP с Managed Gitlab по протоколу OIDC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Интеграция IdP с сервером видеоконференций (BBB) по протоколу OIDC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управление пользователи через YAML файл и Terraform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Автоматизация удаления облачных ресурсов гораздо сложнее их создания.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565a606800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565a60680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53bb9aac14_2_1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g353bb9aac14_2_15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52" name="Google Shape;252;g353bb9aac14_2_15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png"/><Relationship Id="rId3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 — короткое название">
  <p:cSld name="Титул — короткое название"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335"/>
            <a:ext cx="9143999" cy="514316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FFFFF">
                  <a:alpha val="40000"/>
                </a:srgbClr>
              </a:gs>
              <a:gs pos="100000">
                <a:srgbClr val="FFFFFF">
                  <a:alpha val="2000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81000" lIns="33750" spcFirstLastPara="1" rIns="33750" wrap="square" tIns="81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4"/>
          <p:cNvSpPr txBox="1"/>
          <p:nvPr>
            <p:ph type="ctrTitle"/>
          </p:nvPr>
        </p:nvSpPr>
        <p:spPr>
          <a:xfrm>
            <a:off x="597884" y="1847282"/>
            <a:ext cx="6031237" cy="16386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b="0" sz="45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599786" y="4158000"/>
            <a:ext cx="3564101" cy="6582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4572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2pPr>
            <a:lvl3pPr indent="-4572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3pPr>
            <a:lvl4pPr indent="-457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4pPr>
            <a:lvl5pPr indent="-457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body"/>
          </p:nvPr>
        </p:nvSpPr>
        <p:spPr>
          <a:xfrm>
            <a:off x="4714853" y="4158000"/>
            <a:ext cx="3564101" cy="6582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solidFill>
                  <a:schemeClr val="dk1"/>
                </a:solidFill>
              </a:defRPr>
            </a:lvl1pPr>
            <a:lvl2pPr indent="-4572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2pPr>
            <a:lvl3pPr indent="-4572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3pPr>
            <a:lvl4pPr indent="-457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4pPr>
            <a:lvl5pPr indent="-457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5402" y="439393"/>
            <a:ext cx="1768615" cy="252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тезиса">
  <p:cSld name="3 тезиса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66" name="Google Shape;66;p15"/>
          <p:cNvSpPr txBox="1"/>
          <p:nvPr/>
        </p:nvSpPr>
        <p:spPr>
          <a:xfrm>
            <a:off x="2236139" y="4608350"/>
            <a:ext cx="5212033" cy="4387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742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cxnSp>
        <p:nvCxnSpPr>
          <p:cNvPr id="67" name="Google Shape;67;p15"/>
          <p:cNvCxnSpPr/>
          <p:nvPr/>
        </p:nvCxnSpPr>
        <p:spPr>
          <a:xfrm>
            <a:off x="594039" y="2397324"/>
            <a:ext cx="2332113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8" name="Google Shape;68;p15"/>
          <p:cNvCxnSpPr/>
          <p:nvPr/>
        </p:nvCxnSpPr>
        <p:spPr>
          <a:xfrm>
            <a:off x="3322508" y="2397324"/>
            <a:ext cx="2332113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9" name="Google Shape;69;p15"/>
          <p:cNvCxnSpPr/>
          <p:nvPr/>
        </p:nvCxnSpPr>
        <p:spPr>
          <a:xfrm>
            <a:off x="6095706" y="2397324"/>
            <a:ext cx="2332113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590148" y="1732615"/>
            <a:ext cx="618570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572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2" type="body"/>
          </p:nvPr>
        </p:nvSpPr>
        <p:spPr>
          <a:xfrm>
            <a:off x="3341681" y="1732615"/>
            <a:ext cx="618570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572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3" type="body"/>
          </p:nvPr>
        </p:nvSpPr>
        <p:spPr>
          <a:xfrm>
            <a:off x="6087233" y="1732615"/>
            <a:ext cx="618570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4572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4" type="body"/>
          </p:nvPr>
        </p:nvSpPr>
        <p:spPr>
          <a:xfrm>
            <a:off x="3335753" y="2537020"/>
            <a:ext cx="2333777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175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4" name="Google Shape;74;p15"/>
          <p:cNvSpPr txBox="1"/>
          <p:nvPr>
            <p:ph idx="5" type="body"/>
          </p:nvPr>
        </p:nvSpPr>
        <p:spPr>
          <a:xfrm>
            <a:off x="592375" y="2537020"/>
            <a:ext cx="2333777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175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5" name="Google Shape;75;p15"/>
          <p:cNvSpPr txBox="1"/>
          <p:nvPr>
            <p:ph idx="6" type="body"/>
          </p:nvPr>
        </p:nvSpPr>
        <p:spPr>
          <a:xfrm>
            <a:off x="6083299" y="2537020"/>
            <a:ext cx="2333777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175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type="title"/>
          </p:nvPr>
        </p:nvSpPr>
        <p:spPr>
          <a:xfrm>
            <a:off x="594039" y="337500"/>
            <a:ext cx="6036983" cy="676253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  <a:defRPr b="0"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84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пикеры_3">
  <p:cSld name="Спикеры_3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595336" y="3137772"/>
            <a:ext cx="2469532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  <a:defRPr b="0" sz="18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6"/>
          <p:cNvSpPr/>
          <p:nvPr>
            <p:ph idx="2" type="pic"/>
          </p:nvPr>
        </p:nvSpPr>
        <p:spPr>
          <a:xfrm>
            <a:off x="595336" y="469767"/>
            <a:ext cx="2478076" cy="2471259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sp>
      <p:sp>
        <p:nvSpPr>
          <p:cNvPr id="80" name="Google Shape;80;p16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1" name="Google Shape;81;p16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596096" y="3758897"/>
            <a:ext cx="2477315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3" name="Google Shape;83;p16"/>
          <p:cNvSpPr/>
          <p:nvPr>
            <p:ph idx="3" type="pic"/>
          </p:nvPr>
        </p:nvSpPr>
        <p:spPr>
          <a:xfrm>
            <a:off x="3336229" y="472322"/>
            <a:ext cx="2478076" cy="2471259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sp>
      <p:sp>
        <p:nvSpPr>
          <p:cNvPr id="84" name="Google Shape;84;p16"/>
          <p:cNvSpPr/>
          <p:nvPr>
            <p:ph idx="4" type="pic"/>
          </p:nvPr>
        </p:nvSpPr>
        <p:spPr>
          <a:xfrm>
            <a:off x="6077122" y="469767"/>
            <a:ext cx="2478076" cy="2471259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sp>
      <p:sp>
        <p:nvSpPr>
          <p:cNvPr id="85" name="Google Shape;85;p16"/>
          <p:cNvSpPr txBox="1"/>
          <p:nvPr>
            <p:ph idx="5" type="body"/>
          </p:nvPr>
        </p:nvSpPr>
        <p:spPr>
          <a:xfrm>
            <a:off x="3341958" y="3758897"/>
            <a:ext cx="2463018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6" name="Google Shape;86;p16"/>
          <p:cNvSpPr txBox="1"/>
          <p:nvPr>
            <p:ph idx="6" type="body"/>
          </p:nvPr>
        </p:nvSpPr>
        <p:spPr>
          <a:xfrm>
            <a:off x="6087821" y="3758897"/>
            <a:ext cx="2460083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6"/>
          <p:cNvSpPr txBox="1"/>
          <p:nvPr>
            <p:ph idx="7" type="body"/>
          </p:nvPr>
        </p:nvSpPr>
        <p:spPr>
          <a:xfrm>
            <a:off x="3339610" y="3137893"/>
            <a:ext cx="2465366" cy="5536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8" name="Google Shape;88;p16"/>
          <p:cNvSpPr txBox="1"/>
          <p:nvPr>
            <p:ph idx="8" type="body"/>
          </p:nvPr>
        </p:nvSpPr>
        <p:spPr>
          <a:xfrm>
            <a:off x="6083299" y="3137772"/>
            <a:ext cx="2465366" cy="5536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План доклада светлый">
  <p:cSld name="2_План доклада светлый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86000">
                <a:schemeClr val="lt1"/>
              </a:gs>
              <a:gs pos="97000">
                <a:srgbClr val="FEFFA3"/>
              </a:gs>
              <a:gs pos="100000">
                <a:srgbClr val="FDFF47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7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17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93" name="Google Shape;93;p17"/>
          <p:cNvSpPr txBox="1"/>
          <p:nvPr>
            <p:ph type="title"/>
          </p:nvPr>
        </p:nvSpPr>
        <p:spPr>
          <a:xfrm>
            <a:off x="594038" y="337500"/>
            <a:ext cx="6036983" cy="523289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1" i="0" sz="2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7"/>
          <p:cNvSpPr txBox="1"/>
          <p:nvPr>
            <p:ph idx="1" type="body"/>
          </p:nvPr>
        </p:nvSpPr>
        <p:spPr>
          <a:xfrm>
            <a:off x="594039" y="1563956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5" name="Google Shape;95;p17"/>
          <p:cNvSpPr txBox="1"/>
          <p:nvPr>
            <p:ph idx="2" type="body"/>
          </p:nvPr>
        </p:nvSpPr>
        <p:spPr>
          <a:xfrm>
            <a:off x="594039" y="2298121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3" type="body"/>
          </p:nvPr>
        </p:nvSpPr>
        <p:spPr>
          <a:xfrm>
            <a:off x="594039" y="3032286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4" type="body"/>
          </p:nvPr>
        </p:nvSpPr>
        <p:spPr>
          <a:xfrm>
            <a:off x="594039" y="3766452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8" name="Google Shape;98;p17"/>
          <p:cNvSpPr txBox="1"/>
          <p:nvPr>
            <p:ph idx="5" type="body"/>
          </p:nvPr>
        </p:nvSpPr>
        <p:spPr>
          <a:xfrm>
            <a:off x="4708633" y="1563956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9" name="Google Shape;99;p17"/>
          <p:cNvSpPr txBox="1"/>
          <p:nvPr>
            <p:ph idx="6" type="body"/>
          </p:nvPr>
        </p:nvSpPr>
        <p:spPr>
          <a:xfrm>
            <a:off x="4708633" y="2298121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7" type="body"/>
          </p:nvPr>
        </p:nvSpPr>
        <p:spPr>
          <a:xfrm>
            <a:off x="4708633" y="3032286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1" name="Google Shape;101;p17"/>
          <p:cNvSpPr txBox="1"/>
          <p:nvPr>
            <p:ph idx="8" type="body"/>
          </p:nvPr>
        </p:nvSpPr>
        <p:spPr>
          <a:xfrm>
            <a:off x="4708633" y="3766452"/>
            <a:ext cx="192298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355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1" i="0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9" type="body"/>
          </p:nvPr>
        </p:nvSpPr>
        <p:spPr>
          <a:xfrm>
            <a:off x="863260" y="1563956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13" type="body"/>
          </p:nvPr>
        </p:nvSpPr>
        <p:spPr>
          <a:xfrm>
            <a:off x="863260" y="2298121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4" type="body"/>
          </p:nvPr>
        </p:nvSpPr>
        <p:spPr>
          <a:xfrm>
            <a:off x="863260" y="3032286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5" name="Google Shape;105;p17"/>
          <p:cNvSpPr txBox="1"/>
          <p:nvPr>
            <p:ph idx="15" type="body"/>
          </p:nvPr>
        </p:nvSpPr>
        <p:spPr>
          <a:xfrm>
            <a:off x="863260" y="3766452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6" type="body"/>
          </p:nvPr>
        </p:nvSpPr>
        <p:spPr>
          <a:xfrm>
            <a:off x="4983685" y="1563956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7" type="body"/>
          </p:nvPr>
        </p:nvSpPr>
        <p:spPr>
          <a:xfrm>
            <a:off x="4983685" y="2298121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8" name="Google Shape;108;p17"/>
          <p:cNvSpPr txBox="1"/>
          <p:nvPr>
            <p:ph idx="18" type="body"/>
          </p:nvPr>
        </p:nvSpPr>
        <p:spPr>
          <a:xfrm>
            <a:off x="4983685" y="3032286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" name="Google Shape;109;p17"/>
          <p:cNvSpPr txBox="1"/>
          <p:nvPr>
            <p:ph idx="19" type="body"/>
          </p:nvPr>
        </p:nvSpPr>
        <p:spPr>
          <a:xfrm>
            <a:off x="4983685" y="3766452"/>
            <a:ext cx="3572107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b="0" i="0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Уменьшенный заголовок">
  <p:cSld name="Уменьшенный заголовок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18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13" name="Google Shape;113;p18"/>
          <p:cNvSpPr txBox="1"/>
          <p:nvPr>
            <p:ph type="title"/>
          </p:nvPr>
        </p:nvSpPr>
        <p:spPr>
          <a:xfrm>
            <a:off x="594039" y="452174"/>
            <a:ext cx="6036983" cy="523523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  <a:defRPr b="0" sz="18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 + подзаголовок">
  <p:cSld name="Только заголовок + подзаголовок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p19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17" name="Google Shape;117;p19"/>
          <p:cNvSpPr txBox="1"/>
          <p:nvPr>
            <p:ph type="title"/>
          </p:nvPr>
        </p:nvSpPr>
        <p:spPr>
          <a:xfrm>
            <a:off x="594039" y="337500"/>
            <a:ext cx="6036983" cy="648990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  <a:defRPr b="0"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19"/>
          <p:cNvSpPr txBox="1"/>
          <p:nvPr>
            <p:ph idx="1" type="body"/>
          </p:nvPr>
        </p:nvSpPr>
        <p:spPr>
          <a:xfrm>
            <a:off x="594039" y="891000"/>
            <a:ext cx="6036983" cy="6421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7000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sz="14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криншот">
  <p:cSld name="Скриншот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type="title"/>
          </p:nvPr>
        </p:nvSpPr>
        <p:spPr>
          <a:xfrm>
            <a:off x="594039" y="337500"/>
            <a:ext cx="6035633" cy="1189667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0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" name="Google Shape;122;p20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23" name="Google Shape;123;p20"/>
          <p:cNvSpPr/>
          <p:nvPr>
            <p:ph idx="2" type="pic"/>
          </p:nvPr>
        </p:nvSpPr>
        <p:spPr>
          <a:xfrm>
            <a:off x="597478" y="1579500"/>
            <a:ext cx="5209578" cy="2746176"/>
          </a:xfrm>
          <a:prstGeom prst="roundRect">
            <a:avLst>
              <a:gd fmla="val 4838" name="adj"/>
            </a:avLst>
          </a:prstGeom>
          <a:solidFill>
            <a:schemeClr val="lt1"/>
          </a:solidFill>
          <a:ln>
            <a:noFill/>
          </a:ln>
          <a:effectLst>
            <a:outerShdw blurRad="254000" rotWithShape="0" algn="t">
              <a:srgbClr val="7F7F7F">
                <a:alpha val="20000"/>
              </a:srgbClr>
            </a:outerShdw>
          </a:effectLst>
        </p:spPr>
      </p:sp>
      <p:sp>
        <p:nvSpPr>
          <p:cNvPr id="124" name="Google Shape;124;p20"/>
          <p:cNvSpPr txBox="1"/>
          <p:nvPr>
            <p:ph idx="1" type="body"/>
          </p:nvPr>
        </p:nvSpPr>
        <p:spPr>
          <a:xfrm>
            <a:off x="6089423" y="1579500"/>
            <a:ext cx="2475623" cy="27461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mo"/>
              <a:buNone/>
              <a:defRPr b="1" sz="1400"/>
            </a:lvl2pPr>
            <a:lvl3pPr indent="-317500" lvl="2" marL="1371600" marR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Play"/>
              <a:buAutoNum type="arabicPeriod"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5" name="Google Shape;125;p20"/>
          <p:cNvSpPr txBox="1"/>
          <p:nvPr>
            <p:ph idx="3" type="body"/>
          </p:nvPr>
        </p:nvSpPr>
        <p:spPr>
          <a:xfrm>
            <a:off x="594039" y="891000"/>
            <a:ext cx="6036983" cy="6421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7000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b="0" sz="14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мидж на весь экран">
  <p:cSld name="Имидж на весь экран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1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1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21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33" name="Google Shape;133;p2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4" name="Google Shape;134;p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5" name="Google Shape;135;p2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9" name="Google Shape;139;p2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0" name="Google Shape;140;p2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1" name="Google Shape;141;p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4" name="Google Shape;144;p24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500"/>
              <a:buNone/>
              <a:defRPr sz="15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400"/>
              <a:buNone/>
              <a:defRPr sz="14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575"/>
              </a:buClr>
              <a:buSzPts val="1200"/>
              <a:buNone/>
              <a:defRPr sz="12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145" name="Google Shape;145;p2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6" name="Google Shape;146;p2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7" name="Google Shape;147;p2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1" name="Google Shape;151;p25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2" name="Google Shape;152;p25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3" name="Google Shape;153;p25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4" name="Google Shape;154;p2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58" name="Google Shape;158;p26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9" name="Google Shape;159;p26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60" name="Google Shape;160;p26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1" name="Google Shape;161;p2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2" name="Google Shape;162;p26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3" name="Google Shape;163;p26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6" name="Google Shape;166;p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7" name="Google Shape;167;p2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8" name="Google Shape;168;p27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1" name="Google Shape;171;p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2" name="Google Shape;172;p2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9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5" name="Google Shape;175;p29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76" name="Google Shape;176;p29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77" name="Google Shape;177;p29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8" name="Google Shape;178;p29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9" name="Google Shape;179;p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lay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2" name="Google Shape;182;p30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83" name="Google Shape;183;p30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84" name="Google Shape;184;p3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5" name="Google Shape;185;p30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6" name="Google Shape;186;p30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9" name="Google Shape;189;p31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0" name="Google Shape;190;p3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1" name="Google Shape;191;p3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31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2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5" name="Google Shape;195;p32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6" name="Google Shape;196;p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7" name="Google Shape;197;p3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8" name="Google Shape;198;p3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  <a:defRPr b="0" i="0" sz="33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12.jpg"/><Relationship Id="rId5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g"/><Relationship Id="rId4" Type="http://schemas.openxmlformats.org/officeDocument/2006/relationships/image" Target="../media/image9.jpg"/><Relationship Id="rId5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jpg"/><Relationship Id="rId4" Type="http://schemas.openxmlformats.org/officeDocument/2006/relationships/image" Target="../media/image12.jpg"/><Relationship Id="rId5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 txBox="1"/>
          <p:nvPr>
            <p:ph type="ctrTitle"/>
          </p:nvPr>
        </p:nvSpPr>
        <p:spPr>
          <a:xfrm>
            <a:off x="598152" y="1161471"/>
            <a:ext cx="8177700" cy="25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Play"/>
              <a:buNone/>
            </a:pPr>
            <a:r>
              <a:rPr lang="ru" sz="4300"/>
              <a:t>Как мы делали лабораторный стенд на containerlab с автоматическими проверками заданий в GITLAB CI</a:t>
            </a:r>
            <a:endParaRPr sz="4300"/>
          </a:p>
        </p:txBody>
      </p:sp>
      <p:pic>
        <p:nvPicPr>
          <p:cNvPr id="204" name="Google Shape;20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5662" y="439393"/>
            <a:ext cx="1768500" cy="252896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3"/>
          <p:cNvSpPr txBox="1"/>
          <p:nvPr>
            <p:ph idx="1" type="body"/>
          </p:nvPr>
        </p:nvSpPr>
        <p:spPr>
          <a:xfrm>
            <a:off x="599786" y="4158000"/>
            <a:ext cx="3564101" cy="6582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ru"/>
              <a:t>Деев Александр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ru"/>
              <a:t>Руководитель Yandex Network Duty</a:t>
            </a:r>
            <a:endParaRPr/>
          </a:p>
        </p:txBody>
      </p:sp>
      <p:sp>
        <p:nvSpPr>
          <p:cNvPr id="206" name="Google Shape;206;p33"/>
          <p:cNvSpPr txBox="1"/>
          <p:nvPr>
            <p:ph idx="1" type="body"/>
          </p:nvPr>
        </p:nvSpPr>
        <p:spPr>
          <a:xfrm>
            <a:off x="4434725" y="4158025"/>
            <a:ext cx="4431300" cy="6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ru"/>
              <a:t>Михаил Дымсков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ru"/>
              <a:t>Менеджер образовательных проектов Yandex Cloud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2"/>
          <p:cNvSpPr txBox="1"/>
          <p:nvPr>
            <p:ph type="title"/>
          </p:nvPr>
        </p:nvSpPr>
        <p:spPr>
          <a:xfrm>
            <a:off x="595595" y="3686412"/>
            <a:ext cx="246937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/>
              <a:t>Деев Александр</a:t>
            </a:r>
            <a:endParaRPr/>
          </a:p>
        </p:txBody>
      </p:sp>
      <p:sp>
        <p:nvSpPr>
          <p:cNvPr id="269" name="Google Shape;269;p42"/>
          <p:cNvSpPr txBox="1"/>
          <p:nvPr>
            <p:ph idx="11" type="ftr"/>
          </p:nvPr>
        </p:nvSpPr>
        <p:spPr>
          <a:xfrm>
            <a:off x="595648" y="4734256"/>
            <a:ext cx="6587096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42"/>
          <p:cNvSpPr txBox="1"/>
          <p:nvPr>
            <p:ph idx="12" type="sldNum"/>
          </p:nvPr>
        </p:nvSpPr>
        <p:spPr>
          <a:xfrm>
            <a:off x="8144768" y="4732931"/>
            <a:ext cx="410171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271" name="Google Shape;271;p42"/>
          <p:cNvSpPr txBox="1"/>
          <p:nvPr>
            <p:ph idx="1" type="body"/>
          </p:nvPr>
        </p:nvSpPr>
        <p:spPr>
          <a:xfrm>
            <a:off x="596354" y="4061077"/>
            <a:ext cx="2477155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ru"/>
              <a:t>Руководитель Yandex Network Duty</a:t>
            </a:r>
            <a:endParaRPr/>
          </a:p>
        </p:txBody>
      </p:sp>
      <p:sp>
        <p:nvSpPr>
          <p:cNvPr id="272" name="Google Shape;272;p42"/>
          <p:cNvSpPr txBox="1"/>
          <p:nvPr>
            <p:ph idx="5" type="body"/>
          </p:nvPr>
        </p:nvSpPr>
        <p:spPr>
          <a:xfrm>
            <a:off x="3342039" y="4061077"/>
            <a:ext cx="2462857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ru"/>
              <a:t>Менеджер проекта Академия Облачной поддержки</a:t>
            </a:r>
            <a:endParaRPr/>
          </a:p>
        </p:txBody>
      </p:sp>
      <p:sp>
        <p:nvSpPr>
          <p:cNvPr id="273" name="Google Shape;273;p42"/>
          <p:cNvSpPr txBox="1"/>
          <p:nvPr>
            <p:ph idx="6" type="body"/>
          </p:nvPr>
        </p:nvSpPr>
        <p:spPr>
          <a:xfrm>
            <a:off x="6087723" y="4061077"/>
            <a:ext cx="2459924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ru"/>
              <a:t>Руководитель группы недевопсов и неразработчиков</a:t>
            </a:r>
            <a:endParaRPr/>
          </a:p>
        </p:txBody>
      </p:sp>
      <p:sp>
        <p:nvSpPr>
          <p:cNvPr id="274" name="Google Shape;274;p42"/>
          <p:cNvSpPr txBox="1"/>
          <p:nvPr>
            <p:ph idx="7" type="body"/>
          </p:nvPr>
        </p:nvSpPr>
        <p:spPr>
          <a:xfrm>
            <a:off x="3339691" y="3686533"/>
            <a:ext cx="2465206" cy="5536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"/>
              <a:t>Михаил Дымсков</a:t>
            </a:r>
            <a:endParaRPr/>
          </a:p>
        </p:txBody>
      </p:sp>
      <p:sp>
        <p:nvSpPr>
          <p:cNvPr id="275" name="Google Shape;275;p42"/>
          <p:cNvSpPr txBox="1"/>
          <p:nvPr>
            <p:ph idx="8" type="body"/>
          </p:nvPr>
        </p:nvSpPr>
        <p:spPr>
          <a:xfrm>
            <a:off x="6083201" y="3686413"/>
            <a:ext cx="2465205" cy="374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"/>
              <a:t>Марат Сибгатулин</a:t>
            </a:r>
            <a:endParaRPr/>
          </a:p>
        </p:txBody>
      </p:sp>
      <p:sp>
        <p:nvSpPr>
          <p:cNvPr id="276" name="Google Shape;276;p42"/>
          <p:cNvSpPr txBox="1"/>
          <p:nvPr/>
        </p:nvSpPr>
        <p:spPr>
          <a:xfrm>
            <a:off x="595594" y="293321"/>
            <a:ext cx="6036591" cy="676253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</a:pPr>
            <a:r>
              <a:rPr b="0" i="0" lang="ru" sz="27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Команда</a:t>
            </a:r>
            <a:endParaRPr b="0" i="0" sz="2700" u="none" cap="none" strike="noStrike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id="277" name="Google Shape;277;p42" title="deev13-photo.jpe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602" l="0" r="0" t="12602"/>
          <a:stretch/>
        </p:blipFill>
        <p:spPr>
          <a:xfrm>
            <a:off x="595336" y="469767"/>
            <a:ext cx="2478000" cy="24714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  <p:pic>
        <p:nvPicPr>
          <p:cNvPr id="278" name="Google Shape;278;p42" title="dymskov-photo.jpeg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0121" l="0" r="0" t="10121"/>
          <a:stretch/>
        </p:blipFill>
        <p:spPr>
          <a:xfrm>
            <a:off x="3336229" y="472322"/>
            <a:ext cx="2478000" cy="24714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  <p:pic>
        <p:nvPicPr>
          <p:cNvPr id="279" name="Google Shape;279;p42" title="photo_2025-05-05 13.33.01.jpeg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20972" l="0" r="0" t="7812"/>
          <a:stretch/>
        </p:blipFill>
        <p:spPr>
          <a:xfrm>
            <a:off x="6077122" y="469767"/>
            <a:ext cx="2478000" cy="24714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3"/>
          <p:cNvSpPr txBox="1"/>
          <p:nvPr>
            <p:ph type="title"/>
          </p:nvPr>
        </p:nvSpPr>
        <p:spPr>
          <a:xfrm>
            <a:off x="595595" y="3686412"/>
            <a:ext cx="246937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/>
              <a:t>Глебов Роман</a:t>
            </a:r>
            <a:endParaRPr/>
          </a:p>
        </p:txBody>
      </p:sp>
      <p:sp>
        <p:nvSpPr>
          <p:cNvPr id="286" name="Google Shape;286;p43"/>
          <p:cNvSpPr txBox="1"/>
          <p:nvPr>
            <p:ph idx="11" type="ftr"/>
          </p:nvPr>
        </p:nvSpPr>
        <p:spPr>
          <a:xfrm>
            <a:off x="595648" y="4734256"/>
            <a:ext cx="6587096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43"/>
          <p:cNvSpPr txBox="1"/>
          <p:nvPr>
            <p:ph idx="12" type="sldNum"/>
          </p:nvPr>
        </p:nvSpPr>
        <p:spPr>
          <a:xfrm>
            <a:off x="8144768" y="4732931"/>
            <a:ext cx="410171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288" name="Google Shape;288;p43"/>
          <p:cNvSpPr txBox="1"/>
          <p:nvPr>
            <p:ph idx="1" type="body"/>
          </p:nvPr>
        </p:nvSpPr>
        <p:spPr>
          <a:xfrm>
            <a:off x="596354" y="4061077"/>
            <a:ext cx="2477155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ru"/>
              <a:t>Инженер подразделения Yandex Network Operations</a:t>
            </a:r>
            <a:endParaRPr/>
          </a:p>
        </p:txBody>
      </p:sp>
      <p:sp>
        <p:nvSpPr>
          <p:cNvPr id="289" name="Google Shape;289;p43"/>
          <p:cNvSpPr txBox="1"/>
          <p:nvPr>
            <p:ph idx="5" type="body"/>
          </p:nvPr>
        </p:nvSpPr>
        <p:spPr>
          <a:xfrm>
            <a:off x="3342039" y="4061077"/>
            <a:ext cx="2462857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ru"/>
              <a:t>Инженер подразделения Yandex Network Operations</a:t>
            </a:r>
            <a:endParaRPr/>
          </a:p>
        </p:txBody>
      </p:sp>
      <p:sp>
        <p:nvSpPr>
          <p:cNvPr id="290" name="Google Shape;290;p43"/>
          <p:cNvSpPr txBox="1"/>
          <p:nvPr>
            <p:ph idx="6" type="body"/>
          </p:nvPr>
        </p:nvSpPr>
        <p:spPr>
          <a:xfrm>
            <a:off x="6087723" y="4061077"/>
            <a:ext cx="2459924" cy="450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ru"/>
              <a:t>Инженер подразделения Office and Infra networks</a:t>
            </a:r>
            <a:endParaRPr/>
          </a:p>
        </p:txBody>
      </p:sp>
      <p:sp>
        <p:nvSpPr>
          <p:cNvPr id="291" name="Google Shape;291;p43"/>
          <p:cNvSpPr txBox="1"/>
          <p:nvPr>
            <p:ph idx="7" type="body"/>
          </p:nvPr>
        </p:nvSpPr>
        <p:spPr>
          <a:xfrm>
            <a:off x="3339691" y="3686533"/>
            <a:ext cx="2465206" cy="5536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"/>
              <a:t>Якушев Владислав</a:t>
            </a:r>
            <a:endParaRPr/>
          </a:p>
        </p:txBody>
      </p:sp>
      <p:sp>
        <p:nvSpPr>
          <p:cNvPr id="292" name="Google Shape;292;p43"/>
          <p:cNvSpPr txBox="1"/>
          <p:nvPr>
            <p:ph idx="8" type="body"/>
          </p:nvPr>
        </p:nvSpPr>
        <p:spPr>
          <a:xfrm>
            <a:off x="6083201" y="3686413"/>
            <a:ext cx="2465205" cy="374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"/>
              <a:t>Медведев Денис</a:t>
            </a:r>
            <a:endParaRPr/>
          </a:p>
        </p:txBody>
      </p:sp>
      <p:sp>
        <p:nvSpPr>
          <p:cNvPr id="293" name="Google Shape;293;p43"/>
          <p:cNvSpPr txBox="1"/>
          <p:nvPr/>
        </p:nvSpPr>
        <p:spPr>
          <a:xfrm>
            <a:off x="595594" y="293321"/>
            <a:ext cx="6036591" cy="676253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</a:pPr>
            <a:r>
              <a:rPr b="0" i="0" lang="ru" sz="27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Команда</a:t>
            </a:r>
            <a:endParaRPr b="0" i="0" sz="2700" u="none" cap="none" strike="noStrike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id="294" name="Google Shape;294;p43" title="glebov-photo.jpe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603" l="0" r="0" t="12596"/>
          <a:stretch/>
        </p:blipFill>
        <p:spPr>
          <a:xfrm>
            <a:off x="595336" y="469767"/>
            <a:ext cx="2478000" cy="24714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  <p:pic>
        <p:nvPicPr>
          <p:cNvPr id="295" name="Google Shape;295;p43" title="plxtinum-photo.jpeg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39" l="0" r="0" t="139"/>
          <a:stretch/>
        </p:blipFill>
        <p:spPr>
          <a:xfrm>
            <a:off x="3336229" y="472322"/>
            <a:ext cx="2478000" cy="24714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  <p:pic>
        <p:nvPicPr>
          <p:cNvPr id="296" name="Google Shape;296;p43" title="medvedev-photo.png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139" l="0" r="0" t="139"/>
          <a:stretch/>
        </p:blipFill>
        <p:spPr>
          <a:xfrm>
            <a:off x="6077122" y="469767"/>
            <a:ext cx="2478000" cy="24714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lt1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"/>
          <p:cNvSpPr txBox="1"/>
          <p:nvPr>
            <p:ph idx="11" type="ftr"/>
          </p:nvPr>
        </p:nvSpPr>
        <p:spPr>
          <a:xfrm>
            <a:off x="595648" y="4734256"/>
            <a:ext cx="6587096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4"/>
          <p:cNvSpPr txBox="1"/>
          <p:nvPr>
            <p:ph idx="12" type="sldNum"/>
          </p:nvPr>
        </p:nvSpPr>
        <p:spPr>
          <a:xfrm>
            <a:off x="8144768" y="4732931"/>
            <a:ext cx="410171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03" name="Google Shape;303;p44"/>
          <p:cNvSpPr txBox="1"/>
          <p:nvPr>
            <p:ph type="title"/>
          </p:nvPr>
        </p:nvSpPr>
        <p:spPr>
          <a:xfrm>
            <a:off x="594298" y="337500"/>
            <a:ext cx="6036591" cy="523289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lang="ru"/>
              <a:t>Программа курса (6 недель) </a:t>
            </a:r>
            <a:endParaRPr/>
          </a:p>
        </p:txBody>
      </p:sp>
      <p:sp>
        <p:nvSpPr>
          <p:cNvPr id="304" name="Google Shape;304;p44"/>
          <p:cNvSpPr txBox="1"/>
          <p:nvPr>
            <p:ph idx="1" type="body"/>
          </p:nvPr>
        </p:nvSpPr>
        <p:spPr>
          <a:xfrm>
            <a:off x="594298" y="1563956"/>
            <a:ext cx="192286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1</a:t>
            </a:r>
            <a:endParaRPr/>
          </a:p>
        </p:txBody>
      </p:sp>
      <p:sp>
        <p:nvSpPr>
          <p:cNvPr id="305" name="Google Shape;305;p44"/>
          <p:cNvSpPr txBox="1"/>
          <p:nvPr>
            <p:ph idx="2" type="body"/>
          </p:nvPr>
        </p:nvSpPr>
        <p:spPr>
          <a:xfrm>
            <a:off x="594298" y="2298121"/>
            <a:ext cx="192286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2</a:t>
            </a:r>
            <a:endParaRPr/>
          </a:p>
        </p:txBody>
      </p:sp>
      <p:sp>
        <p:nvSpPr>
          <p:cNvPr id="306" name="Google Shape;306;p44"/>
          <p:cNvSpPr txBox="1"/>
          <p:nvPr>
            <p:ph idx="3" type="body"/>
          </p:nvPr>
        </p:nvSpPr>
        <p:spPr>
          <a:xfrm>
            <a:off x="594298" y="3032286"/>
            <a:ext cx="192286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3</a:t>
            </a:r>
            <a:endParaRPr/>
          </a:p>
        </p:txBody>
      </p:sp>
      <p:sp>
        <p:nvSpPr>
          <p:cNvPr id="307" name="Google Shape;307;p44"/>
          <p:cNvSpPr txBox="1"/>
          <p:nvPr>
            <p:ph idx="5" type="body"/>
          </p:nvPr>
        </p:nvSpPr>
        <p:spPr>
          <a:xfrm>
            <a:off x="4708625" y="1563956"/>
            <a:ext cx="192286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4</a:t>
            </a:r>
            <a:endParaRPr/>
          </a:p>
        </p:txBody>
      </p:sp>
      <p:sp>
        <p:nvSpPr>
          <p:cNvPr id="308" name="Google Shape;308;p44"/>
          <p:cNvSpPr txBox="1"/>
          <p:nvPr>
            <p:ph idx="6" type="body"/>
          </p:nvPr>
        </p:nvSpPr>
        <p:spPr>
          <a:xfrm>
            <a:off x="4708625" y="2298121"/>
            <a:ext cx="192286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5</a:t>
            </a:r>
            <a:endParaRPr/>
          </a:p>
        </p:txBody>
      </p:sp>
      <p:sp>
        <p:nvSpPr>
          <p:cNvPr id="309" name="Google Shape;309;p44"/>
          <p:cNvSpPr txBox="1"/>
          <p:nvPr>
            <p:ph idx="7" type="body"/>
          </p:nvPr>
        </p:nvSpPr>
        <p:spPr>
          <a:xfrm>
            <a:off x="4708625" y="3032286"/>
            <a:ext cx="192286" cy="269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6</a:t>
            </a:r>
            <a:endParaRPr/>
          </a:p>
        </p:txBody>
      </p:sp>
      <p:sp>
        <p:nvSpPr>
          <p:cNvPr id="310" name="Google Shape;310;p44"/>
          <p:cNvSpPr txBox="1"/>
          <p:nvPr>
            <p:ph idx="9" type="body"/>
          </p:nvPr>
        </p:nvSpPr>
        <p:spPr>
          <a:xfrm>
            <a:off x="863501" y="1563956"/>
            <a:ext cx="3571875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ru"/>
              <a:t>Основы сети ч.1</a:t>
            </a:r>
            <a:endParaRPr/>
          </a:p>
        </p:txBody>
      </p:sp>
      <p:sp>
        <p:nvSpPr>
          <p:cNvPr id="311" name="Google Shape;311;p44"/>
          <p:cNvSpPr txBox="1"/>
          <p:nvPr>
            <p:ph idx="13" type="body"/>
          </p:nvPr>
        </p:nvSpPr>
        <p:spPr>
          <a:xfrm>
            <a:off x="863501" y="2298121"/>
            <a:ext cx="3571875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ru"/>
              <a:t>Основы сети ч.2</a:t>
            </a:r>
            <a:endParaRPr/>
          </a:p>
        </p:txBody>
      </p:sp>
      <p:sp>
        <p:nvSpPr>
          <p:cNvPr id="312" name="Google Shape;312;p44"/>
          <p:cNvSpPr txBox="1"/>
          <p:nvPr>
            <p:ph idx="14" type="body"/>
          </p:nvPr>
        </p:nvSpPr>
        <p:spPr>
          <a:xfrm>
            <a:off x="863501" y="3032286"/>
            <a:ext cx="3571875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ru"/>
              <a:t>Switching L2</a:t>
            </a:r>
            <a:endParaRPr/>
          </a:p>
        </p:txBody>
      </p:sp>
      <p:sp>
        <p:nvSpPr>
          <p:cNvPr id="313" name="Google Shape;313;p44"/>
          <p:cNvSpPr txBox="1"/>
          <p:nvPr>
            <p:ph idx="16" type="body"/>
          </p:nvPr>
        </p:nvSpPr>
        <p:spPr>
          <a:xfrm>
            <a:off x="4983659" y="1563956"/>
            <a:ext cx="3571875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ru"/>
              <a:t>VPN</a:t>
            </a:r>
            <a:endParaRPr/>
          </a:p>
        </p:txBody>
      </p:sp>
      <p:sp>
        <p:nvSpPr>
          <p:cNvPr id="314" name="Google Shape;314;p44"/>
          <p:cNvSpPr txBox="1"/>
          <p:nvPr>
            <p:ph idx="17" type="body"/>
          </p:nvPr>
        </p:nvSpPr>
        <p:spPr>
          <a:xfrm>
            <a:off x="4983659" y="2298121"/>
            <a:ext cx="3571875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ru"/>
              <a:t>Динамическая маршрутизация</a:t>
            </a:r>
            <a:endParaRPr/>
          </a:p>
        </p:txBody>
      </p:sp>
      <p:sp>
        <p:nvSpPr>
          <p:cNvPr id="315" name="Google Shape;315;p44"/>
          <p:cNvSpPr txBox="1"/>
          <p:nvPr>
            <p:ph idx="18" type="body"/>
          </p:nvPr>
        </p:nvSpPr>
        <p:spPr>
          <a:xfrm>
            <a:off x="4983659" y="3032286"/>
            <a:ext cx="3571875" cy="2786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ru"/>
              <a:t>BGP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5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21" name="Google Shape;321;p45"/>
          <p:cNvSpPr txBox="1"/>
          <p:nvPr>
            <p:ph type="title"/>
          </p:nvPr>
        </p:nvSpPr>
        <p:spPr>
          <a:xfrm>
            <a:off x="594298" y="452174"/>
            <a:ext cx="6036591" cy="523523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Play"/>
              <a:buNone/>
            </a:pPr>
            <a:r>
              <a:rPr lang="ru">
                <a:solidFill>
                  <a:srgbClr val="A5A5A5"/>
                </a:solidFill>
              </a:rPr>
              <a:t>Неделя студента включает в себя</a:t>
            </a:r>
            <a:endParaRPr/>
          </a:p>
        </p:txBody>
      </p:sp>
      <p:cxnSp>
        <p:nvCxnSpPr>
          <p:cNvPr id="322" name="Google Shape;322;p45"/>
          <p:cNvCxnSpPr>
            <a:endCxn id="323" idx="2"/>
          </p:cNvCxnSpPr>
          <p:nvPr/>
        </p:nvCxnSpPr>
        <p:spPr>
          <a:xfrm>
            <a:off x="36" y="2118718"/>
            <a:ext cx="6441000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miter lim="800000"/>
            <a:headEnd len="sm" w="sm" type="none"/>
            <a:tailEnd len="lg" w="lg" type="triangle"/>
          </a:ln>
        </p:spPr>
      </p:cxnSp>
      <p:sp>
        <p:nvSpPr>
          <p:cNvPr id="324" name="Google Shape;324;p45"/>
          <p:cNvSpPr txBox="1"/>
          <p:nvPr/>
        </p:nvSpPr>
        <p:spPr>
          <a:xfrm>
            <a:off x="596206" y="1490255"/>
            <a:ext cx="609141" cy="551817"/>
          </a:xfrm>
          <a:prstGeom prst="rect">
            <a:avLst/>
          </a:prstGeom>
          <a:noFill/>
          <a:ln>
            <a:noFill/>
          </a:ln>
        </p:spPr>
        <p:txBody>
          <a:bodyPr anchorCtr="0" anchor="t" bIns="54000" lIns="0" spcFirstLastPara="1" rIns="0" wrap="square" tIns="810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Play"/>
              <a:buNone/>
            </a:pPr>
            <a:r>
              <a:rPr b="0" i="0" lang="ru" sz="2700" u="none" cap="none" strike="noStrike">
                <a:solidFill>
                  <a:schemeClr val="accent1"/>
                </a:solidFill>
                <a:latin typeface="Play"/>
                <a:ea typeface="Play"/>
                <a:cs typeface="Play"/>
                <a:sym typeface="Play"/>
              </a:rPr>
              <a:t>1</a:t>
            </a:r>
            <a:endParaRPr b="0" i="0" sz="2700" u="none" cap="none" strike="noStrike">
              <a:solidFill>
                <a:schemeClr val="accent1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325" name="Google Shape;325;p45"/>
          <p:cNvSpPr/>
          <p:nvPr/>
        </p:nvSpPr>
        <p:spPr>
          <a:xfrm>
            <a:off x="610902" y="2052935"/>
            <a:ext cx="131564" cy="131564"/>
          </a:xfrm>
          <a:prstGeom prst="ellipse">
            <a:avLst/>
          </a:prstGeom>
          <a:solidFill>
            <a:schemeClr val="lt1"/>
          </a:solidFill>
          <a:ln cap="flat" cmpd="sng" w="317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81000" lIns="33750" spcFirstLastPara="1" rIns="33750" wrap="square" tIns="810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45"/>
          <p:cNvSpPr txBox="1"/>
          <p:nvPr/>
        </p:nvSpPr>
        <p:spPr>
          <a:xfrm>
            <a:off x="589062" y="3965717"/>
            <a:ext cx="2537218" cy="3116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spAutoFit/>
          </a:bodyPr>
          <a:lstStyle/>
          <a:p>
            <a:pPr indent="0" lvl="2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ru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45"/>
          <p:cNvSpPr txBox="1"/>
          <p:nvPr/>
        </p:nvSpPr>
        <p:spPr>
          <a:xfrm>
            <a:off x="265201" y="3707485"/>
            <a:ext cx="2471737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spAutoFit/>
          </a:bodyPr>
          <a:lstStyle/>
          <a:p>
            <a:pPr indent="0" lvl="2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45"/>
          <p:cNvSpPr txBox="1"/>
          <p:nvPr/>
        </p:nvSpPr>
        <p:spPr>
          <a:xfrm>
            <a:off x="586443" y="2448217"/>
            <a:ext cx="2333625" cy="98103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Лекция</a:t>
            </a:r>
            <a:endParaRPr sz="1100"/>
          </a:p>
          <a:p>
            <a:pPr indent="0" lvl="2" marL="0" marR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b="0" i="0" lang="ru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1.5 часа лекции на которой подробно рассказываем тему</a:t>
            </a:r>
            <a:br>
              <a:rPr b="0" i="0" lang="ru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ru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9" name="Google Shape;329;p45"/>
          <p:cNvGrpSpPr/>
          <p:nvPr/>
        </p:nvGrpSpPr>
        <p:grpSpPr>
          <a:xfrm>
            <a:off x="3612593" y="1490254"/>
            <a:ext cx="2614799" cy="1800501"/>
            <a:chOff x="8898571" y="3974010"/>
            <a:chExt cx="6972798" cy="4801336"/>
          </a:xfrm>
        </p:grpSpPr>
        <p:sp>
          <p:nvSpPr>
            <p:cNvPr id="330" name="Google Shape;330;p45"/>
            <p:cNvSpPr txBox="1"/>
            <p:nvPr/>
          </p:nvSpPr>
          <p:spPr>
            <a:xfrm>
              <a:off x="8920163" y="3974010"/>
              <a:ext cx="4892666" cy="14715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4000" lIns="0" spcFirstLastPara="1" rIns="0" wrap="square" tIns="810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700"/>
                <a:buFont typeface="Play"/>
                <a:buNone/>
              </a:pPr>
              <a:r>
                <a:rPr b="0" i="0" lang="ru" sz="2700" u="none" cap="none" strike="noStrike">
                  <a:solidFill>
                    <a:schemeClr val="accent1"/>
                  </a:solidFill>
                  <a:latin typeface="Play"/>
                  <a:ea typeface="Play"/>
                  <a:cs typeface="Play"/>
                  <a:sym typeface="Play"/>
                </a:rPr>
                <a:t>2</a:t>
              </a:r>
              <a:endParaRPr b="0" i="0" sz="2700" u="none" cap="none" strike="noStrike">
                <a:solidFill>
                  <a:schemeClr val="accent1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31" name="Google Shape;331;p45"/>
            <p:cNvSpPr/>
            <p:nvPr/>
          </p:nvSpPr>
          <p:spPr>
            <a:xfrm>
              <a:off x="8910638" y="5474494"/>
              <a:ext cx="350837" cy="350837"/>
            </a:xfrm>
            <a:prstGeom prst="ellipse">
              <a:avLst/>
            </a:prstGeom>
            <a:solidFill>
              <a:schemeClr val="lt1"/>
            </a:solidFill>
            <a:ln cap="flat" cmpd="sng" w="317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81000" lIns="33750" spcFirstLastPara="1" rIns="33750" wrap="square" tIns="81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45"/>
            <p:cNvSpPr txBox="1"/>
            <p:nvPr/>
          </p:nvSpPr>
          <p:spPr>
            <a:xfrm>
              <a:off x="8898571" y="6528578"/>
              <a:ext cx="6972798" cy="22467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0" spcFirstLastPara="1" rIns="68575" wrap="square" tIns="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Практическое задание</a:t>
              </a:r>
              <a:endParaRPr sz="1100"/>
            </a:p>
            <a:p>
              <a:pPr indent="0" lvl="2" marL="0" marR="0" rtl="0" algn="l">
                <a:spcBef>
                  <a:spcPts val="900"/>
                </a:spcBef>
                <a:spcAft>
                  <a:spcPts val="0"/>
                </a:spcAft>
                <a:buNone/>
              </a:pPr>
              <a:r>
                <a:rPr b="0" i="0" lang="ru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Лабораторная работа на дом</a:t>
              </a:r>
              <a:br>
                <a:rPr b="0" i="0" lang="ru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br>
                <a:rPr b="0" i="0" lang="ru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3" name="Google Shape;333;p45"/>
          <p:cNvGrpSpPr/>
          <p:nvPr/>
        </p:nvGrpSpPr>
        <p:grpSpPr>
          <a:xfrm>
            <a:off x="6441036" y="1490255"/>
            <a:ext cx="1838322" cy="694246"/>
            <a:chOff x="16212776" y="3974010"/>
            <a:chExt cx="4902191" cy="1851321"/>
          </a:xfrm>
        </p:grpSpPr>
        <p:sp>
          <p:nvSpPr>
            <p:cNvPr id="334" name="Google Shape;334;p45"/>
            <p:cNvSpPr txBox="1"/>
            <p:nvPr/>
          </p:nvSpPr>
          <p:spPr>
            <a:xfrm>
              <a:off x="16222302" y="3974010"/>
              <a:ext cx="4892665" cy="14715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4000" lIns="0" spcFirstLastPara="1" rIns="0" wrap="square" tIns="810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700"/>
                <a:buFont typeface="Play"/>
                <a:buNone/>
              </a:pPr>
              <a:r>
                <a:rPr b="0" i="0" lang="ru" sz="2700" u="none" cap="none" strike="noStrike">
                  <a:solidFill>
                    <a:schemeClr val="accent1"/>
                  </a:solidFill>
                  <a:latin typeface="Play"/>
                  <a:ea typeface="Play"/>
                  <a:cs typeface="Play"/>
                  <a:sym typeface="Play"/>
                </a:rPr>
                <a:t>3</a:t>
              </a:r>
              <a:endParaRPr b="0" i="0" sz="2700" u="none" cap="none" strike="noStrike">
                <a:solidFill>
                  <a:schemeClr val="accent1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23" name="Google Shape;323;p45"/>
            <p:cNvSpPr/>
            <p:nvPr/>
          </p:nvSpPr>
          <p:spPr>
            <a:xfrm>
              <a:off x="16212776" y="5474494"/>
              <a:ext cx="350837" cy="350837"/>
            </a:xfrm>
            <a:prstGeom prst="ellipse">
              <a:avLst/>
            </a:prstGeom>
            <a:solidFill>
              <a:schemeClr val="accent1"/>
            </a:solidFill>
            <a:ln cap="flat" cmpd="sng" w="317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81000" lIns="33750" spcFirstLastPara="1" rIns="33750" wrap="square" tIns="81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5" name="Google Shape;335;p45"/>
          <p:cNvSpPr txBox="1"/>
          <p:nvPr/>
        </p:nvSpPr>
        <p:spPr>
          <a:xfrm>
            <a:off x="6506818" y="2448217"/>
            <a:ext cx="2333625" cy="7040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Доп. материалы</a:t>
            </a:r>
            <a:endParaRPr sz="1100"/>
          </a:p>
          <a:p>
            <a:pPr indent="0" lvl="2" marL="0" marR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b="0" i="0" lang="ru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Материалы для самостоятельного изучения темы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6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41" name="Google Shape;341;p46"/>
          <p:cNvSpPr txBox="1"/>
          <p:nvPr>
            <p:ph type="title"/>
          </p:nvPr>
        </p:nvSpPr>
        <p:spPr>
          <a:xfrm>
            <a:off x="594039" y="337500"/>
            <a:ext cx="6877571" cy="648990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b="1" lang="ru">
                <a:latin typeface="Arial"/>
                <a:ea typeface="Arial"/>
                <a:cs typeface="Arial"/>
                <a:sym typeface="Arial"/>
              </a:rPr>
              <a:t>Используем для лабораторного стенда </a:t>
            </a:r>
            <a:endParaRPr/>
          </a:p>
        </p:txBody>
      </p:sp>
      <p:pic>
        <p:nvPicPr>
          <p:cNvPr descr="A logo for a container lab&#10;&#10;Description automatically generated" id="342" name="Google Shape;342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39" y="1893631"/>
            <a:ext cx="1839047" cy="18192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Как пользоваться GitLab" id="343" name="Google Shape;343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33086" y="1861232"/>
            <a:ext cx="4419389" cy="15246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hy Is The Python Programming Language So Popular?" id="344" name="Google Shape;344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95091" y="1553957"/>
            <a:ext cx="2139239" cy="2139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7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51" name="Google Shape;351;p47"/>
          <p:cNvSpPr txBox="1"/>
          <p:nvPr>
            <p:ph idx="1" type="body"/>
          </p:nvPr>
        </p:nvSpPr>
        <p:spPr>
          <a:xfrm>
            <a:off x="6089423" y="1579500"/>
            <a:ext cx="2475623" cy="27461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03200" lvl="0" marL="20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</a:pPr>
            <a:r>
              <a:rPr lang="ru" sz="1200"/>
              <a:t>Gitlab</a:t>
            </a:r>
            <a:endParaRPr sz="1200"/>
          </a:p>
          <a:p>
            <a:pPr indent="-203200" lvl="4" marL="203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</a:pPr>
            <a:r>
              <a:rPr lang="ru" sz="1200"/>
              <a:t>Gitlab Runner </a:t>
            </a:r>
            <a:endParaRPr/>
          </a:p>
          <a:p>
            <a:pPr indent="-203200" lvl="4" marL="203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</a:pPr>
            <a:r>
              <a:rPr lang="ru" sz="1200"/>
              <a:t>Identity Management</a:t>
            </a:r>
            <a:endParaRPr/>
          </a:p>
          <a:p>
            <a:pPr indent="-203200" lvl="4" marL="203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</a:pPr>
            <a:r>
              <a:rPr lang="ru" sz="1200"/>
              <a:t>DNS</a:t>
            </a:r>
            <a:endParaRPr/>
          </a:p>
          <a:p>
            <a:pPr indent="-203200" lvl="4" marL="20320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</a:pPr>
            <a:r>
              <a:rPr lang="ru" sz="1200"/>
              <a:t>Несколько VM для работы</a:t>
            </a:r>
            <a:endParaRPr/>
          </a:p>
        </p:txBody>
      </p:sp>
      <p:sp>
        <p:nvSpPr>
          <p:cNvPr id="352" name="Google Shape;352;p47"/>
          <p:cNvSpPr txBox="1"/>
          <p:nvPr>
            <p:ph type="title"/>
          </p:nvPr>
        </p:nvSpPr>
        <p:spPr>
          <a:xfrm>
            <a:off x="594039" y="337500"/>
            <a:ext cx="6035633" cy="732619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lay"/>
              <a:buNone/>
            </a:pPr>
            <a:r>
              <a:rPr lang="ru"/>
              <a:t>Что нам потребовалось?</a:t>
            </a:r>
            <a:endParaRPr/>
          </a:p>
        </p:txBody>
      </p:sp>
      <p:sp>
        <p:nvSpPr>
          <p:cNvPr id="353" name="Google Shape;353;p47"/>
          <p:cNvSpPr txBox="1"/>
          <p:nvPr>
            <p:ph idx="11" type="ftr"/>
          </p:nvPr>
        </p:nvSpPr>
        <p:spPr>
          <a:xfrm>
            <a:off x="595388" y="4734256"/>
            <a:ext cx="6587524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A screenshot of a computer&#10;&#10;Description automatically generated" id="354" name="Google Shape;354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5885" l="979" r="978" t="-5885"/>
          <a:stretch/>
        </p:blipFill>
        <p:spPr>
          <a:xfrm>
            <a:off x="597478" y="1579500"/>
            <a:ext cx="5209578" cy="2746176"/>
          </a:xfrm>
          <a:prstGeom prst="roundRect">
            <a:avLst>
              <a:gd fmla="val 4838" name="adj"/>
            </a:avLst>
          </a:prstGeom>
          <a:solidFill>
            <a:schemeClr val="lt1"/>
          </a:solidFill>
          <a:ln>
            <a:noFill/>
          </a:ln>
          <a:effectLst>
            <a:outerShdw blurRad="254000" rotWithShape="0" algn="t">
              <a:srgbClr val="7F7F7F">
                <a:alpha val="2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8"/>
          <p:cNvSpPr txBox="1"/>
          <p:nvPr>
            <p:ph idx="12" type="sldNum"/>
          </p:nvPr>
        </p:nvSpPr>
        <p:spPr>
          <a:xfrm>
            <a:off x="8145001" y="4732931"/>
            <a:ext cx="410100" cy="16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61" name="Google Shape;361;p48"/>
          <p:cNvSpPr txBox="1"/>
          <p:nvPr>
            <p:ph type="title"/>
          </p:nvPr>
        </p:nvSpPr>
        <p:spPr>
          <a:xfrm>
            <a:off x="594039" y="452174"/>
            <a:ext cx="6036900" cy="5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/>
              <a:t>Описание лабы</a:t>
            </a:r>
            <a:endParaRPr/>
          </a:p>
        </p:txBody>
      </p:sp>
      <p:pic>
        <p:nvPicPr>
          <p:cNvPr id="362" name="Google Shape;362;p48" title="Screenshot 2025-05-05 at 16.19.0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050" y="974174"/>
            <a:ext cx="7168978" cy="3864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9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69" name="Google Shape;369;p49"/>
          <p:cNvSpPr txBox="1"/>
          <p:nvPr>
            <p:ph type="title"/>
          </p:nvPr>
        </p:nvSpPr>
        <p:spPr>
          <a:xfrm>
            <a:off x="594039" y="452174"/>
            <a:ext cx="6036983" cy="523523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/>
              <a:t>.gitlab-ci.yml</a:t>
            </a:r>
            <a:endParaRPr/>
          </a:p>
        </p:txBody>
      </p:sp>
      <p:pic>
        <p:nvPicPr>
          <p:cNvPr descr="A screenshot of a computer&#10;&#10;Description automatically generated" id="370" name="Google Shape;370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38" y="1088607"/>
            <a:ext cx="7937692" cy="3447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0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77" name="Google Shape;377;p50"/>
          <p:cNvSpPr txBox="1"/>
          <p:nvPr>
            <p:ph type="title"/>
          </p:nvPr>
        </p:nvSpPr>
        <p:spPr>
          <a:xfrm>
            <a:off x="594039" y="452174"/>
            <a:ext cx="6036983" cy="523523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/>
              <a:t>Pipeline лабы</a:t>
            </a:r>
            <a:endParaRPr/>
          </a:p>
        </p:txBody>
      </p:sp>
      <p:pic>
        <p:nvPicPr>
          <p:cNvPr descr="A screenshot of a computer&#10;&#10;Description automatically generated" id="378" name="Google Shape;378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39" y="1607719"/>
            <a:ext cx="7692047" cy="2639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1"/>
          <p:cNvSpPr txBox="1"/>
          <p:nvPr>
            <p:ph idx="12" type="sldNum"/>
          </p:nvPr>
        </p:nvSpPr>
        <p:spPr>
          <a:xfrm>
            <a:off x="8145001" y="4732931"/>
            <a:ext cx="410197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85" name="Google Shape;385;p51"/>
          <p:cNvSpPr txBox="1"/>
          <p:nvPr>
            <p:ph type="title"/>
          </p:nvPr>
        </p:nvSpPr>
        <p:spPr>
          <a:xfrm>
            <a:off x="594039" y="452174"/>
            <a:ext cx="6036983" cy="523523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/>
              <a:t>Автопроверка задания</a:t>
            </a:r>
            <a:endParaRPr/>
          </a:p>
        </p:txBody>
      </p:sp>
      <p:pic>
        <p:nvPicPr>
          <p:cNvPr descr="A screenshot of a computer&#10;&#10;Description automatically generated" id="386" name="Google Shape;386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39" y="1155181"/>
            <a:ext cx="7981583" cy="35361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4"/>
          <p:cNvSpPr txBox="1"/>
          <p:nvPr/>
        </p:nvSpPr>
        <p:spPr>
          <a:xfrm>
            <a:off x="3946500" y="1729425"/>
            <a:ext cx="4889400" cy="27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-"/>
            </a:pPr>
            <a:r>
              <a:rPr lang="ru" sz="1500">
                <a:solidFill>
                  <a:schemeClr val="dk1"/>
                </a:solidFill>
              </a:rPr>
              <a:t>компания сосредоточена на обучение </a:t>
            </a:r>
            <a:br>
              <a:rPr lang="ru" sz="1500">
                <a:solidFill>
                  <a:schemeClr val="dk1"/>
                </a:solidFill>
              </a:rPr>
            </a:br>
            <a:r>
              <a:rPr lang="ru" sz="1500">
                <a:solidFill>
                  <a:schemeClr val="dk1"/>
                </a:solidFill>
              </a:rPr>
              <a:t>разработчиков и data &amp; ML</a:t>
            </a:r>
            <a:endParaRPr sz="15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-"/>
            </a:pPr>
            <a:r>
              <a:rPr lang="ru" sz="1500">
                <a:solidFill>
                  <a:schemeClr val="dk1"/>
                </a:solidFill>
              </a:rPr>
              <a:t>переобучение на облачные рельсы занимало много времени</a:t>
            </a:r>
            <a:endParaRPr sz="15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-"/>
            </a:pPr>
            <a:r>
              <a:rPr lang="ru" sz="1500">
                <a:solidFill>
                  <a:schemeClr val="dk1"/>
                </a:solidFill>
              </a:rPr>
              <a:t>на рынке не было университетов, который бы готовил облачных инженеров</a:t>
            </a:r>
            <a:endParaRPr sz="1500">
              <a:solidFill>
                <a:schemeClr val="dk1"/>
              </a:solidFill>
            </a:endParaRPr>
          </a:p>
        </p:txBody>
      </p:sp>
      <p:sp>
        <p:nvSpPr>
          <p:cNvPr id="212" name="Google Shape;212;p34"/>
          <p:cNvSpPr txBox="1"/>
          <p:nvPr/>
        </p:nvSpPr>
        <p:spPr>
          <a:xfrm>
            <a:off x="451525" y="451525"/>
            <a:ext cx="8334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</a:rPr>
              <a:t>Почему мы решили создать собственный образовательный проект?</a:t>
            </a:r>
            <a:endParaRPr sz="2100">
              <a:solidFill>
                <a:schemeClr val="dk1"/>
              </a:solidFill>
            </a:endParaRPr>
          </a:p>
        </p:txBody>
      </p:sp>
      <p:pic>
        <p:nvPicPr>
          <p:cNvPr id="213" name="Google Shape;21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650" y="1813701"/>
            <a:ext cx="3289825" cy="218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omputer&#10;&#10;Description automatically generated" id="392" name="Google Shape;392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250" r="14249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52"/>
          <p:cNvSpPr txBox="1"/>
          <p:nvPr>
            <p:ph idx="11" type="ftr"/>
          </p:nvPr>
        </p:nvSpPr>
        <p:spPr>
          <a:xfrm>
            <a:off x="595648" y="4734256"/>
            <a:ext cx="6587096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52"/>
          <p:cNvSpPr txBox="1"/>
          <p:nvPr>
            <p:ph idx="12" type="sldNum"/>
          </p:nvPr>
        </p:nvSpPr>
        <p:spPr>
          <a:xfrm>
            <a:off x="8144768" y="4732931"/>
            <a:ext cx="410171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395" name="Google Shape;395;p52"/>
          <p:cNvSpPr/>
          <p:nvPr/>
        </p:nvSpPr>
        <p:spPr>
          <a:xfrm>
            <a:off x="6384264" y="2331948"/>
            <a:ext cx="3615952" cy="479605"/>
          </a:xfrm>
          <a:prstGeom prst="roundRect">
            <a:avLst>
              <a:gd fmla="val 2270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81000" lIns="216000" spcFirstLastPara="1" rIns="33750" wrap="square" tIns="810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Скриншот во весь экран</a:t>
            </a:r>
            <a:endParaRPr sz="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3"/>
          <p:cNvSpPr txBox="1"/>
          <p:nvPr>
            <p:ph type="title"/>
          </p:nvPr>
        </p:nvSpPr>
        <p:spPr>
          <a:xfrm>
            <a:off x="594298" y="337500"/>
            <a:ext cx="6036591" cy="676253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</a:pPr>
            <a:r>
              <a:rPr lang="ru"/>
              <a:t>Что дальше?</a:t>
            </a:r>
            <a:endParaRPr/>
          </a:p>
        </p:txBody>
      </p:sp>
      <p:sp>
        <p:nvSpPr>
          <p:cNvPr id="402" name="Google Shape;402;p53"/>
          <p:cNvSpPr txBox="1"/>
          <p:nvPr>
            <p:ph idx="11" type="ftr"/>
          </p:nvPr>
        </p:nvSpPr>
        <p:spPr>
          <a:xfrm>
            <a:off x="595648" y="4734256"/>
            <a:ext cx="6587096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53"/>
          <p:cNvSpPr txBox="1"/>
          <p:nvPr>
            <p:ph idx="12" type="sldNum"/>
          </p:nvPr>
        </p:nvSpPr>
        <p:spPr>
          <a:xfrm>
            <a:off x="8144768" y="4732931"/>
            <a:ext cx="410171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404" name="Google Shape;404;p53"/>
          <p:cNvSpPr txBox="1"/>
          <p:nvPr>
            <p:ph idx="1" type="body"/>
          </p:nvPr>
        </p:nvSpPr>
        <p:spPr>
          <a:xfrm>
            <a:off x="590408" y="1732615"/>
            <a:ext cx="618529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"/>
              <a:t>1</a:t>
            </a:r>
            <a:endParaRPr/>
          </a:p>
        </p:txBody>
      </p:sp>
      <p:sp>
        <p:nvSpPr>
          <p:cNvPr id="405" name="Google Shape;405;p53"/>
          <p:cNvSpPr txBox="1"/>
          <p:nvPr>
            <p:ph idx="2" type="body"/>
          </p:nvPr>
        </p:nvSpPr>
        <p:spPr>
          <a:xfrm>
            <a:off x="3341762" y="1732615"/>
            <a:ext cx="618529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"/>
              <a:t>2</a:t>
            </a:r>
            <a:endParaRPr/>
          </a:p>
        </p:txBody>
      </p:sp>
      <p:sp>
        <p:nvSpPr>
          <p:cNvPr id="406" name="Google Shape;406;p53"/>
          <p:cNvSpPr txBox="1"/>
          <p:nvPr>
            <p:ph idx="3" type="body"/>
          </p:nvPr>
        </p:nvSpPr>
        <p:spPr>
          <a:xfrm>
            <a:off x="6087135" y="1732615"/>
            <a:ext cx="618529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"/>
              <a:t>3</a:t>
            </a:r>
            <a:endParaRPr/>
          </a:p>
        </p:txBody>
      </p:sp>
      <p:sp>
        <p:nvSpPr>
          <p:cNvPr id="407" name="Google Shape;407;p53"/>
          <p:cNvSpPr txBox="1"/>
          <p:nvPr>
            <p:ph idx="4" type="body"/>
          </p:nvPr>
        </p:nvSpPr>
        <p:spPr>
          <a:xfrm>
            <a:off x="3335834" y="2537020"/>
            <a:ext cx="2333625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ru"/>
              <a:t>Собеседования кандидатов на стажировку в Yandex Network Duty</a:t>
            </a:r>
            <a:endParaRPr/>
          </a:p>
        </p:txBody>
      </p:sp>
      <p:sp>
        <p:nvSpPr>
          <p:cNvPr id="408" name="Google Shape;408;p53"/>
          <p:cNvSpPr txBox="1"/>
          <p:nvPr>
            <p:ph idx="5" type="body"/>
          </p:nvPr>
        </p:nvSpPr>
        <p:spPr>
          <a:xfrm>
            <a:off x="592634" y="2537020"/>
            <a:ext cx="2333625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ru"/>
              <a:t>Анализ полученных результатов студентов</a:t>
            </a:r>
            <a:endParaRPr/>
          </a:p>
        </p:txBody>
      </p:sp>
      <p:sp>
        <p:nvSpPr>
          <p:cNvPr id="409" name="Google Shape;409;p53"/>
          <p:cNvSpPr txBox="1"/>
          <p:nvPr>
            <p:ph idx="6" type="body"/>
          </p:nvPr>
        </p:nvSpPr>
        <p:spPr>
          <a:xfrm>
            <a:off x="6083201" y="2537020"/>
            <a:ext cx="2333625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ru"/>
              <a:t>Подводим итоги и решаем что делать дальше.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54" title="Screenshot 2025-05-10 at 19.50.5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2750" y="678050"/>
            <a:ext cx="3555075" cy="3635875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54"/>
          <p:cNvSpPr txBox="1"/>
          <p:nvPr/>
        </p:nvSpPr>
        <p:spPr>
          <a:xfrm>
            <a:off x="611100" y="678050"/>
            <a:ext cx="3960900" cy="21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1"/>
                </a:solidFill>
              </a:rPr>
              <a:t>Скачать лабы можно тут</a:t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>
                <a:solidFill>
                  <a:srgbClr val="1F6BC0"/>
                </a:solidFill>
              </a:rPr>
              <a:t>https://github.com/yandex-cloud-examples/yc-academy-containerlab</a:t>
            </a:r>
            <a:endParaRPr sz="2000">
              <a:solidFill>
                <a:srgbClr val="1F6BC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55"/>
          <p:cNvSpPr txBox="1"/>
          <p:nvPr/>
        </p:nvSpPr>
        <p:spPr>
          <a:xfrm>
            <a:off x="611100" y="678050"/>
            <a:ext cx="4774500" cy="21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dk1"/>
                </a:solidFill>
              </a:rPr>
              <a:t>Будем рады обратной связи</a:t>
            </a:r>
            <a:endParaRPr sz="2100">
              <a:solidFill>
                <a:schemeClr val="dk1"/>
              </a:solidFill>
            </a:endParaRPr>
          </a:p>
        </p:txBody>
      </p:sp>
      <p:sp>
        <p:nvSpPr>
          <p:cNvPr id="421" name="Google Shape;421;p55"/>
          <p:cNvSpPr txBox="1"/>
          <p:nvPr>
            <p:ph idx="4294967295" type="title"/>
          </p:nvPr>
        </p:nvSpPr>
        <p:spPr>
          <a:xfrm>
            <a:off x="725988" y="3672140"/>
            <a:ext cx="15636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rPr lang="ru" sz="1500"/>
              <a:t>Деев Александр</a:t>
            </a:r>
            <a:endParaRPr sz="1500"/>
          </a:p>
        </p:txBody>
      </p:sp>
      <p:sp>
        <p:nvSpPr>
          <p:cNvPr id="422" name="Google Shape;422;p55"/>
          <p:cNvSpPr txBox="1"/>
          <p:nvPr>
            <p:ph idx="4294967295" type="body"/>
          </p:nvPr>
        </p:nvSpPr>
        <p:spPr>
          <a:xfrm>
            <a:off x="726469" y="3909365"/>
            <a:ext cx="15684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550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7142"/>
              <a:buNone/>
            </a:pPr>
            <a:r>
              <a:rPr lang="ru"/>
              <a:t>Руководитель Yandex Network Duty</a:t>
            </a:r>
            <a:endParaRPr/>
          </a:p>
        </p:txBody>
      </p:sp>
      <p:sp>
        <p:nvSpPr>
          <p:cNvPr id="423" name="Google Shape;423;p55"/>
          <p:cNvSpPr txBox="1"/>
          <p:nvPr>
            <p:ph idx="4294967295" type="body"/>
          </p:nvPr>
        </p:nvSpPr>
        <p:spPr>
          <a:xfrm>
            <a:off x="2464943" y="3909365"/>
            <a:ext cx="15594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"/>
              <a:buNone/>
            </a:pPr>
            <a:r>
              <a:rPr lang="ru" sz="1240"/>
              <a:t>Менеджер образовательных проектов Yandex Cloud</a:t>
            </a:r>
            <a:endParaRPr sz="1240"/>
          </a:p>
        </p:txBody>
      </p:sp>
      <p:sp>
        <p:nvSpPr>
          <p:cNvPr id="424" name="Google Shape;424;p55"/>
          <p:cNvSpPr txBox="1"/>
          <p:nvPr>
            <p:ph idx="4294967295" type="body"/>
          </p:nvPr>
        </p:nvSpPr>
        <p:spPr>
          <a:xfrm>
            <a:off x="2463456" y="3672217"/>
            <a:ext cx="1560900" cy="3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</a:pPr>
            <a:r>
              <a:rPr lang="ru" sz="1500"/>
              <a:t>Михаил Дымсков</a:t>
            </a:r>
            <a:endParaRPr sz="1500"/>
          </a:p>
        </p:txBody>
      </p:sp>
      <p:sp>
        <p:nvSpPr>
          <p:cNvPr id="425" name="Google Shape;425;p55"/>
          <p:cNvSpPr txBox="1"/>
          <p:nvPr/>
        </p:nvSpPr>
        <p:spPr>
          <a:xfrm>
            <a:off x="725988" y="1523752"/>
            <a:ext cx="3822300" cy="6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</a:pPr>
            <a:r>
              <a:rPr b="0" i="0" lang="ru" sz="27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Команда</a:t>
            </a:r>
            <a:endParaRPr b="0" i="0" sz="2700" u="none" cap="none" strike="noStrike">
              <a:solidFill>
                <a:schemeClr val="dk1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id="426" name="Google Shape;426;p55" title="deev13-photo.jpe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602" l="0" r="0" t="12602"/>
          <a:stretch/>
        </p:blipFill>
        <p:spPr>
          <a:xfrm>
            <a:off x="725824" y="1635472"/>
            <a:ext cx="1569000" cy="15648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  <p:pic>
        <p:nvPicPr>
          <p:cNvPr id="427" name="Google Shape;427;p55" title="dymskov-photo.jpeg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0121" l="0" r="0" t="10121"/>
          <a:stretch/>
        </p:blipFill>
        <p:spPr>
          <a:xfrm>
            <a:off x="2461264" y="1637090"/>
            <a:ext cx="1569000" cy="1564800"/>
          </a:xfrm>
          <a:prstGeom prst="roundRect">
            <a:avLst>
              <a:gd fmla="val 5671" name="adj"/>
            </a:avLst>
          </a:prstGeom>
          <a:solidFill>
            <a:schemeClr val="accent6"/>
          </a:solidFill>
          <a:ln>
            <a:noFill/>
          </a:ln>
        </p:spPr>
      </p:pic>
      <p:pic>
        <p:nvPicPr>
          <p:cNvPr id="428" name="Google Shape;428;p55" title="YQ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33200" y="1371600"/>
            <a:ext cx="3453600" cy="345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5"/>
          <p:cNvSpPr txBox="1"/>
          <p:nvPr/>
        </p:nvSpPr>
        <p:spPr>
          <a:xfrm>
            <a:off x="451525" y="451525"/>
            <a:ext cx="8215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</a:rPr>
              <a:t>В 2022 не были популярны нейросети и можно было обойтись простой формой</a:t>
            </a:r>
            <a:endParaRPr sz="2100">
              <a:solidFill>
                <a:schemeClr val="dk1"/>
              </a:solidFill>
            </a:endParaRPr>
          </a:p>
        </p:txBody>
      </p:sp>
      <p:sp>
        <p:nvSpPr>
          <p:cNvPr id="219" name="Google Shape;219;p35"/>
          <p:cNvSpPr txBox="1"/>
          <p:nvPr/>
        </p:nvSpPr>
        <p:spPr>
          <a:xfrm>
            <a:off x="628225" y="1384025"/>
            <a:ext cx="82158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700"/>
              <a:buChar char="+"/>
            </a:pPr>
            <a:r>
              <a:rPr lang="ru" sz="1700">
                <a:solidFill>
                  <a:schemeClr val="dk1"/>
                </a:solidFill>
              </a:rPr>
              <a:t>вопросы-ловушки отсеивали ленивых и тех кто совсем “мимо”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700"/>
              <a:buChar char="+"/>
            </a:pPr>
            <a:r>
              <a:rPr lang="ru" sz="1700">
                <a:solidFill>
                  <a:schemeClr val="dk1"/>
                </a:solidFill>
              </a:rPr>
              <a:t>открытые вопросы помогали понимать как человек думает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много ручной работы и не масштабируется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в эпоху популярности нейросетей не канает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6"/>
          <p:cNvSpPr txBox="1"/>
          <p:nvPr/>
        </p:nvSpPr>
        <p:spPr>
          <a:xfrm>
            <a:off x="2051525" y="392625"/>
            <a:ext cx="5653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</a:rPr>
              <a:t>Первые попытки автоматизации</a:t>
            </a:r>
            <a:endParaRPr sz="2100">
              <a:solidFill>
                <a:schemeClr val="dk1"/>
              </a:solidFill>
            </a:endParaRPr>
          </a:p>
        </p:txBody>
      </p:sp>
      <p:sp>
        <p:nvSpPr>
          <p:cNvPr id="225" name="Google Shape;225;p36"/>
          <p:cNvSpPr txBox="1"/>
          <p:nvPr/>
        </p:nvSpPr>
        <p:spPr>
          <a:xfrm>
            <a:off x="677300" y="1128800"/>
            <a:ext cx="79608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dk1"/>
                </a:solidFill>
              </a:rPr>
              <a:t>v0.1 Автоматика просто наливает ВМ с Ubuntu и парой сотней пользователей;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dk1"/>
                </a:solidFill>
              </a:rPr>
              <a:t>v0.2 Добавили дисковую квоту на корневую ФС, чтобы избежать переполнения диска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dk1"/>
                </a:solidFill>
              </a:rPr>
              <a:t>v0.3 Обернули группу пользователей в cgroups, с квотами на RAM&amp;vCPU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dk1"/>
                </a:solidFill>
              </a:rPr>
              <a:t>v0.4 Стали использовать самые последние версии софта и отливку логов, чтобы выявить нарушителей и… и и и…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7"/>
          <p:cNvSpPr txBox="1"/>
          <p:nvPr/>
        </p:nvSpPr>
        <p:spPr>
          <a:xfrm>
            <a:off x="1550900" y="137400"/>
            <a:ext cx="5653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</a:rPr>
              <a:t>Автоматическое входное тестирование </a:t>
            </a:r>
            <a:endParaRPr sz="2100">
              <a:solidFill>
                <a:schemeClr val="dk1"/>
              </a:solidFill>
            </a:endParaRPr>
          </a:p>
        </p:txBody>
      </p:sp>
      <p:pic>
        <p:nvPicPr>
          <p:cNvPr id="231" name="Google Shape;231;p37" title="входное_тестирование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266749"/>
            <a:ext cx="8346701" cy="278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8"/>
          <p:cNvSpPr txBox="1"/>
          <p:nvPr/>
        </p:nvSpPr>
        <p:spPr>
          <a:xfrm>
            <a:off x="2051525" y="392625"/>
            <a:ext cx="5653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</a:rPr>
              <a:t>Догфудим Yandex Cloud максимально</a:t>
            </a:r>
            <a:endParaRPr sz="2100">
              <a:solidFill>
                <a:schemeClr val="dk1"/>
              </a:solidFill>
            </a:endParaRPr>
          </a:p>
        </p:txBody>
      </p:sp>
      <p:sp>
        <p:nvSpPr>
          <p:cNvPr id="237" name="Google Shape;237;p38"/>
          <p:cNvSpPr txBox="1"/>
          <p:nvPr/>
        </p:nvSpPr>
        <p:spPr>
          <a:xfrm>
            <a:off x="422075" y="1079750"/>
            <a:ext cx="8323800" cy="3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Все данные о студентах мы храним в YDB;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Результаты скрининга обрабатываем через интеграцию Cloud Functions, она позволяет получать данные из формы, обрабатывать их и записывать в БД;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Используем наши дотюненые ML-модели, которые помогает проверять практические задания и выявлять читеров;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Учебные материалы храним в Diplodoc в Managed Gitlab в пайплайне CI/CD;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Практические работы выдаем при помощи Managed GitLab;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Дашборды по студентам строим при помощи Datalens;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-"/>
            </a:pPr>
            <a:r>
              <a:rPr lang="ru" sz="1700">
                <a:solidFill>
                  <a:schemeClr val="dk1"/>
                </a:solidFill>
              </a:rPr>
              <a:t>За бережным использованием ресурсов следит WatchDog, который сделали коллеги из отдела автоматизации поддержки.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23292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0"/>
          <p:cNvSpPr txBox="1"/>
          <p:nvPr/>
        </p:nvSpPr>
        <p:spPr>
          <a:xfrm>
            <a:off x="2051525" y="392625"/>
            <a:ext cx="5653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</a:rPr>
              <a:t>По итогам мы поняли следующее</a:t>
            </a:r>
            <a:endParaRPr sz="2100">
              <a:solidFill>
                <a:schemeClr val="dk1"/>
              </a:solidFill>
            </a:endParaRPr>
          </a:p>
        </p:txBody>
      </p:sp>
      <p:sp>
        <p:nvSpPr>
          <p:cNvPr id="248" name="Google Shape;248;p40"/>
          <p:cNvSpPr txBox="1"/>
          <p:nvPr/>
        </p:nvSpPr>
        <p:spPr>
          <a:xfrm>
            <a:off x="677300" y="1128800"/>
            <a:ext cx="79608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ru" sz="1600">
                <a:solidFill>
                  <a:schemeClr val="dk1"/>
                </a:solidFill>
              </a:rPr>
              <a:t>у нас получаются хорошие инженеры, которые востребованы не только у нас, но и в целом на рынке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ru" sz="1600">
                <a:solidFill>
                  <a:schemeClr val="dk1"/>
                </a:solidFill>
              </a:rPr>
              <a:t>первая линия поддержки Yandex Cloud на 60% состоит из выпускников Академии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ru" sz="1600">
                <a:solidFill>
                  <a:schemeClr val="dk1"/>
                </a:solidFill>
              </a:rPr>
              <a:t>часть ребят перешла во вторую линию, а часть ушла и в другие подразделения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ru" sz="1600">
                <a:solidFill>
                  <a:schemeClr val="dk1"/>
                </a:solidFill>
              </a:rPr>
              <a:t>инженерные кадры нужны не только в поддержке, но и в других подразделениях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ru" sz="1600">
                <a:solidFill>
                  <a:schemeClr val="dk1"/>
                </a:solidFill>
              </a:rPr>
              <a:t>объединение усилий с другими подразделениями может принести пользу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1"/>
          <p:cNvSpPr txBox="1"/>
          <p:nvPr>
            <p:ph type="title"/>
          </p:nvPr>
        </p:nvSpPr>
        <p:spPr>
          <a:xfrm>
            <a:off x="594298" y="337500"/>
            <a:ext cx="6036591" cy="676253"/>
          </a:xfrm>
          <a:prstGeom prst="rect">
            <a:avLst/>
          </a:prstGeom>
          <a:noFill/>
          <a:ln>
            <a:noFill/>
          </a:ln>
        </p:spPr>
        <p:txBody>
          <a:bodyPr anchorCtr="0" anchor="t" bIns="135000" lIns="0" spcFirstLastPara="1" rIns="0" wrap="square" tIns="162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Play"/>
              <a:buNone/>
            </a:pPr>
            <a:r>
              <a:rPr lang="ru"/>
              <a:t>Основные цели сетевого курса</a:t>
            </a:r>
            <a:endParaRPr/>
          </a:p>
        </p:txBody>
      </p:sp>
      <p:sp>
        <p:nvSpPr>
          <p:cNvPr id="255" name="Google Shape;255;p41"/>
          <p:cNvSpPr txBox="1"/>
          <p:nvPr>
            <p:ph idx="11" type="ftr"/>
          </p:nvPr>
        </p:nvSpPr>
        <p:spPr>
          <a:xfrm>
            <a:off x="595648" y="4734256"/>
            <a:ext cx="6587096" cy="15947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41"/>
          <p:cNvSpPr txBox="1"/>
          <p:nvPr>
            <p:ph idx="12" type="sldNum"/>
          </p:nvPr>
        </p:nvSpPr>
        <p:spPr>
          <a:xfrm>
            <a:off x="8144768" y="4732931"/>
            <a:ext cx="410171" cy="165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257" name="Google Shape;257;p41"/>
          <p:cNvSpPr txBox="1"/>
          <p:nvPr>
            <p:ph idx="1" type="body"/>
          </p:nvPr>
        </p:nvSpPr>
        <p:spPr>
          <a:xfrm>
            <a:off x="590408" y="1732615"/>
            <a:ext cx="618529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"/>
              <a:t>1</a:t>
            </a:r>
            <a:endParaRPr/>
          </a:p>
        </p:txBody>
      </p:sp>
      <p:sp>
        <p:nvSpPr>
          <p:cNvPr id="258" name="Google Shape;258;p41"/>
          <p:cNvSpPr txBox="1"/>
          <p:nvPr>
            <p:ph idx="2" type="body"/>
          </p:nvPr>
        </p:nvSpPr>
        <p:spPr>
          <a:xfrm>
            <a:off x="3341762" y="1732615"/>
            <a:ext cx="618529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"/>
              <a:t>2</a:t>
            </a:r>
            <a:endParaRPr/>
          </a:p>
        </p:txBody>
      </p:sp>
      <p:sp>
        <p:nvSpPr>
          <p:cNvPr id="259" name="Google Shape;259;p41"/>
          <p:cNvSpPr txBox="1"/>
          <p:nvPr>
            <p:ph idx="3" type="body"/>
          </p:nvPr>
        </p:nvSpPr>
        <p:spPr>
          <a:xfrm>
            <a:off x="6087135" y="1732615"/>
            <a:ext cx="618529" cy="594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ru"/>
              <a:t>3</a:t>
            </a:r>
            <a:endParaRPr/>
          </a:p>
        </p:txBody>
      </p:sp>
      <p:sp>
        <p:nvSpPr>
          <p:cNvPr id="260" name="Google Shape;260;p41"/>
          <p:cNvSpPr txBox="1"/>
          <p:nvPr>
            <p:ph idx="4" type="body"/>
          </p:nvPr>
        </p:nvSpPr>
        <p:spPr>
          <a:xfrm>
            <a:off x="3335825" y="2537026"/>
            <a:ext cx="2333700" cy="9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 fontScale="9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"/>
              <a:t>Повышение уровня квалификации инженеров, которые будут работать в Yandex Cloud</a:t>
            </a:r>
            <a:endParaRPr/>
          </a:p>
          <a:p>
            <a:pPr indent="-88900" lvl="0" marL="177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261" name="Google Shape;261;p41"/>
          <p:cNvSpPr txBox="1"/>
          <p:nvPr>
            <p:ph idx="5" type="body"/>
          </p:nvPr>
        </p:nvSpPr>
        <p:spPr>
          <a:xfrm>
            <a:off x="592634" y="2537020"/>
            <a:ext cx="2333625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ru"/>
              <a:t>Популяризация академии Yandex Cloud. Расширить количество веток развития для студентов</a:t>
            </a:r>
            <a:endParaRPr/>
          </a:p>
          <a:p>
            <a:pPr indent="-88900" lvl="0" marL="177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p41"/>
          <p:cNvSpPr txBox="1"/>
          <p:nvPr>
            <p:ph idx="6" type="body"/>
          </p:nvPr>
        </p:nvSpPr>
        <p:spPr>
          <a:xfrm>
            <a:off x="6083201" y="2537020"/>
            <a:ext cx="2333625" cy="8185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ru"/>
              <a:t>Поиск кадров, которые захотят развиваться в сетевом треке дальше</a:t>
            </a:r>
            <a:endParaRPr/>
          </a:p>
          <a:p>
            <a:pPr indent="-88900" lvl="0" marL="177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