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34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35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4103" r:id="rId1"/>
    <p:sldMasterId id="2147483648" r:id="rId2"/>
    <p:sldMasterId id="2147484096" r:id="rId3"/>
  </p:sldMasterIdLst>
  <p:notesMasterIdLst>
    <p:notesMasterId r:id="rId53"/>
  </p:notesMasterIdLst>
  <p:handoutMasterIdLst>
    <p:handoutMasterId r:id="rId54"/>
  </p:handoutMasterIdLst>
  <p:sldIdLst>
    <p:sldId id="1017" r:id="rId4"/>
    <p:sldId id="1018" r:id="rId5"/>
    <p:sldId id="1019" r:id="rId6"/>
    <p:sldId id="1020" r:id="rId7"/>
    <p:sldId id="1021" r:id="rId8"/>
    <p:sldId id="1034" r:id="rId9"/>
    <p:sldId id="1022" r:id="rId10"/>
    <p:sldId id="1023" r:id="rId11"/>
    <p:sldId id="1024" r:id="rId12"/>
    <p:sldId id="1025" r:id="rId13"/>
    <p:sldId id="1026" r:id="rId14"/>
    <p:sldId id="1027" r:id="rId15"/>
    <p:sldId id="1028" r:id="rId16"/>
    <p:sldId id="982" r:id="rId17"/>
    <p:sldId id="983" r:id="rId18"/>
    <p:sldId id="984" r:id="rId19"/>
    <p:sldId id="985" r:id="rId20"/>
    <p:sldId id="986" r:id="rId21"/>
    <p:sldId id="987" r:id="rId22"/>
    <p:sldId id="988" r:id="rId23"/>
    <p:sldId id="989" r:id="rId24"/>
    <p:sldId id="990" r:id="rId25"/>
    <p:sldId id="991" r:id="rId26"/>
    <p:sldId id="992" r:id="rId27"/>
    <p:sldId id="993" r:id="rId28"/>
    <p:sldId id="994" r:id="rId29"/>
    <p:sldId id="995" r:id="rId30"/>
    <p:sldId id="996" r:id="rId31"/>
    <p:sldId id="997" r:id="rId32"/>
    <p:sldId id="998" r:id="rId33"/>
    <p:sldId id="999" r:id="rId34"/>
    <p:sldId id="1000" r:id="rId35"/>
    <p:sldId id="1001" r:id="rId36"/>
    <p:sldId id="1035" r:id="rId37"/>
    <p:sldId id="1002" r:id="rId38"/>
    <p:sldId id="1003" r:id="rId39"/>
    <p:sldId id="1004" r:id="rId40"/>
    <p:sldId id="1005" r:id="rId41"/>
    <p:sldId id="1006" r:id="rId42"/>
    <p:sldId id="1007" r:id="rId43"/>
    <p:sldId id="1008" r:id="rId44"/>
    <p:sldId id="1009" r:id="rId45"/>
    <p:sldId id="1010" r:id="rId46"/>
    <p:sldId id="1011" r:id="rId47"/>
    <p:sldId id="1012" r:id="rId48"/>
    <p:sldId id="1036" r:id="rId49"/>
    <p:sldId id="1031" r:id="rId50"/>
    <p:sldId id="1032" r:id="rId51"/>
    <p:sldId id="1033" r:id="rId52"/>
  </p:sldIdLst>
  <p:sldSz cx="12192000" cy="6858000"/>
  <p:notesSz cx="6705600" cy="9842500"/>
  <p:embeddedFontLst>
    <p:embeddedFont>
      <p:font typeface="Segoe UI Black" panose="020B0A02040204020203" pitchFamily="34" charset="0"/>
      <p:bold r:id="rId55"/>
      <p:boldItalic r:id="rId56"/>
    </p:embeddedFont>
    <p:embeddedFont>
      <p:font typeface="Calibri" panose="020F0502020204030204" pitchFamily="34" charset="0"/>
      <p:regular r:id="rId57"/>
      <p:bold r:id="rId58"/>
      <p:italic r:id="rId59"/>
      <p:boldItalic r:id="rId60"/>
    </p:embeddedFont>
    <p:embeddedFont>
      <p:font typeface="Segoe UI Semibold" panose="020B0702040204020203" pitchFamily="34" charset="0"/>
      <p:bold r:id="rId61"/>
      <p:boldItalic r:id="rId62"/>
    </p:embeddedFont>
    <p:embeddedFont>
      <p:font typeface="Segoe UI" panose="020B0502040204020203" pitchFamily="34" charset="0"/>
      <p:regular r:id="rId63"/>
      <p:bold r:id="rId64"/>
      <p:italic r:id="rId65"/>
      <p:boldItalic r:id="rId66"/>
    </p:embeddedFont>
  </p:embeddedFont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Segoe UI" panose="020B0502040204020203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Segoe UI" panose="020B0502040204020203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Segoe UI" panose="020B0502040204020203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Segoe UI" panose="020B0502040204020203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Segoe UI" panose="020B0502040204020203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Segoe UI" panose="020B0502040204020203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Segoe UI" panose="020B0502040204020203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Segoe UI" panose="020B0502040204020203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Segoe UI" panose="020B0502040204020203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orient="horz" pos="4292" userDrawn="1">
          <p15:clr>
            <a:srgbClr val="A4A3A4"/>
          </p15:clr>
        </p15:guide>
        <p15:guide id="3" orient="horz" pos="731" userDrawn="1">
          <p15:clr>
            <a:srgbClr val="A4A3A4"/>
          </p15:clr>
        </p15:guide>
        <p15:guide id="4" pos="5745" userDrawn="1">
          <p15:clr>
            <a:srgbClr val="A4A3A4"/>
          </p15:clr>
        </p15:guide>
        <p15:guide id="5" orient="horz" pos="3181" userDrawn="1">
          <p15:clr>
            <a:srgbClr val="A4A3A4"/>
          </p15:clr>
        </p15:guide>
        <p15:guide id="7" orient="horz" pos="3498" userDrawn="1">
          <p15:clr>
            <a:srgbClr val="A4A3A4"/>
          </p15:clr>
        </p15:guide>
        <p15:guide id="8" pos="234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1" userDrawn="1">
          <p15:clr>
            <a:srgbClr val="A4A3A4"/>
          </p15:clr>
        </p15:guide>
        <p15:guide id="2" pos="2112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TV.VANDYSHEVA" initials="" lastIdx="1" clrIdx="0"/>
  <p:cmAuthor id="2" name="es.lashtun" initials="" lastIdx="1" clrIdx="1"/>
  <p:cmAuthor id="3" name="Мария П. Чередниченко" initials="МПЧ" lastIdx="1" clrIdx="2">
    <p:extLst>
      <p:ext uri="{19B8F6BF-5375-455C-9EA6-DF929625EA0E}">
        <p15:presenceInfo xmlns:p15="http://schemas.microsoft.com/office/powerpoint/2012/main" userId="S-1-5-21-57110675-968249984-1503599592-33240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C3FF"/>
    <a:srgbClr val="3C07E7"/>
    <a:srgbClr val="BCEDFF"/>
    <a:srgbClr val="001854"/>
    <a:srgbClr val="00174D"/>
    <a:srgbClr val="B2B2B0"/>
    <a:srgbClr val="1C0E44"/>
    <a:srgbClr val="C6C6C6"/>
    <a:srgbClr val="FFFFFF"/>
    <a:srgbClr val="001031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15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E3FDE45-AF77-4B5C-9715-49D594BDF05E}" styleName="Светлый стиль 1 — акцент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562" autoAdjust="0"/>
    <p:restoredTop sz="82837" autoAdjust="0"/>
  </p:normalViewPr>
  <p:slideViewPr>
    <p:cSldViewPr snapToGrid="0" snapToObjects="1" showGuides="1">
      <p:cViewPr varScale="1">
        <p:scale>
          <a:sx n="78" d="100"/>
          <a:sy n="78" d="100"/>
        </p:scale>
        <p:origin x="246" y="90"/>
      </p:cViewPr>
      <p:guideLst>
        <p:guide orient="horz" pos="4292"/>
        <p:guide orient="horz" pos="731"/>
        <p:guide pos="5745"/>
        <p:guide orient="horz" pos="3181"/>
        <p:guide orient="horz" pos="3498"/>
        <p:guide pos="23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30" d="100"/>
        <a:sy n="30" d="100"/>
      </p:scale>
      <p:origin x="0" y="-43"/>
    </p:cViewPr>
  </p:sorterViewPr>
  <p:notesViewPr>
    <p:cSldViewPr snapToGrid="0" snapToObjects="1" showGuides="1">
      <p:cViewPr varScale="1">
        <p:scale>
          <a:sx n="48" d="100"/>
          <a:sy n="48" d="100"/>
        </p:scale>
        <p:origin x="2776" y="56"/>
      </p:cViewPr>
      <p:guideLst>
        <p:guide orient="horz" pos="3101"/>
        <p:guide pos="2112"/>
      </p:guideLst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3.xml"/><Relationship Id="rId21" Type="http://schemas.openxmlformats.org/officeDocument/2006/relationships/slide" Target="slides/slide18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63" Type="http://schemas.openxmlformats.org/officeDocument/2006/relationships/font" Target="fonts/font9.fntdata"/><Relationship Id="rId68" Type="http://schemas.openxmlformats.org/officeDocument/2006/relationships/presProps" Target="presProps.xml"/><Relationship Id="rId7" Type="http://schemas.openxmlformats.org/officeDocument/2006/relationships/slide" Target="slides/slide4.xml"/><Relationship Id="rId71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3" Type="http://schemas.openxmlformats.org/officeDocument/2006/relationships/notesMaster" Target="notesMasters/notesMaster1.xml"/><Relationship Id="rId58" Type="http://schemas.openxmlformats.org/officeDocument/2006/relationships/font" Target="fonts/font4.fntdata"/><Relationship Id="rId66" Type="http://schemas.openxmlformats.org/officeDocument/2006/relationships/font" Target="fonts/font12.fntdata"/><Relationship Id="rId5" Type="http://schemas.openxmlformats.org/officeDocument/2006/relationships/slide" Target="slides/slide2.xml"/><Relationship Id="rId61" Type="http://schemas.openxmlformats.org/officeDocument/2006/relationships/font" Target="fonts/font7.fntdata"/><Relationship Id="rId19" Type="http://schemas.openxmlformats.org/officeDocument/2006/relationships/slide" Target="slides/slide1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56" Type="http://schemas.openxmlformats.org/officeDocument/2006/relationships/font" Target="fonts/font2.fntdata"/><Relationship Id="rId64" Type="http://schemas.openxmlformats.org/officeDocument/2006/relationships/font" Target="fonts/font10.fntdata"/><Relationship Id="rId69" Type="http://schemas.openxmlformats.org/officeDocument/2006/relationships/viewProps" Target="viewProps.xml"/><Relationship Id="rId8" Type="http://schemas.openxmlformats.org/officeDocument/2006/relationships/slide" Target="slides/slide5.xml"/><Relationship Id="rId51" Type="http://schemas.openxmlformats.org/officeDocument/2006/relationships/slide" Target="slides/slide48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59" Type="http://schemas.openxmlformats.org/officeDocument/2006/relationships/font" Target="fonts/font5.fntdata"/><Relationship Id="rId67" Type="http://schemas.openxmlformats.org/officeDocument/2006/relationships/commentAuthors" Target="commentAuthors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54" Type="http://schemas.openxmlformats.org/officeDocument/2006/relationships/handoutMaster" Target="handoutMasters/handoutMaster1.xml"/><Relationship Id="rId62" Type="http://schemas.openxmlformats.org/officeDocument/2006/relationships/font" Target="fonts/font8.fntdata"/><Relationship Id="rId7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Relationship Id="rId57" Type="http://schemas.openxmlformats.org/officeDocument/2006/relationships/font" Target="fonts/font3.fntdata"/><Relationship Id="rId10" Type="http://schemas.openxmlformats.org/officeDocument/2006/relationships/slide" Target="slides/slide7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slide" Target="slides/slide49.xml"/><Relationship Id="rId60" Type="http://schemas.openxmlformats.org/officeDocument/2006/relationships/font" Target="fonts/font6.fntdata"/><Relationship Id="rId65" Type="http://schemas.openxmlformats.org/officeDocument/2006/relationships/font" Target="fonts/font11.fntdata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9" Type="http://schemas.openxmlformats.org/officeDocument/2006/relationships/slide" Target="slides/slide36.xml"/><Relationship Id="rId34" Type="http://schemas.openxmlformats.org/officeDocument/2006/relationships/slide" Target="slides/slide31.xml"/><Relationship Id="rId50" Type="http://schemas.openxmlformats.org/officeDocument/2006/relationships/slide" Target="slides/slide47.xml"/><Relationship Id="rId55" Type="http://schemas.openxmlformats.org/officeDocument/2006/relationships/font" Target="fonts/font1.fntdata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D:\Seafile\Seafile\OtherClouds\ML-networks\GRAPH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D:\Seafile\Seafile\OtherClouds\ML-networks\GRAPH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D:\Seafile\Seafile\OtherClouds\ML-networks\GRAPH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file:///D:\Seafile\Seafile\OtherClouds\ML-networks\GRAPH.xlsx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BUSbw to ECN max tuning (ECN min 200KB)</a:t>
            </a:r>
            <a:endParaRPr lang="ru-RU"/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BusBW!$C$1</c:f>
              <c:strCache>
                <c:ptCount val="1"/>
                <c:pt idx="0">
                  <c:v>BUSbw DP 1%</c:v>
                </c:pt>
              </c:strCache>
            </c:strRef>
          </c:tx>
          <c:spPr>
            <a:ln w="28575" cap="rnd">
              <a:solidFill>
                <a:srgbClr val="00C3FF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00C3FF"/>
              </a:solidFill>
              <a:ln w="9525">
                <a:solidFill>
                  <a:srgbClr val="00C3FF"/>
                </a:solidFill>
              </a:ln>
              <a:effectLst/>
            </c:spPr>
          </c:marker>
          <c:cat>
            <c:numRef>
              <c:f>BusBW!$B$2:$B$7</c:f>
              <c:numCache>
                <c:formatCode>General</c:formatCode>
                <c:ptCount val="6"/>
                <c:pt idx="0">
                  <c:v>500000</c:v>
                </c:pt>
                <c:pt idx="1">
                  <c:v>1000000</c:v>
                </c:pt>
                <c:pt idx="2">
                  <c:v>2000000</c:v>
                </c:pt>
                <c:pt idx="3">
                  <c:v>2500000</c:v>
                </c:pt>
                <c:pt idx="4">
                  <c:v>5000000</c:v>
                </c:pt>
                <c:pt idx="5">
                  <c:v>10000000</c:v>
                </c:pt>
              </c:numCache>
            </c:numRef>
          </c:cat>
          <c:val>
            <c:numRef>
              <c:f>BusBW!$C$2:$C$7</c:f>
              <c:numCache>
                <c:formatCode>0.00</c:formatCode>
                <c:ptCount val="6"/>
                <c:pt idx="0">
                  <c:v>25.22</c:v>
                </c:pt>
                <c:pt idx="1">
                  <c:v>26.75</c:v>
                </c:pt>
                <c:pt idx="2">
                  <c:v>28.89</c:v>
                </c:pt>
                <c:pt idx="3">
                  <c:v>30.33</c:v>
                </c:pt>
                <c:pt idx="4">
                  <c:v>36.89</c:v>
                </c:pt>
                <c:pt idx="5">
                  <c:v>39.29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1A34-4F11-9CBE-8D884D16B339}"/>
            </c:ext>
          </c:extLst>
        </c:ser>
        <c:ser>
          <c:idx val="1"/>
          <c:order val="1"/>
          <c:tx>
            <c:strRef>
              <c:f>BusBW!$D$1</c:f>
              <c:strCache>
                <c:ptCount val="1"/>
                <c:pt idx="0">
                  <c:v>BUSbw DP 5%</c:v>
                </c:pt>
              </c:strCache>
            </c:strRef>
          </c:tx>
          <c:spPr>
            <a:ln w="28575" cap="rnd">
              <a:solidFill>
                <a:srgbClr val="92D05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92D050"/>
              </a:solidFill>
              <a:ln w="9525">
                <a:solidFill>
                  <a:srgbClr val="92D050"/>
                </a:solidFill>
              </a:ln>
              <a:effectLst/>
            </c:spPr>
          </c:marker>
          <c:cat>
            <c:numRef>
              <c:f>BusBW!$B$2:$B$7</c:f>
              <c:numCache>
                <c:formatCode>General</c:formatCode>
                <c:ptCount val="6"/>
                <c:pt idx="0">
                  <c:v>500000</c:v>
                </c:pt>
                <c:pt idx="1">
                  <c:v>1000000</c:v>
                </c:pt>
                <c:pt idx="2">
                  <c:v>2000000</c:v>
                </c:pt>
                <c:pt idx="3">
                  <c:v>2500000</c:v>
                </c:pt>
                <c:pt idx="4">
                  <c:v>5000000</c:v>
                </c:pt>
                <c:pt idx="5">
                  <c:v>10000000</c:v>
                </c:pt>
              </c:numCache>
            </c:numRef>
          </c:cat>
          <c:val>
            <c:numRef>
              <c:f>BusBW!$D$2:$D$7</c:f>
              <c:numCache>
                <c:formatCode>0.00</c:formatCode>
                <c:ptCount val="6"/>
                <c:pt idx="0">
                  <c:v>25.24</c:v>
                </c:pt>
                <c:pt idx="1">
                  <c:v>25.34</c:v>
                </c:pt>
                <c:pt idx="2">
                  <c:v>29.42</c:v>
                </c:pt>
                <c:pt idx="3">
                  <c:v>30.94</c:v>
                </c:pt>
                <c:pt idx="4">
                  <c:v>32.58</c:v>
                </c:pt>
                <c:pt idx="5">
                  <c:v>33.92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1A34-4F11-9CBE-8D884D16B339}"/>
            </c:ext>
          </c:extLst>
        </c:ser>
        <c:ser>
          <c:idx val="2"/>
          <c:order val="2"/>
          <c:tx>
            <c:strRef>
              <c:f>BusBW!$E$1</c:f>
              <c:strCache>
                <c:ptCount val="1"/>
                <c:pt idx="0">
                  <c:v>BUSbw DP 10%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chemeClr val="accent3"/>
                </a:solidFill>
              </a:ln>
              <a:effectLst/>
            </c:spPr>
          </c:marker>
          <c:cat>
            <c:numRef>
              <c:f>BusBW!$B$2:$B$7</c:f>
              <c:numCache>
                <c:formatCode>General</c:formatCode>
                <c:ptCount val="6"/>
                <c:pt idx="0">
                  <c:v>500000</c:v>
                </c:pt>
                <c:pt idx="1">
                  <c:v>1000000</c:v>
                </c:pt>
                <c:pt idx="2">
                  <c:v>2000000</c:v>
                </c:pt>
                <c:pt idx="3">
                  <c:v>2500000</c:v>
                </c:pt>
                <c:pt idx="4">
                  <c:v>5000000</c:v>
                </c:pt>
                <c:pt idx="5">
                  <c:v>10000000</c:v>
                </c:pt>
              </c:numCache>
            </c:numRef>
          </c:cat>
          <c:val>
            <c:numRef>
              <c:f>BusBW!$E$2:$E$7</c:f>
              <c:numCache>
                <c:formatCode>0.00</c:formatCode>
                <c:ptCount val="6"/>
                <c:pt idx="0">
                  <c:v>24.62</c:v>
                </c:pt>
                <c:pt idx="1">
                  <c:v>27.6</c:v>
                </c:pt>
                <c:pt idx="2">
                  <c:v>29.06</c:v>
                </c:pt>
                <c:pt idx="3">
                  <c:v>28.56</c:v>
                </c:pt>
                <c:pt idx="4">
                  <c:v>30.03</c:v>
                </c:pt>
                <c:pt idx="5">
                  <c:v>31.9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1A34-4F11-9CBE-8D884D16B33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01950335"/>
        <c:axId val="193602703"/>
      </c:lineChart>
      <c:catAx>
        <c:axId val="201950335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ECN max</a:t>
                </a:r>
                <a:endParaRPr lang="ru-RU"/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93602703"/>
        <c:crosses val="autoZero"/>
        <c:auto val="1"/>
        <c:lblAlgn val="ctr"/>
        <c:lblOffset val="100"/>
        <c:noMultiLvlLbl val="0"/>
      </c:catAx>
      <c:valAx>
        <c:axId val="193602703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BUSbw GB/s</a:t>
                </a:r>
                <a:endParaRPr lang="ru-RU"/>
              </a:p>
            </c:rich>
          </c:tx>
          <c:layout>
            <c:manualLayout>
              <c:xMode val="edge"/>
              <c:yMode val="edge"/>
              <c:x val="2.2016461534541201E-2"/>
              <c:y val="0.3391909742625455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</c:title>
        <c:numFmt formatCode="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01950335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>
          <a:solidFill>
            <a:schemeClr val="bg1"/>
          </a:solidFill>
        </a:defRPr>
      </a:pPr>
      <a:endParaRPr lang="ru-R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BUSbw to ECN min tuning (ECN max 5MB)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BusBW!$C$1</c:f>
              <c:strCache>
                <c:ptCount val="1"/>
                <c:pt idx="0">
                  <c:v>BUSbw DP 1%</c:v>
                </c:pt>
              </c:strCache>
            </c:strRef>
          </c:tx>
          <c:spPr>
            <a:ln w="28575" cap="rnd">
              <a:solidFill>
                <a:srgbClr val="00C3FF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00C3FF"/>
              </a:solidFill>
              <a:ln w="9525">
                <a:solidFill>
                  <a:srgbClr val="00C3FF"/>
                </a:solidFill>
              </a:ln>
              <a:effectLst/>
            </c:spPr>
          </c:marker>
          <c:cat>
            <c:numRef>
              <c:f>(BusBW!$A$2,BusBW!$A$8,BusBW!$A$10,BusBW!$A$12,BusBW!$A$14)</c:f>
              <c:numCache>
                <c:formatCode>General</c:formatCode>
                <c:ptCount val="5"/>
                <c:pt idx="0">
                  <c:v>200000</c:v>
                </c:pt>
                <c:pt idx="1">
                  <c:v>500000</c:v>
                </c:pt>
                <c:pt idx="2">
                  <c:v>1000000</c:v>
                </c:pt>
                <c:pt idx="3">
                  <c:v>2000000</c:v>
                </c:pt>
                <c:pt idx="4">
                  <c:v>2500000</c:v>
                </c:pt>
              </c:numCache>
            </c:numRef>
          </c:cat>
          <c:val>
            <c:numRef>
              <c:f>(BusBW!$C$6,BusBW!$C$8,BusBW!$C$10,BusBW!$C$12,BusBW!$C$14)</c:f>
              <c:numCache>
                <c:formatCode>0.00</c:formatCode>
                <c:ptCount val="5"/>
                <c:pt idx="0">
                  <c:v>36.89</c:v>
                </c:pt>
                <c:pt idx="1">
                  <c:v>33.89</c:v>
                </c:pt>
                <c:pt idx="2">
                  <c:v>35.549999999999997</c:v>
                </c:pt>
                <c:pt idx="3">
                  <c:v>34.76</c:v>
                </c:pt>
                <c:pt idx="4">
                  <c:v>34.159999999999997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DE63-4D36-981D-FEC1FCEF690C}"/>
            </c:ext>
          </c:extLst>
        </c:ser>
        <c:ser>
          <c:idx val="1"/>
          <c:order val="1"/>
          <c:tx>
            <c:strRef>
              <c:f>BusBW!$D$1</c:f>
              <c:strCache>
                <c:ptCount val="1"/>
                <c:pt idx="0">
                  <c:v>BUSbw DP 5%</c:v>
                </c:pt>
              </c:strCache>
            </c:strRef>
          </c:tx>
          <c:spPr>
            <a:ln w="28575" cap="rnd">
              <a:solidFill>
                <a:srgbClr val="92D05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92D050"/>
              </a:solidFill>
              <a:ln w="9525">
                <a:solidFill>
                  <a:srgbClr val="92D050"/>
                </a:solidFill>
              </a:ln>
              <a:effectLst/>
            </c:spPr>
          </c:marker>
          <c:cat>
            <c:numRef>
              <c:f>(BusBW!$A$2,BusBW!$A$8,BusBW!$A$10,BusBW!$A$12,BusBW!$A$14)</c:f>
              <c:numCache>
                <c:formatCode>General</c:formatCode>
                <c:ptCount val="5"/>
                <c:pt idx="0">
                  <c:v>200000</c:v>
                </c:pt>
                <c:pt idx="1">
                  <c:v>500000</c:v>
                </c:pt>
                <c:pt idx="2">
                  <c:v>1000000</c:v>
                </c:pt>
                <c:pt idx="3">
                  <c:v>2000000</c:v>
                </c:pt>
                <c:pt idx="4">
                  <c:v>2500000</c:v>
                </c:pt>
              </c:numCache>
            </c:numRef>
          </c:cat>
          <c:val>
            <c:numRef>
              <c:f>(BusBW!$D$6,BusBW!$D$8,BusBW!$D$10,BusBW!$D$12,BusBW!$D$14)</c:f>
              <c:numCache>
                <c:formatCode>0.00</c:formatCode>
                <c:ptCount val="5"/>
                <c:pt idx="0">
                  <c:v>32.58</c:v>
                </c:pt>
                <c:pt idx="1">
                  <c:v>31.73</c:v>
                </c:pt>
                <c:pt idx="2">
                  <c:v>33.340000000000003</c:v>
                </c:pt>
                <c:pt idx="3">
                  <c:v>33.76</c:v>
                </c:pt>
                <c:pt idx="4">
                  <c:v>33.69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DE63-4D36-981D-FEC1FCEF690C}"/>
            </c:ext>
          </c:extLst>
        </c:ser>
        <c:ser>
          <c:idx val="2"/>
          <c:order val="2"/>
          <c:tx>
            <c:strRef>
              <c:f>BusBW!$E$1</c:f>
              <c:strCache>
                <c:ptCount val="1"/>
                <c:pt idx="0">
                  <c:v>BUSbw DP 10%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chemeClr val="accent3"/>
                </a:solidFill>
              </a:ln>
              <a:effectLst/>
            </c:spPr>
          </c:marker>
          <c:cat>
            <c:numRef>
              <c:f>(BusBW!$A$2,BusBW!$A$8,BusBW!$A$10,BusBW!$A$12,BusBW!$A$14)</c:f>
              <c:numCache>
                <c:formatCode>General</c:formatCode>
                <c:ptCount val="5"/>
                <c:pt idx="0">
                  <c:v>200000</c:v>
                </c:pt>
                <c:pt idx="1">
                  <c:v>500000</c:v>
                </c:pt>
                <c:pt idx="2">
                  <c:v>1000000</c:v>
                </c:pt>
                <c:pt idx="3">
                  <c:v>2000000</c:v>
                </c:pt>
                <c:pt idx="4">
                  <c:v>2500000</c:v>
                </c:pt>
              </c:numCache>
            </c:numRef>
          </c:cat>
          <c:val>
            <c:numRef>
              <c:f>(BusBW!$E$6,BusBW!$E$8,BusBW!$E$10,BusBW!$E$12,BusBW!$E$14)</c:f>
              <c:numCache>
                <c:formatCode>0.00</c:formatCode>
                <c:ptCount val="5"/>
                <c:pt idx="0">
                  <c:v>30.03</c:v>
                </c:pt>
                <c:pt idx="1">
                  <c:v>30.48</c:v>
                </c:pt>
                <c:pt idx="2">
                  <c:v>32.340000000000003</c:v>
                </c:pt>
                <c:pt idx="3">
                  <c:v>33.06</c:v>
                </c:pt>
                <c:pt idx="4">
                  <c:v>33.200000000000003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DE63-4D36-981D-FEC1FCEF690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99756095"/>
        <c:axId val="634700575"/>
      </c:lineChart>
      <c:catAx>
        <c:axId val="199756095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ECN min</a:t>
                </a:r>
                <a:endParaRPr lang="ru-RU"/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634700575"/>
        <c:crosses val="autoZero"/>
        <c:auto val="1"/>
        <c:lblAlgn val="ctr"/>
        <c:lblOffset val="100"/>
        <c:noMultiLvlLbl val="0"/>
      </c:catAx>
      <c:valAx>
        <c:axId val="634700575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bg1"/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BUSbw GB/s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</c:title>
        <c:numFmt formatCode="0.00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99756095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>
          <a:solidFill>
            <a:schemeClr val="bg1"/>
          </a:solidFill>
        </a:defRPr>
      </a:pPr>
      <a:endParaRPr lang="ru-RU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JCT to ECN max tuning (ECN min 200KB)</a:t>
            </a:r>
            <a:endParaRPr lang="ru-RU"/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JCT!$C$1</c:f>
              <c:strCache>
                <c:ptCount val="1"/>
                <c:pt idx="0">
                  <c:v>JCT DP 1%</c:v>
                </c:pt>
              </c:strCache>
            </c:strRef>
          </c:tx>
          <c:spPr>
            <a:ln w="28575" cap="rnd">
              <a:solidFill>
                <a:srgbClr val="00C3FF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00C3FF"/>
              </a:solidFill>
              <a:ln w="9525">
                <a:solidFill>
                  <a:srgbClr val="00C3FF"/>
                </a:solidFill>
              </a:ln>
              <a:effectLst/>
            </c:spPr>
          </c:marker>
          <c:cat>
            <c:numRef>
              <c:f>JCT!$B$2:$B$7</c:f>
              <c:numCache>
                <c:formatCode>General</c:formatCode>
                <c:ptCount val="6"/>
                <c:pt idx="0">
                  <c:v>500000</c:v>
                </c:pt>
                <c:pt idx="1">
                  <c:v>1000000</c:v>
                </c:pt>
                <c:pt idx="2">
                  <c:v>2000000</c:v>
                </c:pt>
                <c:pt idx="3">
                  <c:v>2500000</c:v>
                </c:pt>
                <c:pt idx="4">
                  <c:v>5000000</c:v>
                </c:pt>
                <c:pt idx="5">
                  <c:v>10000000</c:v>
                </c:pt>
              </c:numCache>
            </c:numRef>
          </c:cat>
          <c:val>
            <c:numRef>
              <c:f>JCT!$C$2:$C$7</c:f>
              <c:numCache>
                <c:formatCode>0.00</c:formatCode>
                <c:ptCount val="6"/>
                <c:pt idx="0">
                  <c:v>58.32</c:v>
                </c:pt>
                <c:pt idx="1">
                  <c:v>55.5</c:v>
                </c:pt>
                <c:pt idx="2">
                  <c:v>52.07</c:v>
                </c:pt>
                <c:pt idx="3">
                  <c:v>50.03</c:v>
                </c:pt>
                <c:pt idx="4">
                  <c:v>42.77</c:v>
                </c:pt>
                <c:pt idx="5">
                  <c:v>40.72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DA84-4C04-B1AD-033D52849545}"/>
            </c:ext>
          </c:extLst>
        </c:ser>
        <c:ser>
          <c:idx val="1"/>
          <c:order val="1"/>
          <c:tx>
            <c:strRef>
              <c:f>JCT!$D$1</c:f>
              <c:strCache>
                <c:ptCount val="1"/>
                <c:pt idx="0">
                  <c:v>JCT DP 5%</c:v>
                </c:pt>
              </c:strCache>
            </c:strRef>
          </c:tx>
          <c:spPr>
            <a:ln w="28575" cap="rnd">
              <a:solidFill>
                <a:srgbClr val="92D05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92D050"/>
              </a:solidFill>
              <a:ln w="9525">
                <a:solidFill>
                  <a:srgbClr val="92D050"/>
                </a:solidFill>
              </a:ln>
              <a:effectLst/>
            </c:spPr>
          </c:marker>
          <c:cat>
            <c:numRef>
              <c:f>JCT!$B$2:$B$7</c:f>
              <c:numCache>
                <c:formatCode>General</c:formatCode>
                <c:ptCount val="6"/>
                <c:pt idx="0">
                  <c:v>500000</c:v>
                </c:pt>
                <c:pt idx="1">
                  <c:v>1000000</c:v>
                </c:pt>
                <c:pt idx="2">
                  <c:v>2000000</c:v>
                </c:pt>
                <c:pt idx="3">
                  <c:v>2500000</c:v>
                </c:pt>
                <c:pt idx="4">
                  <c:v>5000000</c:v>
                </c:pt>
                <c:pt idx="5">
                  <c:v>10000000</c:v>
                </c:pt>
              </c:numCache>
            </c:numRef>
          </c:cat>
          <c:val>
            <c:numRef>
              <c:f>JCT!$D$2:$D$7</c:f>
              <c:numCache>
                <c:formatCode>0.00</c:formatCode>
                <c:ptCount val="6"/>
                <c:pt idx="0">
                  <c:v>58.27</c:v>
                </c:pt>
                <c:pt idx="1">
                  <c:v>58.45</c:v>
                </c:pt>
                <c:pt idx="2">
                  <c:v>51.3</c:v>
                </c:pt>
                <c:pt idx="3">
                  <c:v>49.23</c:v>
                </c:pt>
                <c:pt idx="4">
                  <c:v>47.19</c:v>
                </c:pt>
                <c:pt idx="5">
                  <c:v>45.72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DA84-4C04-B1AD-033D52849545}"/>
            </c:ext>
          </c:extLst>
        </c:ser>
        <c:ser>
          <c:idx val="2"/>
          <c:order val="2"/>
          <c:tx>
            <c:strRef>
              <c:f>JCT!$E$1</c:f>
              <c:strCache>
                <c:ptCount val="1"/>
                <c:pt idx="0">
                  <c:v>JCT DP 10%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chemeClr val="accent3"/>
                </a:solidFill>
              </a:ln>
              <a:effectLst/>
            </c:spPr>
          </c:marker>
          <c:cat>
            <c:numRef>
              <c:f>JCT!$B$2:$B$7</c:f>
              <c:numCache>
                <c:formatCode>General</c:formatCode>
                <c:ptCount val="6"/>
                <c:pt idx="0">
                  <c:v>500000</c:v>
                </c:pt>
                <c:pt idx="1">
                  <c:v>1000000</c:v>
                </c:pt>
                <c:pt idx="2">
                  <c:v>2000000</c:v>
                </c:pt>
                <c:pt idx="3">
                  <c:v>2500000</c:v>
                </c:pt>
                <c:pt idx="4">
                  <c:v>5000000</c:v>
                </c:pt>
                <c:pt idx="5">
                  <c:v>10000000</c:v>
                </c:pt>
              </c:numCache>
            </c:numRef>
          </c:cat>
          <c:val>
            <c:numRef>
              <c:f>JCT!$E$2:$E$7</c:f>
              <c:numCache>
                <c:formatCode>0.00</c:formatCode>
                <c:ptCount val="6"/>
                <c:pt idx="0">
                  <c:v>59.52</c:v>
                </c:pt>
                <c:pt idx="1">
                  <c:v>54.08</c:v>
                </c:pt>
                <c:pt idx="2">
                  <c:v>51.82</c:v>
                </c:pt>
                <c:pt idx="3">
                  <c:v>52.56</c:v>
                </c:pt>
                <c:pt idx="4">
                  <c:v>50.45</c:v>
                </c:pt>
                <c:pt idx="5">
                  <c:v>48.02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DA84-4C04-B1AD-033D5284954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01950335"/>
        <c:axId val="193602703"/>
      </c:lineChart>
      <c:catAx>
        <c:axId val="201950335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ECN max</a:t>
                </a:r>
                <a:endParaRPr lang="ru-RU"/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93602703"/>
        <c:crosses val="autoZero"/>
        <c:auto val="1"/>
        <c:lblAlgn val="ctr"/>
        <c:lblOffset val="100"/>
        <c:noMultiLvlLbl val="0"/>
      </c:catAx>
      <c:valAx>
        <c:axId val="193602703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JCT sec</a:t>
                </a:r>
                <a:endParaRPr lang="ru-RU"/>
              </a:p>
            </c:rich>
          </c:tx>
          <c:layout>
            <c:manualLayout>
              <c:xMode val="edge"/>
              <c:yMode val="edge"/>
              <c:x val="1.9427464770787148E-2"/>
              <c:y val="0.4148128648098092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</c:title>
        <c:numFmt formatCode="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01950335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>
          <a:solidFill>
            <a:schemeClr val="bg1"/>
          </a:solidFill>
        </a:defRPr>
      </a:pPr>
      <a:endParaRPr lang="ru-RU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JCT to ECMP mode</a:t>
            </a:r>
            <a:endParaRPr lang="ru-RU"/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ECMP!$A$2</c:f>
              <c:strCache>
                <c:ptCount val="1"/>
                <c:pt idx="0">
                  <c:v>ECMP perflow</c:v>
                </c:pt>
              </c:strCache>
            </c:strRef>
          </c:tx>
          <c:spPr>
            <a:solidFill>
              <a:srgbClr val="00C3FF"/>
            </a:solidFill>
            <a:ln>
              <a:noFill/>
            </a:ln>
            <a:effectLst/>
          </c:spPr>
          <c:invertIfNegative val="0"/>
          <c:cat>
            <c:strRef>
              <c:f>ECMP!$B$1:$C$1</c:f>
              <c:strCache>
                <c:ptCount val="2"/>
                <c:pt idx="0">
                  <c:v>JTC AllReduce</c:v>
                </c:pt>
                <c:pt idx="1">
                  <c:v>JTC AlltoAll</c:v>
                </c:pt>
              </c:strCache>
            </c:strRef>
          </c:cat>
          <c:val>
            <c:numRef>
              <c:f>ECMP!$B$2:$C$2</c:f>
              <c:numCache>
                <c:formatCode>General</c:formatCode>
                <c:ptCount val="2"/>
                <c:pt idx="0">
                  <c:v>66</c:v>
                </c:pt>
                <c:pt idx="1">
                  <c:v>23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655-4E05-A6F2-DD10BA9A96BA}"/>
            </c:ext>
          </c:extLst>
        </c:ser>
        <c:ser>
          <c:idx val="1"/>
          <c:order val="1"/>
          <c:tx>
            <c:strRef>
              <c:f>ECMP!$A$3</c:f>
              <c:strCache>
                <c:ptCount val="1"/>
                <c:pt idx="0">
                  <c:v>ECMP perpacket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ECMP!$B$1:$C$1</c:f>
              <c:strCache>
                <c:ptCount val="2"/>
                <c:pt idx="0">
                  <c:v>JTC AllReduce</c:v>
                </c:pt>
                <c:pt idx="1">
                  <c:v>JTC AlltoAll</c:v>
                </c:pt>
              </c:strCache>
            </c:strRef>
          </c:cat>
          <c:val>
            <c:numRef>
              <c:f>ECMP!$B$3:$C$3</c:f>
              <c:numCache>
                <c:formatCode>General</c:formatCode>
                <c:ptCount val="2"/>
                <c:pt idx="0">
                  <c:v>39</c:v>
                </c:pt>
                <c:pt idx="1">
                  <c:v>24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655-4E05-A6F2-DD10BA9A96BA}"/>
            </c:ext>
          </c:extLst>
        </c:ser>
        <c:ser>
          <c:idx val="2"/>
          <c:order val="2"/>
          <c:tx>
            <c:strRef>
              <c:f>ECMP!$A$4</c:f>
              <c:strCache>
                <c:ptCount val="1"/>
                <c:pt idx="0">
                  <c:v>ECMP + DLB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ECMP!$B$1:$C$1</c:f>
              <c:strCache>
                <c:ptCount val="2"/>
                <c:pt idx="0">
                  <c:v>JTC AllReduce</c:v>
                </c:pt>
                <c:pt idx="1">
                  <c:v>JTC AlltoAll</c:v>
                </c:pt>
              </c:strCache>
            </c:strRef>
          </c:cat>
          <c:val>
            <c:numRef>
              <c:f>ECMP!$B$4:$C$4</c:f>
              <c:numCache>
                <c:formatCode>General</c:formatCode>
                <c:ptCount val="2"/>
                <c:pt idx="0">
                  <c:v>40</c:v>
                </c:pt>
                <c:pt idx="1">
                  <c:v>31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655-4E05-A6F2-DD10BA9A96B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636368335"/>
        <c:axId val="193611439"/>
      </c:barChart>
      <c:catAx>
        <c:axId val="636368335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93611439"/>
        <c:crosses val="autoZero"/>
        <c:auto val="1"/>
        <c:lblAlgn val="ctr"/>
        <c:lblOffset val="100"/>
        <c:noMultiLvlLbl val="0"/>
      </c:catAx>
      <c:valAx>
        <c:axId val="193611439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JCT sec</a:t>
                </a:r>
                <a:endParaRPr lang="ru-RU"/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636368335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>
          <a:solidFill>
            <a:schemeClr val="bg1"/>
          </a:solidFill>
        </a:defRPr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05973" cy="493628"/>
          </a:xfrm>
          <a:prstGeom prst="rect">
            <a:avLst/>
          </a:prstGeom>
        </p:spPr>
        <p:txBody>
          <a:bodyPr vert="horz" lIns="90158" tIns="45079" rIns="90158" bIns="45079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798032" y="1"/>
            <a:ext cx="2905973" cy="493628"/>
          </a:xfrm>
          <a:prstGeom prst="rect">
            <a:avLst/>
          </a:prstGeom>
        </p:spPr>
        <p:txBody>
          <a:bodyPr vert="horz" lIns="90158" tIns="45079" rIns="90158" bIns="45079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2BD004F2-B973-42B9-B72B-056C0B3A7912}" type="datetimeFigureOut">
              <a:rPr lang="ru-RU"/>
              <a:pPr>
                <a:defRPr/>
              </a:pPr>
              <a:t>13.05.2025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348872"/>
            <a:ext cx="2905973" cy="493628"/>
          </a:xfrm>
          <a:prstGeom prst="rect">
            <a:avLst/>
          </a:prstGeom>
        </p:spPr>
        <p:txBody>
          <a:bodyPr vert="horz" lIns="90158" tIns="45079" rIns="90158" bIns="45079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798032" y="9348872"/>
            <a:ext cx="2905973" cy="493628"/>
          </a:xfrm>
          <a:prstGeom prst="rect">
            <a:avLst/>
          </a:prstGeom>
        </p:spPr>
        <p:txBody>
          <a:bodyPr vert="horz" lIns="90158" tIns="45079" rIns="90158" bIns="45079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5148F522-1F31-4F76-8718-4C835605179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389394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05973" cy="493628"/>
          </a:xfrm>
          <a:prstGeom prst="rect">
            <a:avLst/>
          </a:prstGeom>
        </p:spPr>
        <p:txBody>
          <a:bodyPr vert="horz" lIns="90885" tIns="45443" rIns="90885" bIns="45443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798032" y="1"/>
            <a:ext cx="2905973" cy="493628"/>
          </a:xfrm>
          <a:prstGeom prst="rect">
            <a:avLst/>
          </a:prstGeom>
        </p:spPr>
        <p:txBody>
          <a:bodyPr vert="horz" lIns="90885" tIns="45443" rIns="90885" bIns="45443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2114D32D-AEA0-4694-B38E-345C412F9541}" type="datetimeFigureOut">
              <a:rPr lang="en-US"/>
              <a:pPr>
                <a:defRPr/>
              </a:pPr>
              <a:t>5/13/2025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03225" y="1230313"/>
            <a:ext cx="5899150" cy="33194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885" tIns="45443" rIns="90885" bIns="45443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0241" y="4736930"/>
            <a:ext cx="5365119" cy="3874664"/>
          </a:xfrm>
          <a:prstGeom prst="rect">
            <a:avLst/>
          </a:prstGeom>
        </p:spPr>
        <p:txBody>
          <a:bodyPr vert="horz" lIns="90885" tIns="45443" rIns="90885" bIns="45443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348872"/>
            <a:ext cx="2905973" cy="493628"/>
          </a:xfrm>
          <a:prstGeom prst="rect">
            <a:avLst/>
          </a:prstGeom>
        </p:spPr>
        <p:txBody>
          <a:bodyPr vert="horz" lIns="90885" tIns="45443" rIns="90885" bIns="45443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798032" y="9348872"/>
            <a:ext cx="2905973" cy="493628"/>
          </a:xfrm>
          <a:prstGeom prst="rect">
            <a:avLst/>
          </a:prstGeom>
        </p:spPr>
        <p:txBody>
          <a:bodyPr vert="horz" lIns="90885" tIns="45443" rIns="90885" bIns="45443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ADEEC541-7A1C-486C-A3AA-E1194CE2A69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483434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Пару слов про специфику прохождения трафика транзит против продуцирования и переход к тезисам формирующим требования к фабрике</a:t>
            </a:r>
          </a:p>
          <a:p>
            <a:endParaRPr lang="ru-RU" dirty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DEEC541-7A1C-486C-A3AA-E1194CE2A692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225396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105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DEEC541-7A1C-486C-A3AA-E1194CE2A692}" type="slidenum">
              <a:rPr lang="en-US" smtClean="0"/>
              <a:pPr>
                <a:defRPr/>
              </a:pPr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672689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3812" lvl="1">
              <a:lnSpc>
                <a:spcPct val="150000"/>
              </a:lnSpc>
            </a:pPr>
            <a:r>
              <a:rPr lang="ru-RU" sz="1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 превышении предела </a:t>
            </a:r>
            <a:r>
              <a:rPr lang="en-US" sz="1000" dirty="0" err="1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xOFF</a:t>
            </a:r>
            <a:r>
              <a:rPr lang="ru-RU" sz="1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на </a:t>
            </a:r>
            <a:r>
              <a:rPr lang="en-US" sz="1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Leaf2 </a:t>
            </a:r>
            <a:r>
              <a:rPr lang="ru-RU" sz="1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генерируется </a:t>
            </a:r>
            <a:r>
              <a:rPr lang="en-US" sz="1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PFC Pause frame</a:t>
            </a:r>
            <a:r>
              <a:rPr lang="ru-RU" sz="1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останавливающий передачу трафика со стороны </a:t>
            </a:r>
            <a:r>
              <a:rPr lang="en-US" sz="1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SPINE</a:t>
            </a:r>
            <a:r>
              <a:rPr lang="ru-RU" sz="1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При этом, в случае если </a:t>
            </a:r>
            <a:r>
              <a:rPr lang="en-US" sz="1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  <a:r>
              <a:rPr lang="ru-RU" sz="1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достаточно велико, может складываться ситуация, при которой </a:t>
            </a:r>
            <a:r>
              <a:rPr lang="en-US" sz="1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F2 &lt;</a:t>
            </a:r>
            <a:r>
              <a:rPr lang="ru-RU" sz="1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времени возврата </a:t>
            </a:r>
            <a:r>
              <a:rPr lang="en-US" sz="1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F1</a:t>
            </a:r>
            <a:r>
              <a:rPr lang="ru-RU" sz="1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к </a:t>
            </a:r>
            <a:r>
              <a:rPr lang="en-US" sz="1000" dirty="0" err="1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xON</a:t>
            </a:r>
            <a:r>
              <a:rPr lang="ru-RU" sz="1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что в свою очередь приводит к генерации сигнала от </a:t>
            </a:r>
            <a:r>
              <a:rPr lang="en-US" sz="1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SPINE</a:t>
            </a:r>
            <a:r>
              <a:rPr lang="ru-RU" sz="1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к </a:t>
            </a:r>
            <a:r>
              <a:rPr lang="en-US" sz="1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Leaf1</a:t>
            </a:r>
            <a:r>
              <a:rPr lang="ru-RU" sz="1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так до источника. Необходимо учитывать:</a:t>
            </a:r>
          </a:p>
          <a:p>
            <a:pPr marL="309562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1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Емкость </a:t>
            </a:r>
            <a:r>
              <a:rPr lang="en-US" sz="1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headroom</a:t>
            </a:r>
            <a:r>
              <a:rPr lang="ru-RU" sz="1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должна быть </a:t>
            </a:r>
            <a:r>
              <a:rPr lang="ru-RU" sz="9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достаточн</a:t>
            </a:r>
            <a:r>
              <a:rPr lang="ru-RU" sz="1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ой для приема пакетов отправляемых до обработки </a:t>
            </a:r>
            <a:r>
              <a:rPr lang="en-US" sz="1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pause frame (</a:t>
            </a:r>
            <a:r>
              <a:rPr lang="ru-RU" sz="1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 этом данная величина может отличаться на разных участках сети и для разных сценариев обмена – (</a:t>
            </a:r>
            <a:r>
              <a:rPr lang="en-US" sz="1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S1+x2+S2</a:t>
            </a:r>
            <a:r>
              <a:rPr lang="ru-RU" sz="1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r>
              <a:rPr lang="en-US" sz="1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*</a:t>
            </a:r>
            <a:r>
              <a:rPr lang="en-US" sz="1000" dirty="0" err="1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Bw</a:t>
            </a:r>
            <a:r>
              <a:rPr lang="en-US" sz="1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для </a:t>
            </a:r>
            <a:r>
              <a:rPr lang="en-US" sz="1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Leaf2)</a:t>
            </a:r>
            <a:endParaRPr lang="ru-RU" sz="1000" dirty="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09562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1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Данный механизм провоцирует «пилообразный» профиль нагрузки, что не позволяет рационально использовать емкость сети (как пример аналогичного поведения – </a:t>
            </a:r>
            <a:r>
              <a:rPr lang="en-US" sz="1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TCP synchronization</a:t>
            </a:r>
            <a:r>
              <a:rPr lang="ru-RU" sz="1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endParaRPr lang="ru-RU" sz="105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DEEC541-7A1C-486C-A3AA-E1194CE2A692}" type="slidenum">
              <a:rPr lang="en-US" smtClean="0"/>
              <a:pPr>
                <a:defRPr/>
              </a:pPr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159189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105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DEEC541-7A1C-486C-A3AA-E1194CE2A692}" type="slidenum">
              <a:rPr lang="en-US" smtClean="0"/>
              <a:pPr>
                <a:defRPr/>
              </a:pPr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553044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105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DEEC541-7A1C-486C-A3AA-E1194CE2A692}" type="slidenum">
              <a:rPr lang="en-US" smtClean="0"/>
              <a:pPr>
                <a:defRPr/>
              </a:pPr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682921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3812" lvl="1">
              <a:lnSpc>
                <a:spcPct val="150000"/>
              </a:lnSpc>
            </a:pPr>
            <a:r>
              <a:rPr lang="ru-RU" sz="1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 превышении предела </a:t>
            </a:r>
            <a:r>
              <a:rPr lang="en-US" sz="1000" dirty="0" err="1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xOFF</a:t>
            </a:r>
            <a:r>
              <a:rPr lang="ru-RU" sz="1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на </a:t>
            </a:r>
            <a:r>
              <a:rPr lang="en-US" sz="1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Leaf2 </a:t>
            </a:r>
            <a:r>
              <a:rPr lang="ru-RU" sz="1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генерируется </a:t>
            </a:r>
            <a:r>
              <a:rPr lang="en-US" sz="1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PFC Pause frame</a:t>
            </a:r>
            <a:r>
              <a:rPr lang="ru-RU" sz="1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останавливающий передачу трафика со стороны </a:t>
            </a:r>
            <a:r>
              <a:rPr lang="en-US" sz="1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SPINE</a:t>
            </a:r>
            <a:r>
              <a:rPr lang="ru-RU" sz="1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При этом, в случае если </a:t>
            </a:r>
            <a:r>
              <a:rPr lang="en-US" sz="1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  <a:r>
              <a:rPr lang="ru-RU" sz="1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достаточно велико, может складываться ситуация, при которой </a:t>
            </a:r>
            <a:r>
              <a:rPr lang="en-US" sz="1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F2 &lt;</a:t>
            </a:r>
            <a:r>
              <a:rPr lang="ru-RU" sz="1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времени возврата </a:t>
            </a:r>
            <a:r>
              <a:rPr lang="en-US" sz="1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F1</a:t>
            </a:r>
            <a:r>
              <a:rPr lang="ru-RU" sz="1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к </a:t>
            </a:r>
            <a:r>
              <a:rPr lang="en-US" sz="1000" dirty="0" err="1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xON</a:t>
            </a:r>
            <a:r>
              <a:rPr lang="ru-RU" sz="1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что в свою очередь приводит к генерации сигнала от </a:t>
            </a:r>
            <a:r>
              <a:rPr lang="en-US" sz="1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SPINE</a:t>
            </a:r>
            <a:r>
              <a:rPr lang="ru-RU" sz="1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к </a:t>
            </a:r>
            <a:r>
              <a:rPr lang="en-US" sz="1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Leaf1</a:t>
            </a:r>
            <a:r>
              <a:rPr lang="ru-RU" sz="1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так до источника. Необходимо учитывать:</a:t>
            </a:r>
          </a:p>
          <a:p>
            <a:pPr marL="309562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1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Емкость </a:t>
            </a:r>
            <a:r>
              <a:rPr lang="en-US" sz="1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headroom</a:t>
            </a:r>
            <a:r>
              <a:rPr lang="ru-RU" sz="1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должна быть </a:t>
            </a:r>
            <a:r>
              <a:rPr lang="ru-RU" sz="9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достаточн</a:t>
            </a:r>
            <a:r>
              <a:rPr lang="ru-RU" sz="1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ой для приема пакетов отправляемых до обработки </a:t>
            </a:r>
            <a:r>
              <a:rPr lang="en-US" sz="1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pause frame (</a:t>
            </a:r>
            <a:r>
              <a:rPr lang="ru-RU" sz="1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 этом данная величина может отличаться на разных участках сети и для разных сценариев обмена – (</a:t>
            </a:r>
            <a:r>
              <a:rPr lang="en-US" sz="1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S1+x2+S2</a:t>
            </a:r>
            <a:r>
              <a:rPr lang="ru-RU" sz="1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r>
              <a:rPr lang="en-US" sz="1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*</a:t>
            </a:r>
            <a:r>
              <a:rPr lang="en-US" sz="1000" dirty="0" err="1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Bw</a:t>
            </a:r>
            <a:r>
              <a:rPr lang="en-US" sz="1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для </a:t>
            </a:r>
            <a:r>
              <a:rPr lang="en-US" sz="1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Leaf2)</a:t>
            </a:r>
            <a:endParaRPr lang="ru-RU" sz="1000" dirty="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09562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1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Данный механизм провоцирует «пилообразный» профиль нагрузки, что не позволяет рационально использовать емкость сети (как пример аналогичного поведения – </a:t>
            </a:r>
            <a:r>
              <a:rPr lang="en-US" sz="1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TCP synchronization</a:t>
            </a:r>
            <a:r>
              <a:rPr lang="ru-RU" sz="1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endParaRPr lang="ru-RU" sz="105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DEEC541-7A1C-486C-A3AA-E1194CE2A692}" type="slidenum">
              <a:rPr lang="en-US" smtClean="0"/>
              <a:pPr>
                <a:defRPr/>
              </a:pPr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32598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1050" dirty="0" smtClean="0"/>
              <a:t>Перекресток / гаишник с палочкой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DEEC541-7A1C-486C-A3AA-E1194CE2A692}" type="slidenum">
              <a:rPr lang="en-US" smtClean="0"/>
              <a:pPr>
                <a:defRPr/>
              </a:pPr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580502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105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DEEC541-7A1C-486C-A3AA-E1194CE2A692}" type="slidenum">
              <a:rPr lang="en-US" smtClean="0"/>
              <a:pPr>
                <a:defRPr/>
              </a:pPr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460379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105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DEEC541-7A1C-486C-A3AA-E1194CE2A692}" type="slidenum">
              <a:rPr lang="en-US" smtClean="0"/>
              <a:pPr>
                <a:defRPr/>
              </a:pPr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564706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105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DEEC541-7A1C-486C-A3AA-E1194CE2A692}" type="slidenum">
              <a:rPr lang="en-US" smtClean="0"/>
              <a:pPr>
                <a:defRPr/>
              </a:pPr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634231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105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DEEC541-7A1C-486C-A3AA-E1194CE2A692}" type="slidenum">
              <a:rPr lang="en-US" smtClean="0"/>
              <a:pPr>
                <a:defRPr/>
              </a:pPr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60587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Пару слов про специфику прохождения трафика транзит против продуцирования и переход к тезисам формирующим требования к фабрике</a:t>
            </a:r>
          </a:p>
          <a:p>
            <a:endParaRPr lang="ru-RU" dirty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DEEC541-7A1C-486C-A3AA-E1194CE2A692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196626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105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DEEC541-7A1C-486C-A3AA-E1194CE2A692}" type="slidenum">
              <a:rPr lang="en-US" smtClean="0"/>
              <a:pPr>
                <a:defRPr/>
              </a:pPr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051563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105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DEEC541-7A1C-486C-A3AA-E1194CE2A692}" type="slidenum">
              <a:rPr lang="en-US" smtClean="0"/>
              <a:pPr>
                <a:defRPr/>
              </a:pPr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898337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105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DEEC541-7A1C-486C-A3AA-E1194CE2A692}" type="slidenum">
              <a:rPr lang="en-US" smtClean="0"/>
              <a:pPr>
                <a:defRPr/>
              </a:pPr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794229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105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DEEC541-7A1C-486C-A3AA-E1194CE2A692}" type="slidenum">
              <a:rPr lang="en-US" smtClean="0"/>
              <a:pPr>
                <a:defRPr/>
              </a:pPr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224682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1050" dirty="0" smtClean="0"/>
              <a:t>Гонец от принимающей стороны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DEEC541-7A1C-486C-A3AA-E1194CE2A692}" type="slidenum">
              <a:rPr lang="en-US" smtClean="0"/>
              <a:pPr>
                <a:defRPr/>
              </a:pPr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223424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105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DEEC541-7A1C-486C-A3AA-E1194CE2A692}" type="slidenum">
              <a:rPr lang="en-US" smtClean="0"/>
              <a:pPr>
                <a:defRPr/>
              </a:pPr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351023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105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DEEC541-7A1C-486C-A3AA-E1194CE2A692}" type="slidenum">
              <a:rPr lang="en-US" smtClean="0"/>
              <a:pPr>
                <a:defRPr/>
              </a:pPr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186028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Зная топологию на каждой из фаз, можно поиграть с полиномами расчета </a:t>
            </a:r>
            <a:r>
              <a:rPr lang="en-US" dirty="0"/>
              <a:t>HASH</a:t>
            </a:r>
            <a:r>
              <a:rPr lang="ru-RU" dirty="0"/>
              <a:t>, или даже озаботиться адаптацией адресации к алгоритмам для выравнивания распределения, но в общем если не уходить в глубокий перфекционизм картина не слишком позитивная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DEEC541-7A1C-486C-A3AA-E1194CE2A692}" type="slidenum">
              <a:rPr lang="en-US" smtClean="0"/>
              <a:pPr>
                <a:defRPr/>
              </a:pPr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883338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105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DEEC541-7A1C-486C-A3AA-E1194CE2A692}" type="slidenum">
              <a:rPr lang="en-US" smtClean="0"/>
              <a:pPr>
                <a:defRPr/>
              </a:pPr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6327392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105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DEEC541-7A1C-486C-A3AA-E1194CE2A692}" type="slidenum">
              <a:rPr lang="en-US" smtClean="0"/>
              <a:pPr>
                <a:defRPr/>
              </a:pPr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914734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3812" lvl="1">
              <a:lnSpc>
                <a:spcPct val="150000"/>
              </a:lnSpc>
            </a:pPr>
            <a:r>
              <a:rPr lang="ru-RU" sz="1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 превышении предела </a:t>
            </a:r>
            <a:r>
              <a:rPr lang="en-US" sz="1000" dirty="0" err="1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xOFF</a:t>
            </a:r>
            <a:r>
              <a:rPr lang="ru-RU" sz="1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на </a:t>
            </a:r>
            <a:r>
              <a:rPr lang="en-US" sz="1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Leaf2 </a:t>
            </a:r>
            <a:r>
              <a:rPr lang="ru-RU" sz="1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генерируется </a:t>
            </a:r>
            <a:r>
              <a:rPr lang="en-US" sz="1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PFC Pause frame</a:t>
            </a:r>
            <a:r>
              <a:rPr lang="ru-RU" sz="1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останавливающий передачу трафика со стороны </a:t>
            </a:r>
            <a:r>
              <a:rPr lang="en-US" sz="1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SPINE</a:t>
            </a:r>
            <a:r>
              <a:rPr lang="ru-RU" sz="1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При этом, в случае если </a:t>
            </a:r>
            <a:r>
              <a:rPr lang="en-US" sz="1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  <a:r>
              <a:rPr lang="ru-RU" sz="1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достаточно велико, может складываться ситуация, при которой </a:t>
            </a:r>
            <a:r>
              <a:rPr lang="en-US" sz="1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F2 &lt;</a:t>
            </a:r>
            <a:r>
              <a:rPr lang="ru-RU" sz="1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времени возврата </a:t>
            </a:r>
            <a:r>
              <a:rPr lang="en-US" sz="1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F1</a:t>
            </a:r>
            <a:r>
              <a:rPr lang="ru-RU" sz="1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к </a:t>
            </a:r>
            <a:r>
              <a:rPr lang="en-US" sz="1000" dirty="0" err="1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xON</a:t>
            </a:r>
            <a:r>
              <a:rPr lang="ru-RU" sz="1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что в свою очередь приводит к генерации сигнала от </a:t>
            </a:r>
            <a:r>
              <a:rPr lang="en-US" sz="1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SPINE</a:t>
            </a:r>
            <a:r>
              <a:rPr lang="ru-RU" sz="1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к </a:t>
            </a:r>
            <a:r>
              <a:rPr lang="en-US" sz="1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Leaf1</a:t>
            </a:r>
            <a:r>
              <a:rPr lang="ru-RU" sz="1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так до источника. Необходимо учитывать:</a:t>
            </a:r>
          </a:p>
          <a:p>
            <a:pPr marL="309562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1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Емкость </a:t>
            </a:r>
            <a:r>
              <a:rPr lang="en-US" sz="1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headroom</a:t>
            </a:r>
            <a:r>
              <a:rPr lang="ru-RU" sz="1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должна быть </a:t>
            </a:r>
            <a:r>
              <a:rPr lang="ru-RU" sz="9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достаточн</a:t>
            </a:r>
            <a:r>
              <a:rPr lang="ru-RU" sz="1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ой для приема пакетов отправляемых до обработки </a:t>
            </a:r>
            <a:r>
              <a:rPr lang="en-US" sz="1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pause frame (</a:t>
            </a:r>
            <a:r>
              <a:rPr lang="ru-RU" sz="1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 этом данная величина может отличаться на разных участках сети и для разных сценариев обмена – (</a:t>
            </a:r>
            <a:r>
              <a:rPr lang="en-US" sz="1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S1+x2+S2</a:t>
            </a:r>
            <a:r>
              <a:rPr lang="ru-RU" sz="1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r>
              <a:rPr lang="en-US" sz="1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*</a:t>
            </a:r>
            <a:r>
              <a:rPr lang="en-US" sz="1000" dirty="0" err="1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Bw</a:t>
            </a:r>
            <a:r>
              <a:rPr lang="en-US" sz="1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для </a:t>
            </a:r>
            <a:r>
              <a:rPr lang="en-US" sz="1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Leaf2)</a:t>
            </a:r>
            <a:endParaRPr lang="ru-RU" sz="1000" dirty="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09562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1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Данный механизм провоцирует «пилообразный» профиль нагрузки, что не позволяет рационально использовать емкость сети (как пример аналогичного поведения – </a:t>
            </a:r>
            <a:r>
              <a:rPr lang="en-US" sz="1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TCP synchronization</a:t>
            </a:r>
            <a:r>
              <a:rPr lang="ru-RU" sz="1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endParaRPr lang="ru-RU" sz="1050" dirty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DEEC541-7A1C-486C-A3AA-E1194CE2A692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6041953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105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DEEC541-7A1C-486C-A3AA-E1194CE2A692}" type="slidenum">
              <a:rPr lang="en-US" smtClean="0"/>
              <a:pPr>
                <a:defRPr/>
              </a:pPr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0458605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05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Habana Collective</a:t>
            </a:r>
          </a:p>
          <a:p>
            <a:r>
              <a:rPr lang="en-US" sz="105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Communication Library HCCL), which o[</a:t>
            </a:r>
            <a:r>
              <a:rPr lang="en-US" sz="105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ers</a:t>
            </a:r>
            <a:r>
              <a:rPr lang="en-US" sz="105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an NCCL-compatible API, 6qsfp-dd</a:t>
            </a:r>
            <a:endParaRPr lang="ru-RU" sz="900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DEEC541-7A1C-486C-A3AA-E1194CE2A692}" type="slidenum">
              <a:rPr lang="en-US" smtClean="0"/>
              <a:pPr>
                <a:defRPr/>
              </a:pPr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568640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105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DEEC541-7A1C-486C-A3AA-E1194CE2A692}" type="slidenum">
              <a:rPr lang="en-US" smtClean="0"/>
              <a:pPr>
                <a:defRPr/>
              </a:pPr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5757975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Bus bandwidth refers to the amount of data transferred across the communication bus at a</a:t>
            </a:r>
          </a:p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given time, typically measured in Gigabytes per second (</a:t>
            </a:r>
            <a:r>
              <a:rPr lang="en-US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GBps</a:t>
            </a:r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).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DEEC541-7A1C-486C-A3AA-E1194CE2A692}" type="slidenum">
              <a:rPr lang="en-US" smtClean="0"/>
              <a:pPr>
                <a:defRPr/>
              </a:pPr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5480115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DEEC541-7A1C-486C-A3AA-E1194CE2A692}" type="slidenum">
              <a:rPr lang="en-US" smtClean="0"/>
              <a:pPr>
                <a:defRPr/>
              </a:pPr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9949352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“</a:t>
            </a:r>
            <a:r>
              <a:rPr lang="en-US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flowlets</a:t>
            </a:r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” if the inter-packet gap exceeds 16</a:t>
            </a:r>
          </a:p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microseconds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DEEC541-7A1C-486C-A3AA-E1194CE2A692}" type="slidenum">
              <a:rPr lang="en-US" smtClean="0"/>
              <a:pPr>
                <a:defRPr/>
              </a:pPr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744156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1050" dirty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DEEC541-7A1C-486C-A3AA-E1194CE2A692}" type="slidenum">
              <a:rPr lang="en-US" smtClean="0"/>
              <a:pPr>
                <a:defRPr/>
              </a:pPr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464467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3812" lvl="1">
              <a:lnSpc>
                <a:spcPct val="150000"/>
              </a:lnSpc>
            </a:pPr>
            <a:r>
              <a:rPr lang="ru-RU" sz="1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 превышении предела </a:t>
            </a:r>
            <a:r>
              <a:rPr lang="en-US" sz="1000" dirty="0" err="1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xOFF</a:t>
            </a:r>
            <a:r>
              <a:rPr lang="ru-RU" sz="1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на </a:t>
            </a:r>
            <a:r>
              <a:rPr lang="en-US" sz="1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Leaf2 </a:t>
            </a:r>
            <a:r>
              <a:rPr lang="ru-RU" sz="1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генерируется </a:t>
            </a:r>
            <a:r>
              <a:rPr lang="en-US" sz="1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PFC Pause frame</a:t>
            </a:r>
            <a:r>
              <a:rPr lang="ru-RU" sz="1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останавливающий передачу трафика со стороны </a:t>
            </a:r>
            <a:r>
              <a:rPr lang="en-US" sz="1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SPINE</a:t>
            </a:r>
            <a:r>
              <a:rPr lang="ru-RU" sz="1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При этом, в случае если </a:t>
            </a:r>
            <a:r>
              <a:rPr lang="en-US" sz="1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  <a:r>
              <a:rPr lang="ru-RU" sz="1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достаточно велико, может складываться ситуация, при которой </a:t>
            </a:r>
            <a:r>
              <a:rPr lang="en-US" sz="1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F2 &lt;</a:t>
            </a:r>
            <a:r>
              <a:rPr lang="ru-RU" sz="1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времени возврата </a:t>
            </a:r>
            <a:r>
              <a:rPr lang="en-US" sz="1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F1</a:t>
            </a:r>
            <a:r>
              <a:rPr lang="ru-RU" sz="1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к </a:t>
            </a:r>
            <a:r>
              <a:rPr lang="en-US" sz="1000" dirty="0" err="1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xON</a:t>
            </a:r>
            <a:r>
              <a:rPr lang="ru-RU" sz="1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что в свою очередь приводит к генерации сигнала от </a:t>
            </a:r>
            <a:r>
              <a:rPr lang="en-US" sz="1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SPINE</a:t>
            </a:r>
            <a:r>
              <a:rPr lang="ru-RU" sz="1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к </a:t>
            </a:r>
            <a:r>
              <a:rPr lang="en-US" sz="1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Leaf1</a:t>
            </a:r>
            <a:r>
              <a:rPr lang="ru-RU" sz="1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так до источника. Необходимо учитывать:</a:t>
            </a:r>
          </a:p>
          <a:p>
            <a:pPr marL="309562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1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Емкость </a:t>
            </a:r>
            <a:r>
              <a:rPr lang="en-US" sz="1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headroom</a:t>
            </a:r>
            <a:r>
              <a:rPr lang="ru-RU" sz="1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должна быть </a:t>
            </a:r>
            <a:r>
              <a:rPr lang="ru-RU" sz="9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достаточн</a:t>
            </a:r>
            <a:r>
              <a:rPr lang="ru-RU" sz="1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ой для приема пакетов отправляемых до обработки </a:t>
            </a:r>
            <a:r>
              <a:rPr lang="en-US" sz="1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pause frame (</a:t>
            </a:r>
            <a:r>
              <a:rPr lang="ru-RU" sz="1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 этом данная величина может отличаться на разных участках сети и для разных сценариев обмена – (</a:t>
            </a:r>
            <a:r>
              <a:rPr lang="en-US" sz="1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S1+x2+S2</a:t>
            </a:r>
            <a:r>
              <a:rPr lang="ru-RU" sz="1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r>
              <a:rPr lang="en-US" sz="1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*</a:t>
            </a:r>
            <a:r>
              <a:rPr lang="en-US" sz="1000" dirty="0" err="1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Bw</a:t>
            </a:r>
            <a:r>
              <a:rPr lang="en-US" sz="1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для </a:t>
            </a:r>
            <a:r>
              <a:rPr lang="en-US" sz="1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Leaf2)</a:t>
            </a:r>
            <a:endParaRPr lang="ru-RU" sz="1000" dirty="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09562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1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Данный механизм провоцирует «пилообразный» профиль нагрузки, что не позволяет рационально использовать емкость сети (как пример аналогичного поведения – </a:t>
            </a:r>
            <a:r>
              <a:rPr lang="en-US" sz="1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TCP synchronization</a:t>
            </a:r>
            <a:r>
              <a:rPr lang="ru-RU" sz="1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endParaRPr lang="ru-RU" sz="105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DEEC541-7A1C-486C-A3AA-E1194CE2A692}" type="slidenum">
              <a:rPr lang="en-US" smtClean="0"/>
              <a:pPr>
                <a:defRPr/>
              </a:pPr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414760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3812" lvl="1">
              <a:lnSpc>
                <a:spcPct val="150000"/>
              </a:lnSpc>
            </a:pPr>
            <a:r>
              <a:rPr lang="ru-RU" sz="1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 превышении предела </a:t>
            </a:r>
            <a:r>
              <a:rPr lang="en-US" sz="1000" dirty="0" err="1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xOFF</a:t>
            </a:r>
            <a:r>
              <a:rPr lang="ru-RU" sz="1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на </a:t>
            </a:r>
            <a:r>
              <a:rPr lang="en-US" sz="1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Leaf2 </a:t>
            </a:r>
            <a:r>
              <a:rPr lang="ru-RU" sz="1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генерируется </a:t>
            </a:r>
            <a:r>
              <a:rPr lang="en-US" sz="1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PFC Pause frame</a:t>
            </a:r>
            <a:r>
              <a:rPr lang="ru-RU" sz="1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останавливающий передачу трафика со стороны </a:t>
            </a:r>
            <a:r>
              <a:rPr lang="en-US" sz="1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SPINE</a:t>
            </a:r>
            <a:r>
              <a:rPr lang="ru-RU" sz="1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При этом, в случае если </a:t>
            </a:r>
            <a:r>
              <a:rPr lang="en-US" sz="1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  <a:r>
              <a:rPr lang="ru-RU" sz="1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достаточно велико, может складываться ситуация, при которой </a:t>
            </a:r>
            <a:r>
              <a:rPr lang="en-US" sz="1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F2 &lt;</a:t>
            </a:r>
            <a:r>
              <a:rPr lang="ru-RU" sz="1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времени возврата </a:t>
            </a:r>
            <a:r>
              <a:rPr lang="en-US" sz="1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F1</a:t>
            </a:r>
            <a:r>
              <a:rPr lang="ru-RU" sz="1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к </a:t>
            </a:r>
            <a:r>
              <a:rPr lang="en-US" sz="1000" dirty="0" err="1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xON</a:t>
            </a:r>
            <a:r>
              <a:rPr lang="ru-RU" sz="1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что в свою очередь приводит к генерации сигнала от </a:t>
            </a:r>
            <a:r>
              <a:rPr lang="en-US" sz="1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SPINE</a:t>
            </a:r>
            <a:r>
              <a:rPr lang="ru-RU" sz="1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к </a:t>
            </a:r>
            <a:r>
              <a:rPr lang="en-US" sz="1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Leaf1</a:t>
            </a:r>
            <a:r>
              <a:rPr lang="ru-RU" sz="1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так до источника. Необходимо учитывать:</a:t>
            </a:r>
          </a:p>
          <a:p>
            <a:pPr marL="309562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1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Емкость </a:t>
            </a:r>
            <a:r>
              <a:rPr lang="en-US" sz="1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headroom</a:t>
            </a:r>
            <a:r>
              <a:rPr lang="ru-RU" sz="1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должна быть </a:t>
            </a:r>
            <a:r>
              <a:rPr lang="ru-RU" sz="9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достаточн</a:t>
            </a:r>
            <a:r>
              <a:rPr lang="ru-RU" sz="1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ой для приема пакетов отправляемых до обработки </a:t>
            </a:r>
            <a:r>
              <a:rPr lang="en-US" sz="1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pause frame (</a:t>
            </a:r>
            <a:r>
              <a:rPr lang="ru-RU" sz="1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 этом данная величина может отличаться на разных участках сети и для разных сценариев обмена – (</a:t>
            </a:r>
            <a:r>
              <a:rPr lang="en-US" sz="1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S1+x2+S2</a:t>
            </a:r>
            <a:r>
              <a:rPr lang="ru-RU" sz="1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r>
              <a:rPr lang="en-US" sz="1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*</a:t>
            </a:r>
            <a:r>
              <a:rPr lang="en-US" sz="1000" dirty="0" err="1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Bw</a:t>
            </a:r>
            <a:r>
              <a:rPr lang="en-US" sz="1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для </a:t>
            </a:r>
            <a:r>
              <a:rPr lang="en-US" sz="1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Leaf2)</a:t>
            </a:r>
            <a:endParaRPr lang="ru-RU" sz="1000" dirty="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09562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1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Данный механизм провоцирует «пилообразный» профиль нагрузки, что не позволяет рационально использовать емкость сети (как пример аналогичного поведения – </a:t>
            </a:r>
            <a:r>
              <a:rPr lang="en-US" sz="1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TCP synchronization</a:t>
            </a:r>
            <a:r>
              <a:rPr lang="ru-RU" sz="1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endParaRPr lang="ru-RU" sz="105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DEEC541-7A1C-486C-A3AA-E1194CE2A692}" type="slidenum">
              <a:rPr lang="en-US" smtClean="0"/>
              <a:pPr>
                <a:defRPr/>
              </a:pPr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65110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09562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1000" dirty="0" smtClean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Емкость </a:t>
            </a:r>
            <a:r>
              <a:rPr lang="en-US" sz="1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headroom</a:t>
            </a:r>
            <a:r>
              <a:rPr lang="ru-RU" sz="1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должна быть </a:t>
            </a:r>
            <a:r>
              <a:rPr lang="ru-RU" sz="9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достаточн</a:t>
            </a:r>
            <a:r>
              <a:rPr lang="ru-RU" sz="1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ой для приема пакетов отправляемых до обработки </a:t>
            </a:r>
            <a:r>
              <a:rPr lang="en-US" sz="1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pause frame (</a:t>
            </a:r>
            <a:r>
              <a:rPr lang="ru-RU" sz="1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 этом данная величина может отличаться на разных участках сети и для разных сценариев обмена – (</a:t>
            </a:r>
            <a:r>
              <a:rPr lang="en-US" sz="1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S1+x2+S2</a:t>
            </a:r>
            <a:r>
              <a:rPr lang="ru-RU" sz="1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r>
              <a:rPr lang="en-US" sz="1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*</a:t>
            </a:r>
            <a:r>
              <a:rPr lang="en-US" sz="1000" dirty="0" err="1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Bw</a:t>
            </a:r>
            <a:r>
              <a:rPr lang="en-US" sz="1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для </a:t>
            </a:r>
            <a:r>
              <a:rPr lang="en-US" sz="1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Leaf2)</a:t>
            </a:r>
            <a:endParaRPr lang="ru-RU" sz="1000" dirty="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09562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1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Данный механизм провоцирует «пилообразный» профиль нагрузки, что не позволяет рационально использовать емкость сети (как пример аналогичного поведения – </a:t>
            </a:r>
            <a:r>
              <a:rPr lang="en-US" sz="1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TCP synchronization</a:t>
            </a:r>
            <a:r>
              <a:rPr lang="ru-RU" sz="1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endParaRPr lang="ru-RU" sz="105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DEEC541-7A1C-486C-A3AA-E1194CE2A692}" type="slidenum">
              <a:rPr lang="en-US" smtClean="0"/>
              <a:pPr>
                <a:defRPr/>
              </a:pPr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711145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105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DEEC541-7A1C-486C-A3AA-E1194CE2A692}" type="slidenum">
              <a:rPr lang="en-US" smtClean="0"/>
              <a:pPr>
                <a:defRPr/>
              </a:pPr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46039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3812" lvl="1">
              <a:lnSpc>
                <a:spcPct val="150000"/>
              </a:lnSpc>
            </a:pPr>
            <a:r>
              <a:rPr lang="ru-RU" sz="1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 превышении предела </a:t>
            </a:r>
            <a:r>
              <a:rPr lang="en-US" sz="1000" dirty="0" err="1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xOFF</a:t>
            </a:r>
            <a:r>
              <a:rPr lang="ru-RU" sz="1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на </a:t>
            </a:r>
            <a:r>
              <a:rPr lang="en-US" sz="1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Leaf2 </a:t>
            </a:r>
            <a:r>
              <a:rPr lang="ru-RU" sz="1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генерируется </a:t>
            </a:r>
            <a:r>
              <a:rPr lang="en-US" sz="1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PFC Pause frame</a:t>
            </a:r>
            <a:r>
              <a:rPr lang="ru-RU" sz="1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останавливающий передачу трафика со стороны </a:t>
            </a:r>
            <a:r>
              <a:rPr lang="en-US" sz="1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SPINE</a:t>
            </a:r>
            <a:r>
              <a:rPr lang="ru-RU" sz="1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При этом, в случае если </a:t>
            </a:r>
            <a:r>
              <a:rPr lang="en-US" sz="1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  <a:r>
              <a:rPr lang="ru-RU" sz="1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достаточно велико, может складываться ситуация, при которой </a:t>
            </a:r>
            <a:r>
              <a:rPr lang="en-US" sz="1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F2 &lt;</a:t>
            </a:r>
            <a:r>
              <a:rPr lang="ru-RU" sz="1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времени возврата </a:t>
            </a:r>
            <a:r>
              <a:rPr lang="en-US" sz="1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F1</a:t>
            </a:r>
            <a:r>
              <a:rPr lang="ru-RU" sz="1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к </a:t>
            </a:r>
            <a:r>
              <a:rPr lang="en-US" sz="1000" dirty="0" err="1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xON</a:t>
            </a:r>
            <a:r>
              <a:rPr lang="ru-RU" sz="1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что в свою очередь приводит к генерации сигнала от </a:t>
            </a:r>
            <a:r>
              <a:rPr lang="en-US" sz="1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SPINE</a:t>
            </a:r>
            <a:r>
              <a:rPr lang="ru-RU" sz="1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к </a:t>
            </a:r>
            <a:r>
              <a:rPr lang="en-US" sz="1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Leaf1</a:t>
            </a:r>
            <a:r>
              <a:rPr lang="ru-RU" sz="1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так до источника. Необходимо учитывать:</a:t>
            </a:r>
          </a:p>
          <a:p>
            <a:pPr marL="309562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1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Емкость </a:t>
            </a:r>
            <a:r>
              <a:rPr lang="en-US" sz="1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headroom</a:t>
            </a:r>
            <a:r>
              <a:rPr lang="ru-RU" sz="1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должна быть </a:t>
            </a:r>
            <a:r>
              <a:rPr lang="ru-RU" sz="9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достаточн</a:t>
            </a:r>
            <a:r>
              <a:rPr lang="ru-RU" sz="1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ой для приема пакетов отправляемых до обработки </a:t>
            </a:r>
            <a:r>
              <a:rPr lang="en-US" sz="1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pause frame (</a:t>
            </a:r>
            <a:r>
              <a:rPr lang="ru-RU" sz="1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 этом данная величина может отличаться на разных участках сети и для разных сценариев обмена – (</a:t>
            </a:r>
            <a:r>
              <a:rPr lang="en-US" sz="1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S1+x2+S2</a:t>
            </a:r>
            <a:r>
              <a:rPr lang="ru-RU" sz="1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r>
              <a:rPr lang="en-US" sz="1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*</a:t>
            </a:r>
            <a:r>
              <a:rPr lang="en-US" sz="1000" dirty="0" err="1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Bw</a:t>
            </a:r>
            <a:r>
              <a:rPr lang="en-US" sz="1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для </a:t>
            </a:r>
            <a:r>
              <a:rPr lang="en-US" sz="1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Leaf2)</a:t>
            </a:r>
            <a:endParaRPr lang="ru-RU" sz="1000" dirty="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09562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1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Данный механизм провоцирует «пилообразный» профиль нагрузки, что не позволяет рационально использовать емкость сети (как пример аналогичного поведения – </a:t>
            </a:r>
            <a:r>
              <a:rPr lang="en-US" sz="1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TCP synchronization</a:t>
            </a:r>
            <a:r>
              <a:rPr lang="ru-RU" sz="1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endParaRPr lang="ru-RU" sz="105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DEEC541-7A1C-486C-A3AA-E1194CE2A692}" type="slidenum">
              <a:rPr lang="en-US" smtClean="0"/>
              <a:pPr>
                <a:defRPr/>
              </a:pPr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18688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6"/>
          <p:cNvSpPr>
            <a:spLocks noChangeAspect="1"/>
          </p:cNvSpPr>
          <p:nvPr userDrawn="1"/>
        </p:nvSpPr>
        <p:spPr bwMode="auto">
          <a:xfrm rot="402533">
            <a:off x="164940" y="668539"/>
            <a:ext cx="5275590" cy="5324102"/>
          </a:xfrm>
          <a:custGeom>
            <a:avLst/>
            <a:gdLst>
              <a:gd name="T0" fmla="*/ 31 w 501"/>
              <a:gd name="T1" fmla="*/ 339 h 505"/>
              <a:gd name="T2" fmla="*/ 0 w 501"/>
              <a:gd name="T3" fmla="*/ 254 h 505"/>
              <a:gd name="T4" fmla="*/ 37 w 501"/>
              <a:gd name="T5" fmla="*/ 161 h 505"/>
              <a:gd name="T6" fmla="*/ 313 w 501"/>
              <a:gd name="T7" fmla="*/ 5 h 505"/>
              <a:gd name="T8" fmla="*/ 403 w 501"/>
              <a:gd name="T9" fmla="*/ 21 h 505"/>
              <a:gd name="T10" fmla="*/ 462 w 501"/>
              <a:gd name="T11" fmla="*/ 91 h 505"/>
              <a:gd name="T12" fmla="*/ 464 w 501"/>
              <a:gd name="T13" fmla="*/ 408 h 505"/>
              <a:gd name="T14" fmla="*/ 402 w 501"/>
              <a:gd name="T15" fmla="*/ 486 h 505"/>
              <a:gd name="T16" fmla="*/ 313 w 501"/>
              <a:gd name="T17" fmla="*/ 502 h 505"/>
              <a:gd name="T18" fmla="*/ 31 w 501"/>
              <a:gd name="T19" fmla="*/ 339 h 5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01" h="505">
                <a:moveTo>
                  <a:pt x="31" y="339"/>
                </a:moveTo>
                <a:cubicBezTo>
                  <a:pt x="13" y="315"/>
                  <a:pt x="0" y="286"/>
                  <a:pt x="0" y="254"/>
                </a:cubicBezTo>
                <a:cubicBezTo>
                  <a:pt x="0" y="218"/>
                  <a:pt x="15" y="186"/>
                  <a:pt x="37" y="161"/>
                </a:cubicBezTo>
                <a:cubicBezTo>
                  <a:pt x="108" y="82"/>
                  <a:pt x="203" y="23"/>
                  <a:pt x="313" y="5"/>
                </a:cubicBezTo>
                <a:cubicBezTo>
                  <a:pt x="343" y="0"/>
                  <a:pt x="374" y="5"/>
                  <a:pt x="403" y="21"/>
                </a:cubicBezTo>
                <a:cubicBezTo>
                  <a:pt x="431" y="37"/>
                  <a:pt x="451" y="62"/>
                  <a:pt x="462" y="91"/>
                </a:cubicBezTo>
                <a:cubicBezTo>
                  <a:pt x="501" y="195"/>
                  <a:pt x="497" y="306"/>
                  <a:pt x="464" y="408"/>
                </a:cubicBezTo>
                <a:cubicBezTo>
                  <a:pt x="453" y="439"/>
                  <a:pt x="433" y="468"/>
                  <a:pt x="402" y="486"/>
                </a:cubicBezTo>
                <a:cubicBezTo>
                  <a:pt x="374" y="502"/>
                  <a:pt x="343" y="505"/>
                  <a:pt x="313" y="502"/>
                </a:cubicBezTo>
                <a:cubicBezTo>
                  <a:pt x="214" y="492"/>
                  <a:pt x="92" y="421"/>
                  <a:pt x="31" y="339"/>
                </a:cubicBezTo>
                <a:close/>
              </a:path>
            </a:pathLst>
          </a:custGeom>
          <a:gradFill>
            <a:gsLst>
              <a:gs pos="0">
                <a:srgbClr val="00C3FF">
                  <a:alpha val="23000"/>
                </a:srgbClr>
              </a:gs>
              <a:gs pos="100000">
                <a:srgbClr val="B7EEFF">
                  <a:alpha val="45000"/>
                </a:srgbClr>
              </a:gs>
            </a:gsLst>
            <a:lin ang="16200000" scaled="1"/>
          </a:gradFill>
          <a:ln w="12700">
            <a:solidFill>
              <a:srgbClr val="00C3FF">
                <a:alpha val="98000"/>
              </a:srgbClr>
            </a:solidFill>
          </a:ln>
          <a:effectLst>
            <a:outerShdw blurRad="114300" dist="63500" dir="2880000" sx="98000" sy="98000" algn="tl" rotWithShape="0">
              <a:srgbClr val="0486FC">
                <a:alpha val="57000"/>
              </a:srgbClr>
            </a:outerShdw>
          </a:effectLst>
        </p:spPr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ru-RU"/>
          </a:p>
        </p:txBody>
      </p:sp>
      <p:sp>
        <p:nvSpPr>
          <p:cNvPr id="9" name="Прямоугольник 8"/>
          <p:cNvSpPr>
            <a:spLocks noChangeArrowheads="1"/>
          </p:cNvSpPr>
          <p:nvPr userDrawn="1"/>
        </p:nvSpPr>
        <p:spPr bwMode="auto">
          <a:xfrm>
            <a:off x="6096000" y="5854289"/>
            <a:ext cx="622300" cy="46037"/>
          </a:xfrm>
          <a:prstGeom prst="rect">
            <a:avLst/>
          </a:prstGeom>
          <a:solidFill>
            <a:srgbClr val="00C3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Segoe UI" panose="020B0502040204020203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Segoe UI" panose="020B0502040204020203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Segoe UI" panose="020B0502040204020203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Segoe UI" panose="020B0502040204020203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Segoe UI" panose="020B0502040204020203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</a:defRPr>
            </a:lvl9pPr>
          </a:lstStyle>
          <a:p>
            <a:pPr algn="ctr" eaLnBrk="1" hangingPunct="1">
              <a:defRPr/>
            </a:pPr>
            <a:endParaRPr lang="ru-RU" altLang="ru-RU" baseline="-25000"/>
          </a:p>
        </p:txBody>
      </p:sp>
      <p:sp>
        <p:nvSpPr>
          <p:cNvPr id="27" name="Рисунок 26"/>
          <p:cNvSpPr>
            <a:spLocks noGrp="1"/>
          </p:cNvSpPr>
          <p:nvPr>
            <p:ph type="pic" sz="quarter" idx="10" hasCustomPrompt="1"/>
          </p:nvPr>
        </p:nvSpPr>
        <p:spPr>
          <a:xfrm>
            <a:off x="444494" y="719399"/>
            <a:ext cx="5106797" cy="5063107"/>
          </a:xfrm>
          <a:custGeom>
            <a:avLst/>
            <a:gdLst>
              <a:gd name="connsiteX0" fmla="*/ 0 w 5071931"/>
              <a:gd name="connsiteY0" fmla="*/ 3800461 h 3800461"/>
              <a:gd name="connsiteX1" fmla="*/ 2472871 w 5071931"/>
              <a:gd name="connsiteY1" fmla="*/ 0 h 3800461"/>
              <a:gd name="connsiteX2" fmla="*/ 5071931 w 5071931"/>
              <a:gd name="connsiteY2" fmla="*/ 3800461 h 3800461"/>
              <a:gd name="connsiteX3" fmla="*/ 0 w 5071931"/>
              <a:gd name="connsiteY3" fmla="*/ 3800461 h 3800461"/>
              <a:gd name="connsiteX0" fmla="*/ 0 w 5071931"/>
              <a:gd name="connsiteY0" fmla="*/ 3800461 h 4672566"/>
              <a:gd name="connsiteX1" fmla="*/ 2472871 w 5071931"/>
              <a:gd name="connsiteY1" fmla="*/ 0 h 4672566"/>
              <a:gd name="connsiteX2" fmla="*/ 5071931 w 5071931"/>
              <a:gd name="connsiteY2" fmla="*/ 3800461 h 4672566"/>
              <a:gd name="connsiteX3" fmla="*/ 0 w 5071931"/>
              <a:gd name="connsiteY3" fmla="*/ 3800461 h 4672566"/>
              <a:gd name="connsiteX0" fmla="*/ 0 w 5071931"/>
              <a:gd name="connsiteY0" fmla="*/ 3800461 h 5148444"/>
              <a:gd name="connsiteX1" fmla="*/ 2472871 w 5071931"/>
              <a:gd name="connsiteY1" fmla="*/ 0 h 5148444"/>
              <a:gd name="connsiteX2" fmla="*/ 5071931 w 5071931"/>
              <a:gd name="connsiteY2" fmla="*/ 3800461 h 5148444"/>
              <a:gd name="connsiteX3" fmla="*/ 0 w 5071931"/>
              <a:gd name="connsiteY3" fmla="*/ 3800461 h 5148444"/>
              <a:gd name="connsiteX0" fmla="*/ 0 w 5071931"/>
              <a:gd name="connsiteY0" fmla="*/ 3800461 h 5077379"/>
              <a:gd name="connsiteX1" fmla="*/ 2472871 w 5071931"/>
              <a:gd name="connsiteY1" fmla="*/ 0 h 5077379"/>
              <a:gd name="connsiteX2" fmla="*/ 5071931 w 5071931"/>
              <a:gd name="connsiteY2" fmla="*/ 3800461 h 5077379"/>
              <a:gd name="connsiteX3" fmla="*/ 0 w 5071931"/>
              <a:gd name="connsiteY3" fmla="*/ 3800461 h 5077379"/>
              <a:gd name="connsiteX0" fmla="*/ 0 w 5071931"/>
              <a:gd name="connsiteY0" fmla="*/ 3800461 h 5063094"/>
              <a:gd name="connsiteX1" fmla="*/ 2472871 w 5071931"/>
              <a:gd name="connsiteY1" fmla="*/ 0 h 5063094"/>
              <a:gd name="connsiteX2" fmla="*/ 5071931 w 5071931"/>
              <a:gd name="connsiteY2" fmla="*/ 3800461 h 5063094"/>
              <a:gd name="connsiteX3" fmla="*/ 0 w 5071931"/>
              <a:gd name="connsiteY3" fmla="*/ 3800461 h 5063094"/>
              <a:gd name="connsiteX0" fmla="*/ 0 w 5089995"/>
              <a:gd name="connsiteY0" fmla="*/ 3800461 h 5063094"/>
              <a:gd name="connsiteX1" fmla="*/ 2472871 w 5089995"/>
              <a:gd name="connsiteY1" fmla="*/ 0 h 5063094"/>
              <a:gd name="connsiteX2" fmla="*/ 5071931 w 5089995"/>
              <a:gd name="connsiteY2" fmla="*/ 3800461 h 5063094"/>
              <a:gd name="connsiteX3" fmla="*/ 0 w 5089995"/>
              <a:gd name="connsiteY3" fmla="*/ 3800461 h 5063094"/>
              <a:gd name="connsiteX0" fmla="*/ 0 w 5092611"/>
              <a:gd name="connsiteY0" fmla="*/ 3800518 h 5063151"/>
              <a:gd name="connsiteX1" fmla="*/ 2472871 w 5092611"/>
              <a:gd name="connsiteY1" fmla="*/ 57 h 5063151"/>
              <a:gd name="connsiteX2" fmla="*/ 5071931 w 5092611"/>
              <a:gd name="connsiteY2" fmla="*/ 3800518 h 5063151"/>
              <a:gd name="connsiteX3" fmla="*/ 0 w 5092611"/>
              <a:gd name="connsiteY3" fmla="*/ 3800518 h 5063151"/>
              <a:gd name="connsiteX0" fmla="*/ 0 w 5071931"/>
              <a:gd name="connsiteY0" fmla="*/ 3800518 h 5063151"/>
              <a:gd name="connsiteX1" fmla="*/ 2472871 w 5071931"/>
              <a:gd name="connsiteY1" fmla="*/ 57 h 5063151"/>
              <a:gd name="connsiteX2" fmla="*/ 5071931 w 5071931"/>
              <a:gd name="connsiteY2" fmla="*/ 3800518 h 5063151"/>
              <a:gd name="connsiteX3" fmla="*/ 0 w 5071931"/>
              <a:gd name="connsiteY3" fmla="*/ 3800518 h 5063151"/>
              <a:gd name="connsiteX0" fmla="*/ 0 w 5106835"/>
              <a:gd name="connsiteY0" fmla="*/ 3800504 h 5063137"/>
              <a:gd name="connsiteX1" fmla="*/ 2472871 w 5106835"/>
              <a:gd name="connsiteY1" fmla="*/ 43 h 5063137"/>
              <a:gd name="connsiteX2" fmla="*/ 5071931 w 5106835"/>
              <a:gd name="connsiteY2" fmla="*/ 3800504 h 5063137"/>
              <a:gd name="connsiteX3" fmla="*/ 0 w 5106835"/>
              <a:gd name="connsiteY3" fmla="*/ 3800504 h 5063137"/>
              <a:gd name="connsiteX0" fmla="*/ 0 w 5109912"/>
              <a:gd name="connsiteY0" fmla="*/ 3800713 h 5063346"/>
              <a:gd name="connsiteX1" fmla="*/ 2472871 w 5109912"/>
              <a:gd name="connsiteY1" fmla="*/ 252 h 5063346"/>
              <a:gd name="connsiteX2" fmla="*/ 5071931 w 5109912"/>
              <a:gd name="connsiteY2" fmla="*/ 3800713 h 5063346"/>
              <a:gd name="connsiteX3" fmla="*/ 0 w 5109912"/>
              <a:gd name="connsiteY3" fmla="*/ 3800713 h 5063346"/>
              <a:gd name="connsiteX0" fmla="*/ 0 w 5085890"/>
              <a:gd name="connsiteY0" fmla="*/ 3800717 h 5063350"/>
              <a:gd name="connsiteX1" fmla="*/ 2472871 w 5085890"/>
              <a:gd name="connsiteY1" fmla="*/ 256 h 5063350"/>
              <a:gd name="connsiteX2" fmla="*/ 5071931 w 5085890"/>
              <a:gd name="connsiteY2" fmla="*/ 3800717 h 5063350"/>
              <a:gd name="connsiteX3" fmla="*/ 0 w 5085890"/>
              <a:gd name="connsiteY3" fmla="*/ 3800717 h 5063350"/>
              <a:gd name="connsiteX0" fmla="*/ 0 w 5085890"/>
              <a:gd name="connsiteY0" fmla="*/ 3800717 h 5063350"/>
              <a:gd name="connsiteX1" fmla="*/ 2472871 w 5085890"/>
              <a:gd name="connsiteY1" fmla="*/ 256 h 5063350"/>
              <a:gd name="connsiteX2" fmla="*/ 5071931 w 5085890"/>
              <a:gd name="connsiteY2" fmla="*/ 3800717 h 5063350"/>
              <a:gd name="connsiteX3" fmla="*/ 0 w 5085890"/>
              <a:gd name="connsiteY3" fmla="*/ 3800717 h 5063350"/>
              <a:gd name="connsiteX0" fmla="*/ 24583 w 5110473"/>
              <a:gd name="connsiteY0" fmla="*/ 3800717 h 5063350"/>
              <a:gd name="connsiteX1" fmla="*/ 2497454 w 5110473"/>
              <a:gd name="connsiteY1" fmla="*/ 256 h 5063350"/>
              <a:gd name="connsiteX2" fmla="*/ 5096514 w 5110473"/>
              <a:gd name="connsiteY2" fmla="*/ 3800717 h 5063350"/>
              <a:gd name="connsiteX3" fmla="*/ 24583 w 5110473"/>
              <a:gd name="connsiteY3" fmla="*/ 3800717 h 5063350"/>
              <a:gd name="connsiteX0" fmla="*/ 20511 w 5106401"/>
              <a:gd name="connsiteY0" fmla="*/ 3800717 h 5063350"/>
              <a:gd name="connsiteX1" fmla="*/ 2493382 w 5106401"/>
              <a:gd name="connsiteY1" fmla="*/ 256 h 5063350"/>
              <a:gd name="connsiteX2" fmla="*/ 5092442 w 5106401"/>
              <a:gd name="connsiteY2" fmla="*/ 3800717 h 5063350"/>
              <a:gd name="connsiteX3" fmla="*/ 20511 w 5106401"/>
              <a:gd name="connsiteY3" fmla="*/ 3800717 h 5063350"/>
              <a:gd name="connsiteX0" fmla="*/ 19958 w 5105848"/>
              <a:gd name="connsiteY0" fmla="*/ 3800717 h 5063350"/>
              <a:gd name="connsiteX1" fmla="*/ 2492829 w 5105848"/>
              <a:gd name="connsiteY1" fmla="*/ 256 h 5063350"/>
              <a:gd name="connsiteX2" fmla="*/ 5091889 w 5105848"/>
              <a:gd name="connsiteY2" fmla="*/ 3800717 h 5063350"/>
              <a:gd name="connsiteX3" fmla="*/ 19958 w 5105848"/>
              <a:gd name="connsiteY3" fmla="*/ 3800717 h 5063350"/>
              <a:gd name="connsiteX0" fmla="*/ 19958 w 5106636"/>
              <a:gd name="connsiteY0" fmla="*/ 3800474 h 5063107"/>
              <a:gd name="connsiteX1" fmla="*/ 2492829 w 5106636"/>
              <a:gd name="connsiteY1" fmla="*/ 13 h 5063107"/>
              <a:gd name="connsiteX2" fmla="*/ 5091889 w 5106636"/>
              <a:gd name="connsiteY2" fmla="*/ 3800474 h 5063107"/>
              <a:gd name="connsiteX3" fmla="*/ 19958 w 5106636"/>
              <a:gd name="connsiteY3" fmla="*/ 3800474 h 5063107"/>
              <a:gd name="connsiteX0" fmla="*/ 20119 w 5106797"/>
              <a:gd name="connsiteY0" fmla="*/ 3800474 h 5063107"/>
              <a:gd name="connsiteX1" fmla="*/ 2492990 w 5106797"/>
              <a:gd name="connsiteY1" fmla="*/ 13 h 5063107"/>
              <a:gd name="connsiteX2" fmla="*/ 5092050 w 5106797"/>
              <a:gd name="connsiteY2" fmla="*/ 3800474 h 5063107"/>
              <a:gd name="connsiteX3" fmla="*/ 20119 w 5106797"/>
              <a:gd name="connsiteY3" fmla="*/ 3800474 h 5063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06797" h="5063107">
                <a:moveTo>
                  <a:pt x="20119" y="3800474"/>
                </a:moveTo>
                <a:cubicBezTo>
                  <a:pt x="-174678" y="2864762"/>
                  <a:pt x="1074462" y="102032"/>
                  <a:pt x="2492990" y="13"/>
                </a:cubicBezTo>
                <a:cubicBezTo>
                  <a:pt x="3895518" y="-6638"/>
                  <a:pt x="5264517" y="2697111"/>
                  <a:pt x="5092050" y="3800474"/>
                </a:cubicBezTo>
                <a:cubicBezTo>
                  <a:pt x="4963907" y="5385818"/>
                  <a:pt x="311907" y="5579374"/>
                  <a:pt x="20119" y="3800474"/>
                </a:cubicBez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anchor="ctr"/>
          <a:lstStyle>
            <a:lvl1pPr marL="0" indent="0" algn="ctr">
              <a:buNone/>
              <a:defRPr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Вставьте рисунок</a:t>
            </a:r>
          </a:p>
        </p:txBody>
      </p:sp>
      <p:sp>
        <p:nvSpPr>
          <p:cNvPr id="8" name="Текст 15"/>
          <p:cNvSpPr>
            <a:spLocks noGrp="1"/>
          </p:cNvSpPr>
          <p:nvPr>
            <p:ph type="body" sz="quarter" idx="21"/>
          </p:nvPr>
        </p:nvSpPr>
        <p:spPr>
          <a:xfrm>
            <a:off x="6079898" y="2641542"/>
            <a:ext cx="4062973" cy="1218795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 marL="0" indent="0">
              <a:buNone/>
              <a:defRPr sz="4400" cap="all" baseline="0">
                <a:solidFill>
                  <a:schemeClr val="bg2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Semibold" panose="020B0702040204020203" pitchFamily="34" charset="0"/>
              </a:defRPr>
            </a:lvl1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10" name="Текст 3"/>
          <p:cNvSpPr>
            <a:spLocks noGrp="1"/>
          </p:cNvSpPr>
          <p:nvPr>
            <p:ph type="body" sz="quarter" idx="25"/>
          </p:nvPr>
        </p:nvSpPr>
        <p:spPr>
          <a:xfrm>
            <a:off x="6079898" y="4059989"/>
            <a:ext cx="1620000" cy="584775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/>
              <a:buNone/>
              <a:defRPr lang="ru-RU" sz="2000" kern="1200" dirty="0" smtClean="0">
                <a:solidFill>
                  <a:schemeClr val="bg2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+mn-cs"/>
              </a:defRPr>
            </a:lvl1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11" name="Прямоугольник 8"/>
          <p:cNvSpPr>
            <a:spLocks noChangeArrowheads="1"/>
          </p:cNvSpPr>
          <p:nvPr userDrawn="1"/>
        </p:nvSpPr>
        <p:spPr bwMode="auto">
          <a:xfrm>
            <a:off x="6096000" y="5854289"/>
            <a:ext cx="622300" cy="46037"/>
          </a:xfrm>
          <a:prstGeom prst="rect">
            <a:avLst/>
          </a:prstGeom>
          <a:solidFill>
            <a:srgbClr val="00C3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Segoe UI" panose="020B0502040204020203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Segoe UI" panose="020B0502040204020203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Segoe UI" panose="020B0502040204020203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Segoe UI" panose="020B0502040204020203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Segoe UI" panose="020B0502040204020203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</a:defRPr>
            </a:lvl9pPr>
          </a:lstStyle>
          <a:p>
            <a:pPr algn="ctr" eaLnBrk="1" hangingPunct="1">
              <a:defRPr/>
            </a:pPr>
            <a:endParaRPr lang="ru-RU" altLang="ru-RU" baseline="-25000"/>
          </a:p>
        </p:txBody>
      </p:sp>
      <p:grpSp>
        <p:nvGrpSpPr>
          <p:cNvPr id="12" name="Группа 11"/>
          <p:cNvGrpSpPr/>
          <p:nvPr userDrawn="1"/>
        </p:nvGrpSpPr>
        <p:grpSpPr>
          <a:xfrm>
            <a:off x="6101938" y="633413"/>
            <a:ext cx="1118259" cy="1123274"/>
            <a:chOff x="8761413" y="633413"/>
            <a:chExt cx="1416050" cy="1422400"/>
          </a:xfrm>
        </p:grpSpPr>
        <p:sp>
          <p:nvSpPr>
            <p:cNvPr id="13" name="Freeform 6"/>
            <p:cNvSpPr>
              <a:spLocks/>
            </p:cNvSpPr>
            <p:nvPr/>
          </p:nvSpPr>
          <p:spPr bwMode="auto">
            <a:xfrm>
              <a:off x="8761413" y="633413"/>
              <a:ext cx="1416050" cy="1422400"/>
            </a:xfrm>
            <a:custGeom>
              <a:avLst/>
              <a:gdLst>
                <a:gd name="T0" fmla="*/ 56 w 892"/>
                <a:gd name="T1" fmla="*/ 603 h 896"/>
                <a:gd name="T2" fmla="*/ 34 w 892"/>
                <a:gd name="T3" fmla="*/ 569 h 896"/>
                <a:gd name="T4" fmla="*/ 16 w 892"/>
                <a:gd name="T5" fmla="*/ 531 h 896"/>
                <a:gd name="T6" fmla="*/ 4 w 892"/>
                <a:gd name="T7" fmla="*/ 493 h 896"/>
                <a:gd name="T8" fmla="*/ 0 w 892"/>
                <a:gd name="T9" fmla="*/ 451 h 896"/>
                <a:gd name="T10" fmla="*/ 2 w 892"/>
                <a:gd name="T11" fmla="*/ 427 h 896"/>
                <a:gd name="T12" fmla="*/ 12 w 892"/>
                <a:gd name="T13" fmla="*/ 381 h 896"/>
                <a:gd name="T14" fmla="*/ 28 w 892"/>
                <a:gd name="T15" fmla="*/ 339 h 896"/>
                <a:gd name="T16" fmla="*/ 54 w 892"/>
                <a:gd name="T17" fmla="*/ 301 h 896"/>
                <a:gd name="T18" fmla="*/ 68 w 892"/>
                <a:gd name="T19" fmla="*/ 283 h 896"/>
                <a:gd name="T20" fmla="*/ 118 w 892"/>
                <a:gd name="T21" fmla="*/ 231 h 896"/>
                <a:gd name="T22" fmla="*/ 172 w 892"/>
                <a:gd name="T23" fmla="*/ 183 h 896"/>
                <a:gd name="T24" fmla="*/ 230 w 892"/>
                <a:gd name="T25" fmla="*/ 139 h 896"/>
                <a:gd name="T26" fmla="*/ 292 w 892"/>
                <a:gd name="T27" fmla="*/ 102 h 896"/>
                <a:gd name="T28" fmla="*/ 356 w 892"/>
                <a:gd name="T29" fmla="*/ 68 h 896"/>
                <a:gd name="T30" fmla="*/ 424 w 892"/>
                <a:gd name="T31" fmla="*/ 40 h 896"/>
                <a:gd name="T32" fmla="*/ 494 w 892"/>
                <a:gd name="T33" fmla="*/ 18 h 896"/>
                <a:gd name="T34" fmla="*/ 568 w 892"/>
                <a:gd name="T35" fmla="*/ 2 h 896"/>
                <a:gd name="T36" fmla="*/ 590 w 892"/>
                <a:gd name="T37" fmla="*/ 0 h 896"/>
                <a:gd name="T38" fmla="*/ 630 w 892"/>
                <a:gd name="T39" fmla="*/ 0 h 896"/>
                <a:gd name="T40" fmla="*/ 672 w 892"/>
                <a:gd name="T41" fmla="*/ 8 h 896"/>
                <a:gd name="T42" fmla="*/ 712 w 892"/>
                <a:gd name="T43" fmla="*/ 22 h 896"/>
                <a:gd name="T44" fmla="*/ 732 w 892"/>
                <a:gd name="T45" fmla="*/ 32 h 896"/>
                <a:gd name="T46" fmla="*/ 768 w 892"/>
                <a:gd name="T47" fmla="*/ 56 h 896"/>
                <a:gd name="T48" fmla="*/ 798 w 892"/>
                <a:gd name="T49" fmla="*/ 86 h 896"/>
                <a:gd name="T50" fmla="*/ 822 w 892"/>
                <a:gd name="T51" fmla="*/ 119 h 896"/>
                <a:gd name="T52" fmla="*/ 840 w 892"/>
                <a:gd name="T53" fmla="*/ 157 h 896"/>
                <a:gd name="T54" fmla="*/ 852 w 892"/>
                <a:gd name="T55" fmla="*/ 191 h 896"/>
                <a:gd name="T56" fmla="*/ 872 w 892"/>
                <a:gd name="T57" fmla="*/ 263 h 896"/>
                <a:gd name="T58" fmla="*/ 884 w 892"/>
                <a:gd name="T59" fmla="*/ 335 h 896"/>
                <a:gd name="T60" fmla="*/ 890 w 892"/>
                <a:gd name="T61" fmla="*/ 407 h 896"/>
                <a:gd name="T62" fmla="*/ 890 w 892"/>
                <a:gd name="T63" fmla="*/ 479 h 896"/>
                <a:gd name="T64" fmla="*/ 884 w 892"/>
                <a:gd name="T65" fmla="*/ 551 h 896"/>
                <a:gd name="T66" fmla="*/ 872 w 892"/>
                <a:gd name="T67" fmla="*/ 621 h 896"/>
                <a:gd name="T68" fmla="*/ 854 w 892"/>
                <a:gd name="T69" fmla="*/ 690 h 896"/>
                <a:gd name="T70" fmla="*/ 844 w 892"/>
                <a:gd name="T71" fmla="*/ 724 h 896"/>
                <a:gd name="T72" fmla="*/ 826 w 892"/>
                <a:gd name="T73" fmla="*/ 766 h 896"/>
                <a:gd name="T74" fmla="*/ 802 w 892"/>
                <a:gd name="T75" fmla="*/ 804 h 896"/>
                <a:gd name="T76" fmla="*/ 770 w 892"/>
                <a:gd name="T77" fmla="*/ 838 h 896"/>
                <a:gd name="T78" fmla="*/ 730 w 892"/>
                <a:gd name="T79" fmla="*/ 866 h 896"/>
                <a:gd name="T80" fmla="*/ 712 w 892"/>
                <a:gd name="T81" fmla="*/ 876 h 896"/>
                <a:gd name="T82" fmla="*/ 672 w 892"/>
                <a:gd name="T83" fmla="*/ 890 h 896"/>
                <a:gd name="T84" fmla="*/ 630 w 892"/>
                <a:gd name="T85" fmla="*/ 896 h 896"/>
                <a:gd name="T86" fmla="*/ 590 w 892"/>
                <a:gd name="T87" fmla="*/ 896 h 896"/>
                <a:gd name="T88" fmla="*/ 570 w 892"/>
                <a:gd name="T89" fmla="*/ 894 h 896"/>
                <a:gd name="T90" fmla="*/ 500 w 892"/>
                <a:gd name="T91" fmla="*/ 884 h 896"/>
                <a:gd name="T92" fmla="*/ 428 w 892"/>
                <a:gd name="T93" fmla="*/ 862 h 896"/>
                <a:gd name="T94" fmla="*/ 356 w 892"/>
                <a:gd name="T95" fmla="*/ 832 h 896"/>
                <a:gd name="T96" fmla="*/ 286 w 892"/>
                <a:gd name="T97" fmla="*/ 796 h 896"/>
                <a:gd name="T98" fmla="*/ 220 w 892"/>
                <a:gd name="T99" fmla="*/ 754 h 896"/>
                <a:gd name="T100" fmla="*/ 158 w 892"/>
                <a:gd name="T101" fmla="*/ 706 h 896"/>
                <a:gd name="T102" fmla="*/ 102 w 892"/>
                <a:gd name="T103" fmla="*/ 657 h 896"/>
                <a:gd name="T104" fmla="*/ 56 w 892"/>
                <a:gd name="T105" fmla="*/ 603 h 8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892" h="896">
                  <a:moveTo>
                    <a:pt x="56" y="603"/>
                  </a:moveTo>
                  <a:lnTo>
                    <a:pt x="56" y="603"/>
                  </a:lnTo>
                  <a:lnTo>
                    <a:pt x="44" y="587"/>
                  </a:lnTo>
                  <a:lnTo>
                    <a:pt x="34" y="569"/>
                  </a:lnTo>
                  <a:lnTo>
                    <a:pt x="24" y="551"/>
                  </a:lnTo>
                  <a:lnTo>
                    <a:pt x="16" y="531"/>
                  </a:lnTo>
                  <a:lnTo>
                    <a:pt x="10" y="513"/>
                  </a:lnTo>
                  <a:lnTo>
                    <a:pt x="4" y="493"/>
                  </a:lnTo>
                  <a:lnTo>
                    <a:pt x="2" y="471"/>
                  </a:lnTo>
                  <a:lnTo>
                    <a:pt x="0" y="451"/>
                  </a:lnTo>
                  <a:lnTo>
                    <a:pt x="0" y="451"/>
                  </a:lnTo>
                  <a:lnTo>
                    <a:pt x="2" y="427"/>
                  </a:lnTo>
                  <a:lnTo>
                    <a:pt x="6" y="403"/>
                  </a:lnTo>
                  <a:lnTo>
                    <a:pt x="12" y="381"/>
                  </a:lnTo>
                  <a:lnTo>
                    <a:pt x="20" y="359"/>
                  </a:lnTo>
                  <a:lnTo>
                    <a:pt x="28" y="339"/>
                  </a:lnTo>
                  <a:lnTo>
                    <a:pt x="40" y="319"/>
                  </a:lnTo>
                  <a:lnTo>
                    <a:pt x="54" y="301"/>
                  </a:lnTo>
                  <a:lnTo>
                    <a:pt x="68" y="283"/>
                  </a:lnTo>
                  <a:lnTo>
                    <a:pt x="68" y="283"/>
                  </a:lnTo>
                  <a:lnTo>
                    <a:pt x="92" y="257"/>
                  </a:lnTo>
                  <a:lnTo>
                    <a:pt x="118" y="231"/>
                  </a:lnTo>
                  <a:lnTo>
                    <a:pt x="144" y="207"/>
                  </a:lnTo>
                  <a:lnTo>
                    <a:pt x="172" y="183"/>
                  </a:lnTo>
                  <a:lnTo>
                    <a:pt x="200" y="161"/>
                  </a:lnTo>
                  <a:lnTo>
                    <a:pt x="230" y="139"/>
                  </a:lnTo>
                  <a:lnTo>
                    <a:pt x="260" y="119"/>
                  </a:lnTo>
                  <a:lnTo>
                    <a:pt x="292" y="102"/>
                  </a:lnTo>
                  <a:lnTo>
                    <a:pt x="324" y="84"/>
                  </a:lnTo>
                  <a:lnTo>
                    <a:pt x="356" y="68"/>
                  </a:lnTo>
                  <a:lnTo>
                    <a:pt x="390" y="54"/>
                  </a:lnTo>
                  <a:lnTo>
                    <a:pt x="424" y="40"/>
                  </a:lnTo>
                  <a:lnTo>
                    <a:pt x="460" y="28"/>
                  </a:lnTo>
                  <a:lnTo>
                    <a:pt x="494" y="18"/>
                  </a:lnTo>
                  <a:lnTo>
                    <a:pt x="532" y="10"/>
                  </a:lnTo>
                  <a:lnTo>
                    <a:pt x="568" y="2"/>
                  </a:lnTo>
                  <a:lnTo>
                    <a:pt x="568" y="2"/>
                  </a:lnTo>
                  <a:lnTo>
                    <a:pt x="590" y="0"/>
                  </a:lnTo>
                  <a:lnTo>
                    <a:pt x="610" y="0"/>
                  </a:lnTo>
                  <a:lnTo>
                    <a:pt x="630" y="0"/>
                  </a:lnTo>
                  <a:lnTo>
                    <a:pt x="652" y="2"/>
                  </a:lnTo>
                  <a:lnTo>
                    <a:pt x="672" y="8"/>
                  </a:lnTo>
                  <a:lnTo>
                    <a:pt x="692" y="14"/>
                  </a:lnTo>
                  <a:lnTo>
                    <a:pt x="712" y="22"/>
                  </a:lnTo>
                  <a:lnTo>
                    <a:pt x="732" y="32"/>
                  </a:lnTo>
                  <a:lnTo>
                    <a:pt x="732" y="32"/>
                  </a:lnTo>
                  <a:lnTo>
                    <a:pt x="750" y="44"/>
                  </a:lnTo>
                  <a:lnTo>
                    <a:pt x="768" y="56"/>
                  </a:lnTo>
                  <a:lnTo>
                    <a:pt x="784" y="70"/>
                  </a:lnTo>
                  <a:lnTo>
                    <a:pt x="798" y="86"/>
                  </a:lnTo>
                  <a:lnTo>
                    <a:pt x="810" y="102"/>
                  </a:lnTo>
                  <a:lnTo>
                    <a:pt x="822" y="119"/>
                  </a:lnTo>
                  <a:lnTo>
                    <a:pt x="832" y="137"/>
                  </a:lnTo>
                  <a:lnTo>
                    <a:pt x="840" y="157"/>
                  </a:lnTo>
                  <a:lnTo>
                    <a:pt x="840" y="157"/>
                  </a:lnTo>
                  <a:lnTo>
                    <a:pt x="852" y="191"/>
                  </a:lnTo>
                  <a:lnTo>
                    <a:pt x="862" y="227"/>
                  </a:lnTo>
                  <a:lnTo>
                    <a:pt x="872" y="263"/>
                  </a:lnTo>
                  <a:lnTo>
                    <a:pt x="878" y="299"/>
                  </a:lnTo>
                  <a:lnTo>
                    <a:pt x="884" y="335"/>
                  </a:lnTo>
                  <a:lnTo>
                    <a:pt x="888" y="371"/>
                  </a:lnTo>
                  <a:lnTo>
                    <a:pt x="890" y="407"/>
                  </a:lnTo>
                  <a:lnTo>
                    <a:pt x="892" y="443"/>
                  </a:lnTo>
                  <a:lnTo>
                    <a:pt x="890" y="479"/>
                  </a:lnTo>
                  <a:lnTo>
                    <a:pt x="888" y="515"/>
                  </a:lnTo>
                  <a:lnTo>
                    <a:pt x="884" y="551"/>
                  </a:lnTo>
                  <a:lnTo>
                    <a:pt x="878" y="587"/>
                  </a:lnTo>
                  <a:lnTo>
                    <a:pt x="872" y="621"/>
                  </a:lnTo>
                  <a:lnTo>
                    <a:pt x="864" y="657"/>
                  </a:lnTo>
                  <a:lnTo>
                    <a:pt x="854" y="690"/>
                  </a:lnTo>
                  <a:lnTo>
                    <a:pt x="844" y="724"/>
                  </a:lnTo>
                  <a:lnTo>
                    <a:pt x="844" y="724"/>
                  </a:lnTo>
                  <a:lnTo>
                    <a:pt x="836" y="746"/>
                  </a:lnTo>
                  <a:lnTo>
                    <a:pt x="826" y="766"/>
                  </a:lnTo>
                  <a:lnTo>
                    <a:pt x="814" y="786"/>
                  </a:lnTo>
                  <a:lnTo>
                    <a:pt x="802" y="804"/>
                  </a:lnTo>
                  <a:lnTo>
                    <a:pt x="786" y="822"/>
                  </a:lnTo>
                  <a:lnTo>
                    <a:pt x="770" y="838"/>
                  </a:lnTo>
                  <a:lnTo>
                    <a:pt x="752" y="852"/>
                  </a:lnTo>
                  <a:lnTo>
                    <a:pt x="730" y="866"/>
                  </a:lnTo>
                  <a:lnTo>
                    <a:pt x="730" y="866"/>
                  </a:lnTo>
                  <a:lnTo>
                    <a:pt x="712" y="876"/>
                  </a:lnTo>
                  <a:lnTo>
                    <a:pt x="692" y="884"/>
                  </a:lnTo>
                  <a:lnTo>
                    <a:pt x="672" y="890"/>
                  </a:lnTo>
                  <a:lnTo>
                    <a:pt x="652" y="894"/>
                  </a:lnTo>
                  <a:lnTo>
                    <a:pt x="630" y="896"/>
                  </a:lnTo>
                  <a:lnTo>
                    <a:pt x="610" y="896"/>
                  </a:lnTo>
                  <a:lnTo>
                    <a:pt x="590" y="896"/>
                  </a:lnTo>
                  <a:lnTo>
                    <a:pt x="570" y="894"/>
                  </a:lnTo>
                  <a:lnTo>
                    <a:pt x="570" y="894"/>
                  </a:lnTo>
                  <a:lnTo>
                    <a:pt x="536" y="890"/>
                  </a:lnTo>
                  <a:lnTo>
                    <a:pt x="500" y="884"/>
                  </a:lnTo>
                  <a:lnTo>
                    <a:pt x="464" y="874"/>
                  </a:lnTo>
                  <a:lnTo>
                    <a:pt x="428" y="862"/>
                  </a:lnTo>
                  <a:lnTo>
                    <a:pt x="392" y="848"/>
                  </a:lnTo>
                  <a:lnTo>
                    <a:pt x="356" y="832"/>
                  </a:lnTo>
                  <a:lnTo>
                    <a:pt x="322" y="816"/>
                  </a:lnTo>
                  <a:lnTo>
                    <a:pt x="286" y="796"/>
                  </a:lnTo>
                  <a:lnTo>
                    <a:pt x="252" y="776"/>
                  </a:lnTo>
                  <a:lnTo>
                    <a:pt x="220" y="754"/>
                  </a:lnTo>
                  <a:lnTo>
                    <a:pt x="188" y="732"/>
                  </a:lnTo>
                  <a:lnTo>
                    <a:pt x="158" y="706"/>
                  </a:lnTo>
                  <a:lnTo>
                    <a:pt x="130" y="682"/>
                  </a:lnTo>
                  <a:lnTo>
                    <a:pt x="102" y="657"/>
                  </a:lnTo>
                  <a:lnTo>
                    <a:pt x="78" y="631"/>
                  </a:lnTo>
                  <a:lnTo>
                    <a:pt x="56" y="60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4" name="Freeform 8"/>
            <p:cNvSpPr>
              <a:spLocks/>
            </p:cNvSpPr>
            <p:nvPr/>
          </p:nvSpPr>
          <p:spPr bwMode="auto">
            <a:xfrm>
              <a:off x="9542463" y="1343026"/>
              <a:ext cx="463550" cy="458788"/>
            </a:xfrm>
            <a:custGeom>
              <a:avLst/>
              <a:gdLst>
                <a:gd name="T0" fmla="*/ 230 w 292"/>
                <a:gd name="T1" fmla="*/ 58 h 289"/>
                <a:gd name="T2" fmla="*/ 292 w 292"/>
                <a:gd name="T3" fmla="*/ 16 h 289"/>
                <a:gd name="T4" fmla="*/ 282 w 292"/>
                <a:gd name="T5" fmla="*/ 0 h 289"/>
                <a:gd name="T6" fmla="*/ 0 w 292"/>
                <a:gd name="T7" fmla="*/ 188 h 289"/>
                <a:gd name="T8" fmla="*/ 10 w 292"/>
                <a:gd name="T9" fmla="*/ 204 h 289"/>
                <a:gd name="T10" fmla="*/ 212 w 292"/>
                <a:gd name="T11" fmla="*/ 70 h 289"/>
                <a:gd name="T12" fmla="*/ 78 w 292"/>
                <a:gd name="T13" fmla="*/ 208 h 289"/>
                <a:gd name="T14" fmla="*/ 92 w 292"/>
                <a:gd name="T15" fmla="*/ 220 h 289"/>
                <a:gd name="T16" fmla="*/ 136 w 292"/>
                <a:gd name="T17" fmla="*/ 176 h 289"/>
                <a:gd name="T18" fmla="*/ 86 w 292"/>
                <a:gd name="T19" fmla="*/ 281 h 289"/>
                <a:gd name="T20" fmla="*/ 104 w 292"/>
                <a:gd name="T21" fmla="*/ 289 h 289"/>
                <a:gd name="T22" fmla="*/ 158 w 292"/>
                <a:gd name="T23" fmla="*/ 172 h 289"/>
                <a:gd name="T24" fmla="*/ 144 w 292"/>
                <a:gd name="T25" fmla="*/ 166 h 289"/>
                <a:gd name="T26" fmla="*/ 240 w 292"/>
                <a:gd name="T27" fmla="*/ 68 h 289"/>
                <a:gd name="T28" fmla="*/ 230 w 292"/>
                <a:gd name="T29" fmla="*/ 58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2" h="289">
                  <a:moveTo>
                    <a:pt x="230" y="58"/>
                  </a:moveTo>
                  <a:lnTo>
                    <a:pt x="292" y="16"/>
                  </a:lnTo>
                  <a:lnTo>
                    <a:pt x="282" y="0"/>
                  </a:lnTo>
                  <a:lnTo>
                    <a:pt x="0" y="188"/>
                  </a:lnTo>
                  <a:lnTo>
                    <a:pt x="10" y="204"/>
                  </a:lnTo>
                  <a:lnTo>
                    <a:pt x="212" y="70"/>
                  </a:lnTo>
                  <a:lnTo>
                    <a:pt x="78" y="208"/>
                  </a:lnTo>
                  <a:lnTo>
                    <a:pt x="92" y="220"/>
                  </a:lnTo>
                  <a:lnTo>
                    <a:pt x="136" y="176"/>
                  </a:lnTo>
                  <a:lnTo>
                    <a:pt x="86" y="281"/>
                  </a:lnTo>
                  <a:lnTo>
                    <a:pt x="104" y="289"/>
                  </a:lnTo>
                  <a:lnTo>
                    <a:pt x="158" y="172"/>
                  </a:lnTo>
                  <a:lnTo>
                    <a:pt x="144" y="166"/>
                  </a:lnTo>
                  <a:lnTo>
                    <a:pt x="240" y="68"/>
                  </a:lnTo>
                  <a:lnTo>
                    <a:pt x="230" y="58"/>
                  </a:lnTo>
                  <a:close/>
                </a:path>
              </a:pathLst>
            </a:custGeom>
            <a:solidFill>
              <a:srgbClr val="00C3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5" name="Freeform 9"/>
            <p:cNvSpPr>
              <a:spLocks/>
            </p:cNvSpPr>
            <p:nvPr/>
          </p:nvSpPr>
          <p:spPr bwMode="auto">
            <a:xfrm>
              <a:off x="9377363" y="1127126"/>
              <a:ext cx="482600" cy="403225"/>
            </a:xfrm>
            <a:custGeom>
              <a:avLst/>
              <a:gdLst>
                <a:gd name="T0" fmla="*/ 294 w 304"/>
                <a:gd name="T1" fmla="*/ 120 h 254"/>
                <a:gd name="T2" fmla="*/ 260 w 304"/>
                <a:gd name="T3" fmla="*/ 80 h 254"/>
                <a:gd name="T4" fmla="*/ 236 w 304"/>
                <a:gd name="T5" fmla="*/ 0 h 254"/>
                <a:gd name="T6" fmla="*/ 90 w 304"/>
                <a:gd name="T7" fmla="*/ 160 h 254"/>
                <a:gd name="T8" fmla="*/ 90 w 304"/>
                <a:gd name="T9" fmla="*/ 160 h 254"/>
                <a:gd name="T10" fmla="*/ 64 w 304"/>
                <a:gd name="T11" fmla="*/ 156 h 254"/>
                <a:gd name="T12" fmla="*/ 50 w 304"/>
                <a:gd name="T13" fmla="*/ 144 h 254"/>
                <a:gd name="T14" fmla="*/ 42 w 304"/>
                <a:gd name="T15" fmla="*/ 124 h 254"/>
                <a:gd name="T16" fmla="*/ 44 w 304"/>
                <a:gd name="T17" fmla="*/ 100 h 254"/>
                <a:gd name="T18" fmla="*/ 48 w 304"/>
                <a:gd name="T19" fmla="*/ 88 h 254"/>
                <a:gd name="T20" fmla="*/ 60 w 304"/>
                <a:gd name="T21" fmla="*/ 66 h 254"/>
                <a:gd name="T22" fmla="*/ 80 w 304"/>
                <a:gd name="T23" fmla="*/ 50 h 254"/>
                <a:gd name="T24" fmla="*/ 102 w 304"/>
                <a:gd name="T25" fmla="*/ 42 h 254"/>
                <a:gd name="T26" fmla="*/ 112 w 304"/>
                <a:gd name="T27" fmla="*/ 40 h 254"/>
                <a:gd name="T28" fmla="*/ 136 w 304"/>
                <a:gd name="T29" fmla="*/ 44 h 254"/>
                <a:gd name="T30" fmla="*/ 146 w 304"/>
                <a:gd name="T31" fmla="*/ 52 h 254"/>
                <a:gd name="T32" fmla="*/ 150 w 304"/>
                <a:gd name="T33" fmla="*/ 62 h 254"/>
                <a:gd name="T34" fmla="*/ 150 w 304"/>
                <a:gd name="T35" fmla="*/ 68 h 254"/>
                <a:gd name="T36" fmla="*/ 92 w 304"/>
                <a:gd name="T37" fmla="*/ 80 h 254"/>
                <a:gd name="T38" fmla="*/ 184 w 304"/>
                <a:gd name="T39" fmla="*/ 120 h 254"/>
                <a:gd name="T40" fmla="*/ 190 w 304"/>
                <a:gd name="T41" fmla="*/ 98 h 254"/>
                <a:gd name="T42" fmla="*/ 194 w 304"/>
                <a:gd name="T43" fmla="*/ 74 h 254"/>
                <a:gd name="T44" fmla="*/ 192 w 304"/>
                <a:gd name="T45" fmla="*/ 60 h 254"/>
                <a:gd name="T46" fmla="*/ 182 w 304"/>
                <a:gd name="T47" fmla="*/ 32 h 254"/>
                <a:gd name="T48" fmla="*/ 162 w 304"/>
                <a:gd name="T49" fmla="*/ 12 h 254"/>
                <a:gd name="T50" fmla="*/ 134 w 304"/>
                <a:gd name="T51" fmla="*/ 2 h 254"/>
                <a:gd name="T52" fmla="*/ 116 w 304"/>
                <a:gd name="T53" fmla="*/ 0 h 254"/>
                <a:gd name="T54" fmla="*/ 92 w 304"/>
                <a:gd name="T55" fmla="*/ 2 h 254"/>
                <a:gd name="T56" fmla="*/ 68 w 304"/>
                <a:gd name="T57" fmla="*/ 10 h 254"/>
                <a:gd name="T58" fmla="*/ 32 w 304"/>
                <a:gd name="T59" fmla="*/ 36 h 254"/>
                <a:gd name="T60" fmla="*/ 8 w 304"/>
                <a:gd name="T61" fmla="*/ 74 h 254"/>
                <a:gd name="T62" fmla="*/ 0 w 304"/>
                <a:gd name="T63" fmla="*/ 116 h 254"/>
                <a:gd name="T64" fmla="*/ 2 w 304"/>
                <a:gd name="T65" fmla="*/ 136 h 254"/>
                <a:gd name="T66" fmla="*/ 14 w 304"/>
                <a:gd name="T67" fmla="*/ 166 h 254"/>
                <a:gd name="T68" fmla="*/ 38 w 304"/>
                <a:gd name="T69" fmla="*/ 188 h 254"/>
                <a:gd name="T70" fmla="*/ 70 w 304"/>
                <a:gd name="T71" fmla="*/ 200 h 254"/>
                <a:gd name="T72" fmla="*/ 90 w 304"/>
                <a:gd name="T73" fmla="*/ 202 h 254"/>
                <a:gd name="T74" fmla="*/ 90 w 304"/>
                <a:gd name="T75" fmla="*/ 202 h 254"/>
                <a:gd name="T76" fmla="*/ 182 w 304"/>
                <a:gd name="T77" fmla="*/ 202 h 254"/>
                <a:gd name="T78" fmla="*/ 180 w 304"/>
                <a:gd name="T79" fmla="*/ 222 h 254"/>
                <a:gd name="T80" fmla="*/ 186 w 304"/>
                <a:gd name="T81" fmla="*/ 238 h 254"/>
                <a:gd name="T82" fmla="*/ 200 w 304"/>
                <a:gd name="T83" fmla="*/ 250 h 254"/>
                <a:gd name="T84" fmla="*/ 220 w 304"/>
                <a:gd name="T85" fmla="*/ 254 h 254"/>
                <a:gd name="T86" fmla="*/ 258 w 304"/>
                <a:gd name="T87" fmla="*/ 254 h 254"/>
                <a:gd name="T88" fmla="*/ 236 w 304"/>
                <a:gd name="T89" fmla="*/ 214 h 254"/>
                <a:gd name="T90" fmla="*/ 230 w 304"/>
                <a:gd name="T91" fmla="*/ 214 h 254"/>
                <a:gd name="T92" fmla="*/ 226 w 304"/>
                <a:gd name="T93" fmla="*/ 206 h 254"/>
                <a:gd name="T94" fmla="*/ 248 w 304"/>
                <a:gd name="T95" fmla="*/ 120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04" h="254">
                  <a:moveTo>
                    <a:pt x="248" y="120"/>
                  </a:moveTo>
                  <a:lnTo>
                    <a:pt x="294" y="120"/>
                  </a:lnTo>
                  <a:lnTo>
                    <a:pt x="304" y="80"/>
                  </a:lnTo>
                  <a:lnTo>
                    <a:pt x="260" y="80"/>
                  </a:lnTo>
                  <a:lnTo>
                    <a:pt x="282" y="0"/>
                  </a:lnTo>
                  <a:lnTo>
                    <a:pt x="236" y="0"/>
                  </a:lnTo>
                  <a:lnTo>
                    <a:pt x="192" y="160"/>
                  </a:lnTo>
                  <a:lnTo>
                    <a:pt x="90" y="160"/>
                  </a:lnTo>
                  <a:lnTo>
                    <a:pt x="90" y="160"/>
                  </a:lnTo>
                  <a:lnTo>
                    <a:pt x="90" y="160"/>
                  </a:lnTo>
                  <a:lnTo>
                    <a:pt x="76" y="160"/>
                  </a:lnTo>
                  <a:lnTo>
                    <a:pt x="64" y="156"/>
                  </a:lnTo>
                  <a:lnTo>
                    <a:pt x="56" y="152"/>
                  </a:lnTo>
                  <a:lnTo>
                    <a:pt x="50" y="144"/>
                  </a:lnTo>
                  <a:lnTo>
                    <a:pt x="44" y="136"/>
                  </a:lnTo>
                  <a:lnTo>
                    <a:pt x="42" y="124"/>
                  </a:lnTo>
                  <a:lnTo>
                    <a:pt x="42" y="114"/>
                  </a:lnTo>
                  <a:lnTo>
                    <a:pt x="44" y="100"/>
                  </a:lnTo>
                  <a:lnTo>
                    <a:pt x="44" y="100"/>
                  </a:lnTo>
                  <a:lnTo>
                    <a:pt x="48" y="88"/>
                  </a:lnTo>
                  <a:lnTo>
                    <a:pt x="54" y="76"/>
                  </a:lnTo>
                  <a:lnTo>
                    <a:pt x="60" y="66"/>
                  </a:lnTo>
                  <a:lnTo>
                    <a:pt x="70" y="58"/>
                  </a:lnTo>
                  <a:lnTo>
                    <a:pt x="80" y="50"/>
                  </a:lnTo>
                  <a:lnTo>
                    <a:pt x="90" y="44"/>
                  </a:lnTo>
                  <a:lnTo>
                    <a:pt x="102" y="42"/>
                  </a:lnTo>
                  <a:lnTo>
                    <a:pt x="112" y="40"/>
                  </a:lnTo>
                  <a:lnTo>
                    <a:pt x="112" y="40"/>
                  </a:lnTo>
                  <a:lnTo>
                    <a:pt x="130" y="42"/>
                  </a:lnTo>
                  <a:lnTo>
                    <a:pt x="136" y="44"/>
                  </a:lnTo>
                  <a:lnTo>
                    <a:pt x="140" y="48"/>
                  </a:lnTo>
                  <a:lnTo>
                    <a:pt x="146" y="52"/>
                  </a:lnTo>
                  <a:lnTo>
                    <a:pt x="148" y="58"/>
                  </a:lnTo>
                  <a:lnTo>
                    <a:pt x="150" y="62"/>
                  </a:lnTo>
                  <a:lnTo>
                    <a:pt x="150" y="68"/>
                  </a:lnTo>
                  <a:lnTo>
                    <a:pt x="150" y="68"/>
                  </a:lnTo>
                  <a:lnTo>
                    <a:pt x="148" y="80"/>
                  </a:lnTo>
                  <a:lnTo>
                    <a:pt x="92" y="80"/>
                  </a:lnTo>
                  <a:lnTo>
                    <a:pt x="82" y="120"/>
                  </a:lnTo>
                  <a:lnTo>
                    <a:pt x="184" y="120"/>
                  </a:lnTo>
                  <a:lnTo>
                    <a:pt x="184" y="120"/>
                  </a:lnTo>
                  <a:lnTo>
                    <a:pt x="190" y="98"/>
                  </a:lnTo>
                  <a:lnTo>
                    <a:pt x="192" y="86"/>
                  </a:lnTo>
                  <a:lnTo>
                    <a:pt x="194" y="74"/>
                  </a:lnTo>
                  <a:lnTo>
                    <a:pt x="194" y="74"/>
                  </a:lnTo>
                  <a:lnTo>
                    <a:pt x="192" y="60"/>
                  </a:lnTo>
                  <a:lnTo>
                    <a:pt x="188" y="46"/>
                  </a:lnTo>
                  <a:lnTo>
                    <a:pt x="182" y="32"/>
                  </a:lnTo>
                  <a:lnTo>
                    <a:pt x="174" y="22"/>
                  </a:lnTo>
                  <a:lnTo>
                    <a:pt x="162" y="12"/>
                  </a:lnTo>
                  <a:lnTo>
                    <a:pt x="148" y="6"/>
                  </a:lnTo>
                  <a:lnTo>
                    <a:pt x="134" y="2"/>
                  </a:lnTo>
                  <a:lnTo>
                    <a:pt x="116" y="0"/>
                  </a:lnTo>
                  <a:lnTo>
                    <a:pt x="116" y="0"/>
                  </a:lnTo>
                  <a:lnTo>
                    <a:pt x="104" y="0"/>
                  </a:lnTo>
                  <a:lnTo>
                    <a:pt x="92" y="2"/>
                  </a:lnTo>
                  <a:lnTo>
                    <a:pt x="80" y="6"/>
                  </a:lnTo>
                  <a:lnTo>
                    <a:pt x="68" y="10"/>
                  </a:lnTo>
                  <a:lnTo>
                    <a:pt x="50" y="22"/>
                  </a:lnTo>
                  <a:lnTo>
                    <a:pt x="32" y="36"/>
                  </a:lnTo>
                  <a:lnTo>
                    <a:pt x="18" y="54"/>
                  </a:lnTo>
                  <a:lnTo>
                    <a:pt x="8" y="74"/>
                  </a:lnTo>
                  <a:lnTo>
                    <a:pt x="2" y="96"/>
                  </a:lnTo>
                  <a:lnTo>
                    <a:pt x="0" y="116"/>
                  </a:lnTo>
                  <a:lnTo>
                    <a:pt x="0" y="116"/>
                  </a:lnTo>
                  <a:lnTo>
                    <a:pt x="2" y="136"/>
                  </a:lnTo>
                  <a:lnTo>
                    <a:pt x="6" y="152"/>
                  </a:lnTo>
                  <a:lnTo>
                    <a:pt x="14" y="166"/>
                  </a:lnTo>
                  <a:lnTo>
                    <a:pt x="24" y="178"/>
                  </a:lnTo>
                  <a:lnTo>
                    <a:pt x="38" y="188"/>
                  </a:lnTo>
                  <a:lnTo>
                    <a:pt x="52" y="196"/>
                  </a:lnTo>
                  <a:lnTo>
                    <a:pt x="70" y="200"/>
                  </a:lnTo>
                  <a:lnTo>
                    <a:pt x="90" y="202"/>
                  </a:lnTo>
                  <a:lnTo>
                    <a:pt x="90" y="202"/>
                  </a:lnTo>
                  <a:lnTo>
                    <a:pt x="90" y="202"/>
                  </a:lnTo>
                  <a:lnTo>
                    <a:pt x="90" y="202"/>
                  </a:lnTo>
                  <a:lnTo>
                    <a:pt x="182" y="202"/>
                  </a:lnTo>
                  <a:lnTo>
                    <a:pt x="182" y="202"/>
                  </a:lnTo>
                  <a:lnTo>
                    <a:pt x="180" y="212"/>
                  </a:lnTo>
                  <a:lnTo>
                    <a:pt x="180" y="222"/>
                  </a:lnTo>
                  <a:lnTo>
                    <a:pt x="182" y="230"/>
                  </a:lnTo>
                  <a:lnTo>
                    <a:pt x="186" y="238"/>
                  </a:lnTo>
                  <a:lnTo>
                    <a:pt x="194" y="246"/>
                  </a:lnTo>
                  <a:lnTo>
                    <a:pt x="200" y="250"/>
                  </a:lnTo>
                  <a:lnTo>
                    <a:pt x="210" y="254"/>
                  </a:lnTo>
                  <a:lnTo>
                    <a:pt x="220" y="254"/>
                  </a:lnTo>
                  <a:lnTo>
                    <a:pt x="220" y="254"/>
                  </a:lnTo>
                  <a:lnTo>
                    <a:pt x="258" y="254"/>
                  </a:lnTo>
                  <a:lnTo>
                    <a:pt x="268" y="214"/>
                  </a:lnTo>
                  <a:lnTo>
                    <a:pt x="236" y="214"/>
                  </a:lnTo>
                  <a:lnTo>
                    <a:pt x="236" y="214"/>
                  </a:lnTo>
                  <a:lnTo>
                    <a:pt x="230" y="214"/>
                  </a:lnTo>
                  <a:lnTo>
                    <a:pt x="228" y="210"/>
                  </a:lnTo>
                  <a:lnTo>
                    <a:pt x="226" y="206"/>
                  </a:lnTo>
                  <a:lnTo>
                    <a:pt x="226" y="202"/>
                  </a:lnTo>
                  <a:lnTo>
                    <a:pt x="248" y="120"/>
                  </a:lnTo>
                  <a:close/>
                </a:path>
              </a:pathLst>
            </a:custGeom>
            <a:solidFill>
              <a:srgbClr val="0010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6" name="Freeform 10"/>
            <p:cNvSpPr>
              <a:spLocks/>
            </p:cNvSpPr>
            <p:nvPr/>
          </p:nvSpPr>
          <p:spPr bwMode="auto">
            <a:xfrm>
              <a:off x="9158288" y="1041401"/>
              <a:ext cx="257175" cy="406400"/>
            </a:xfrm>
            <a:custGeom>
              <a:avLst/>
              <a:gdLst>
                <a:gd name="T0" fmla="*/ 118 w 162"/>
                <a:gd name="T1" fmla="*/ 0 h 256"/>
                <a:gd name="T2" fmla="*/ 116 w 162"/>
                <a:gd name="T3" fmla="*/ 0 h 256"/>
                <a:gd name="T4" fmla="*/ 70 w 162"/>
                <a:gd name="T5" fmla="*/ 0 h 256"/>
                <a:gd name="T6" fmla="*/ 60 w 162"/>
                <a:gd name="T7" fmla="*/ 40 h 256"/>
                <a:gd name="T8" fmla="*/ 106 w 162"/>
                <a:gd name="T9" fmla="*/ 40 h 256"/>
                <a:gd name="T10" fmla="*/ 64 w 162"/>
                <a:gd name="T11" fmla="*/ 194 h 256"/>
                <a:gd name="T12" fmla="*/ 64 w 162"/>
                <a:gd name="T13" fmla="*/ 194 h 256"/>
                <a:gd name="T14" fmla="*/ 58 w 162"/>
                <a:gd name="T15" fmla="*/ 204 h 256"/>
                <a:gd name="T16" fmla="*/ 50 w 162"/>
                <a:gd name="T17" fmla="*/ 210 h 256"/>
                <a:gd name="T18" fmla="*/ 40 w 162"/>
                <a:gd name="T19" fmla="*/ 216 h 256"/>
                <a:gd name="T20" fmla="*/ 28 w 162"/>
                <a:gd name="T21" fmla="*/ 216 h 256"/>
                <a:gd name="T22" fmla="*/ 12 w 162"/>
                <a:gd name="T23" fmla="*/ 216 h 256"/>
                <a:gd name="T24" fmla="*/ 0 w 162"/>
                <a:gd name="T25" fmla="*/ 256 h 256"/>
                <a:gd name="T26" fmla="*/ 18 w 162"/>
                <a:gd name="T27" fmla="*/ 256 h 256"/>
                <a:gd name="T28" fmla="*/ 18 w 162"/>
                <a:gd name="T29" fmla="*/ 256 h 256"/>
                <a:gd name="T30" fmla="*/ 34 w 162"/>
                <a:gd name="T31" fmla="*/ 256 h 256"/>
                <a:gd name="T32" fmla="*/ 52 w 162"/>
                <a:gd name="T33" fmla="*/ 254 h 256"/>
                <a:gd name="T34" fmla="*/ 68 w 162"/>
                <a:gd name="T35" fmla="*/ 248 h 256"/>
                <a:gd name="T36" fmla="*/ 76 w 162"/>
                <a:gd name="T37" fmla="*/ 242 h 256"/>
                <a:gd name="T38" fmla="*/ 84 w 162"/>
                <a:gd name="T39" fmla="*/ 236 h 256"/>
                <a:gd name="T40" fmla="*/ 84 w 162"/>
                <a:gd name="T41" fmla="*/ 236 h 256"/>
                <a:gd name="T42" fmla="*/ 84 w 162"/>
                <a:gd name="T43" fmla="*/ 236 h 256"/>
                <a:gd name="T44" fmla="*/ 92 w 162"/>
                <a:gd name="T45" fmla="*/ 228 h 256"/>
                <a:gd name="T46" fmla="*/ 100 w 162"/>
                <a:gd name="T47" fmla="*/ 218 h 256"/>
                <a:gd name="T48" fmla="*/ 104 w 162"/>
                <a:gd name="T49" fmla="*/ 206 h 256"/>
                <a:gd name="T50" fmla="*/ 110 w 162"/>
                <a:gd name="T51" fmla="*/ 194 h 256"/>
                <a:gd name="T52" fmla="*/ 162 w 162"/>
                <a:gd name="T53" fmla="*/ 0 h 256"/>
                <a:gd name="T54" fmla="*/ 118 w 162"/>
                <a:gd name="T55" fmla="*/ 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62" h="256">
                  <a:moveTo>
                    <a:pt x="118" y="0"/>
                  </a:moveTo>
                  <a:lnTo>
                    <a:pt x="116" y="0"/>
                  </a:lnTo>
                  <a:lnTo>
                    <a:pt x="70" y="0"/>
                  </a:lnTo>
                  <a:lnTo>
                    <a:pt x="60" y="40"/>
                  </a:lnTo>
                  <a:lnTo>
                    <a:pt x="106" y="40"/>
                  </a:lnTo>
                  <a:lnTo>
                    <a:pt x="64" y="194"/>
                  </a:lnTo>
                  <a:lnTo>
                    <a:pt x="64" y="194"/>
                  </a:lnTo>
                  <a:lnTo>
                    <a:pt x="58" y="204"/>
                  </a:lnTo>
                  <a:lnTo>
                    <a:pt x="50" y="210"/>
                  </a:lnTo>
                  <a:lnTo>
                    <a:pt x="40" y="216"/>
                  </a:lnTo>
                  <a:lnTo>
                    <a:pt x="28" y="216"/>
                  </a:lnTo>
                  <a:lnTo>
                    <a:pt x="12" y="216"/>
                  </a:lnTo>
                  <a:lnTo>
                    <a:pt x="0" y="256"/>
                  </a:lnTo>
                  <a:lnTo>
                    <a:pt x="18" y="256"/>
                  </a:lnTo>
                  <a:lnTo>
                    <a:pt x="18" y="256"/>
                  </a:lnTo>
                  <a:lnTo>
                    <a:pt x="34" y="256"/>
                  </a:lnTo>
                  <a:lnTo>
                    <a:pt x="52" y="254"/>
                  </a:lnTo>
                  <a:lnTo>
                    <a:pt x="68" y="248"/>
                  </a:lnTo>
                  <a:lnTo>
                    <a:pt x="76" y="242"/>
                  </a:lnTo>
                  <a:lnTo>
                    <a:pt x="84" y="236"/>
                  </a:lnTo>
                  <a:lnTo>
                    <a:pt x="84" y="236"/>
                  </a:lnTo>
                  <a:lnTo>
                    <a:pt x="84" y="236"/>
                  </a:lnTo>
                  <a:lnTo>
                    <a:pt x="92" y="228"/>
                  </a:lnTo>
                  <a:lnTo>
                    <a:pt x="100" y="218"/>
                  </a:lnTo>
                  <a:lnTo>
                    <a:pt x="104" y="206"/>
                  </a:lnTo>
                  <a:lnTo>
                    <a:pt x="110" y="194"/>
                  </a:lnTo>
                  <a:lnTo>
                    <a:pt x="162" y="0"/>
                  </a:lnTo>
                  <a:lnTo>
                    <a:pt x="118" y="0"/>
                  </a:lnTo>
                  <a:close/>
                </a:path>
              </a:pathLst>
            </a:custGeom>
            <a:solidFill>
              <a:srgbClr val="0010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sp>
        <p:nvSpPr>
          <p:cNvPr id="17" name="Текст 3"/>
          <p:cNvSpPr txBox="1">
            <a:spLocks/>
          </p:cNvSpPr>
          <p:nvPr userDrawn="1"/>
        </p:nvSpPr>
        <p:spPr>
          <a:xfrm>
            <a:off x="6079898" y="6053941"/>
            <a:ext cx="1620000" cy="584775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/>
              <a:buNone/>
              <a:defRPr lang="ru-RU" sz="2000" kern="1200" dirty="0" smtClean="0">
                <a:solidFill>
                  <a:schemeClr val="bg2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/>
              <a:t>2025</a:t>
            </a:r>
          </a:p>
        </p:txBody>
      </p:sp>
    </p:spTree>
    <p:extLst>
      <p:ext uri="{BB962C8B-B14F-4D97-AF65-F5344CB8AC3E}">
        <p14:creationId xmlns:p14="http://schemas.microsoft.com/office/powerpoint/2010/main" val="10619666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64"/>
          <p:cNvSpPr>
            <a:spLocks noGrp="1"/>
          </p:cNvSpPr>
          <p:nvPr>
            <p:ph type="title"/>
          </p:nvPr>
        </p:nvSpPr>
        <p:spPr>
          <a:xfrm>
            <a:off x="235962" y="306075"/>
            <a:ext cx="10786271" cy="964233"/>
          </a:xfrm>
          <a:prstGeom prst="rect">
            <a:avLst/>
          </a:prstGeom>
        </p:spPr>
        <p:txBody>
          <a:bodyPr/>
          <a:lstStyle>
            <a:lvl1pPr marL="0" indent="0" algn="l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 lang="en-US" sz="3000" kern="1200" cap="all" spc="0" baseline="0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Arial" pitchFamily="34" charset="0"/>
              </a:defRPr>
            </a:lvl1pPr>
          </a:lstStyle>
          <a:p>
            <a:r>
              <a:rPr lang="ru-RU" dirty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13873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6"/>
          <p:cNvSpPr>
            <a:spLocks noChangeAspect="1"/>
          </p:cNvSpPr>
          <p:nvPr userDrawn="1"/>
        </p:nvSpPr>
        <p:spPr bwMode="auto">
          <a:xfrm rot="402533">
            <a:off x="6446152" y="842111"/>
            <a:ext cx="5275590" cy="5324102"/>
          </a:xfrm>
          <a:custGeom>
            <a:avLst/>
            <a:gdLst>
              <a:gd name="T0" fmla="*/ 31 w 501"/>
              <a:gd name="T1" fmla="*/ 339 h 505"/>
              <a:gd name="T2" fmla="*/ 0 w 501"/>
              <a:gd name="T3" fmla="*/ 254 h 505"/>
              <a:gd name="T4" fmla="*/ 37 w 501"/>
              <a:gd name="T5" fmla="*/ 161 h 505"/>
              <a:gd name="T6" fmla="*/ 313 w 501"/>
              <a:gd name="T7" fmla="*/ 5 h 505"/>
              <a:gd name="T8" fmla="*/ 403 w 501"/>
              <a:gd name="T9" fmla="*/ 21 h 505"/>
              <a:gd name="T10" fmla="*/ 462 w 501"/>
              <a:gd name="T11" fmla="*/ 91 h 505"/>
              <a:gd name="T12" fmla="*/ 464 w 501"/>
              <a:gd name="T13" fmla="*/ 408 h 505"/>
              <a:gd name="T14" fmla="*/ 402 w 501"/>
              <a:gd name="T15" fmla="*/ 486 h 505"/>
              <a:gd name="T16" fmla="*/ 313 w 501"/>
              <a:gd name="T17" fmla="*/ 502 h 505"/>
              <a:gd name="T18" fmla="*/ 31 w 501"/>
              <a:gd name="T19" fmla="*/ 339 h 5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01" h="505">
                <a:moveTo>
                  <a:pt x="31" y="339"/>
                </a:moveTo>
                <a:cubicBezTo>
                  <a:pt x="13" y="315"/>
                  <a:pt x="0" y="286"/>
                  <a:pt x="0" y="254"/>
                </a:cubicBezTo>
                <a:cubicBezTo>
                  <a:pt x="0" y="218"/>
                  <a:pt x="15" y="186"/>
                  <a:pt x="37" y="161"/>
                </a:cubicBezTo>
                <a:cubicBezTo>
                  <a:pt x="108" y="82"/>
                  <a:pt x="203" y="23"/>
                  <a:pt x="313" y="5"/>
                </a:cubicBezTo>
                <a:cubicBezTo>
                  <a:pt x="343" y="0"/>
                  <a:pt x="374" y="5"/>
                  <a:pt x="403" y="21"/>
                </a:cubicBezTo>
                <a:cubicBezTo>
                  <a:pt x="431" y="37"/>
                  <a:pt x="451" y="62"/>
                  <a:pt x="462" y="91"/>
                </a:cubicBezTo>
                <a:cubicBezTo>
                  <a:pt x="501" y="195"/>
                  <a:pt x="497" y="306"/>
                  <a:pt x="464" y="408"/>
                </a:cubicBezTo>
                <a:cubicBezTo>
                  <a:pt x="453" y="439"/>
                  <a:pt x="433" y="468"/>
                  <a:pt x="402" y="486"/>
                </a:cubicBezTo>
                <a:cubicBezTo>
                  <a:pt x="374" y="502"/>
                  <a:pt x="343" y="505"/>
                  <a:pt x="313" y="502"/>
                </a:cubicBezTo>
                <a:cubicBezTo>
                  <a:pt x="214" y="492"/>
                  <a:pt x="92" y="421"/>
                  <a:pt x="31" y="339"/>
                </a:cubicBezTo>
                <a:close/>
              </a:path>
            </a:pathLst>
          </a:custGeom>
          <a:gradFill>
            <a:gsLst>
              <a:gs pos="0">
                <a:srgbClr val="00C3FF">
                  <a:alpha val="23000"/>
                </a:srgbClr>
              </a:gs>
              <a:gs pos="100000">
                <a:srgbClr val="B7EEFF">
                  <a:alpha val="45000"/>
                </a:srgbClr>
              </a:gs>
            </a:gsLst>
            <a:lin ang="16200000" scaled="1"/>
          </a:gradFill>
          <a:ln w="12700">
            <a:solidFill>
              <a:srgbClr val="00C3FF">
                <a:alpha val="98000"/>
              </a:srgbClr>
            </a:solidFill>
          </a:ln>
          <a:effectLst>
            <a:outerShdw blurRad="114300" dist="63500" dir="2880000" sx="98000" sy="98000" algn="tl" rotWithShape="0">
              <a:srgbClr val="0486FC">
                <a:alpha val="57000"/>
              </a:srgbClr>
            </a:outerShdw>
          </a:effectLst>
        </p:spPr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ru-RU"/>
          </a:p>
        </p:txBody>
      </p:sp>
      <p:sp>
        <p:nvSpPr>
          <p:cNvPr id="5" name="Текст 15"/>
          <p:cNvSpPr txBox="1">
            <a:spLocks/>
          </p:cNvSpPr>
          <p:nvPr userDrawn="1"/>
        </p:nvSpPr>
        <p:spPr>
          <a:xfrm>
            <a:off x="566603" y="2559838"/>
            <a:ext cx="5197421" cy="498598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600" kern="1200" cap="all" baseline="0">
                <a:solidFill>
                  <a:schemeClr val="bg2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Semibold" panose="020B0702040204020203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ru-RU"/>
              <a:t>Образец текста</a:t>
            </a:r>
            <a:endParaRPr lang="ru-RU" dirty="0"/>
          </a:p>
        </p:txBody>
      </p:sp>
      <p:sp>
        <p:nvSpPr>
          <p:cNvPr id="6" name="Текст 3"/>
          <p:cNvSpPr txBox="1">
            <a:spLocks/>
          </p:cNvSpPr>
          <p:nvPr userDrawn="1"/>
        </p:nvSpPr>
        <p:spPr>
          <a:xfrm>
            <a:off x="566602" y="3618187"/>
            <a:ext cx="5197421" cy="584775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/>
              <a:buNone/>
              <a:defRPr lang="ru-RU" sz="2000" kern="1200" dirty="0" smtClean="0">
                <a:solidFill>
                  <a:schemeClr val="bg2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ru-RU"/>
              <a:t>Образец текста</a:t>
            </a:r>
          </a:p>
        </p:txBody>
      </p:sp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602" y="5346733"/>
            <a:ext cx="3019280" cy="569219"/>
          </a:xfrm>
          <a:prstGeom prst="rect">
            <a:avLst/>
          </a:prstGeom>
        </p:spPr>
      </p:pic>
      <p:sp>
        <p:nvSpPr>
          <p:cNvPr id="9" name="Рисунок 26"/>
          <p:cNvSpPr>
            <a:spLocks noGrp="1"/>
          </p:cNvSpPr>
          <p:nvPr>
            <p:ph type="pic" sz="quarter" idx="10" hasCustomPrompt="1"/>
          </p:nvPr>
        </p:nvSpPr>
        <p:spPr>
          <a:xfrm>
            <a:off x="6698990" y="852845"/>
            <a:ext cx="5106797" cy="5063107"/>
          </a:xfrm>
          <a:custGeom>
            <a:avLst/>
            <a:gdLst>
              <a:gd name="connsiteX0" fmla="*/ 0 w 5071931"/>
              <a:gd name="connsiteY0" fmla="*/ 3800461 h 3800461"/>
              <a:gd name="connsiteX1" fmla="*/ 2472871 w 5071931"/>
              <a:gd name="connsiteY1" fmla="*/ 0 h 3800461"/>
              <a:gd name="connsiteX2" fmla="*/ 5071931 w 5071931"/>
              <a:gd name="connsiteY2" fmla="*/ 3800461 h 3800461"/>
              <a:gd name="connsiteX3" fmla="*/ 0 w 5071931"/>
              <a:gd name="connsiteY3" fmla="*/ 3800461 h 3800461"/>
              <a:gd name="connsiteX0" fmla="*/ 0 w 5071931"/>
              <a:gd name="connsiteY0" fmla="*/ 3800461 h 4672566"/>
              <a:gd name="connsiteX1" fmla="*/ 2472871 w 5071931"/>
              <a:gd name="connsiteY1" fmla="*/ 0 h 4672566"/>
              <a:gd name="connsiteX2" fmla="*/ 5071931 w 5071931"/>
              <a:gd name="connsiteY2" fmla="*/ 3800461 h 4672566"/>
              <a:gd name="connsiteX3" fmla="*/ 0 w 5071931"/>
              <a:gd name="connsiteY3" fmla="*/ 3800461 h 4672566"/>
              <a:gd name="connsiteX0" fmla="*/ 0 w 5071931"/>
              <a:gd name="connsiteY0" fmla="*/ 3800461 h 5148444"/>
              <a:gd name="connsiteX1" fmla="*/ 2472871 w 5071931"/>
              <a:gd name="connsiteY1" fmla="*/ 0 h 5148444"/>
              <a:gd name="connsiteX2" fmla="*/ 5071931 w 5071931"/>
              <a:gd name="connsiteY2" fmla="*/ 3800461 h 5148444"/>
              <a:gd name="connsiteX3" fmla="*/ 0 w 5071931"/>
              <a:gd name="connsiteY3" fmla="*/ 3800461 h 5148444"/>
              <a:gd name="connsiteX0" fmla="*/ 0 w 5071931"/>
              <a:gd name="connsiteY0" fmla="*/ 3800461 h 5077379"/>
              <a:gd name="connsiteX1" fmla="*/ 2472871 w 5071931"/>
              <a:gd name="connsiteY1" fmla="*/ 0 h 5077379"/>
              <a:gd name="connsiteX2" fmla="*/ 5071931 w 5071931"/>
              <a:gd name="connsiteY2" fmla="*/ 3800461 h 5077379"/>
              <a:gd name="connsiteX3" fmla="*/ 0 w 5071931"/>
              <a:gd name="connsiteY3" fmla="*/ 3800461 h 5077379"/>
              <a:gd name="connsiteX0" fmla="*/ 0 w 5071931"/>
              <a:gd name="connsiteY0" fmla="*/ 3800461 h 5063094"/>
              <a:gd name="connsiteX1" fmla="*/ 2472871 w 5071931"/>
              <a:gd name="connsiteY1" fmla="*/ 0 h 5063094"/>
              <a:gd name="connsiteX2" fmla="*/ 5071931 w 5071931"/>
              <a:gd name="connsiteY2" fmla="*/ 3800461 h 5063094"/>
              <a:gd name="connsiteX3" fmla="*/ 0 w 5071931"/>
              <a:gd name="connsiteY3" fmla="*/ 3800461 h 5063094"/>
              <a:gd name="connsiteX0" fmla="*/ 0 w 5089995"/>
              <a:gd name="connsiteY0" fmla="*/ 3800461 h 5063094"/>
              <a:gd name="connsiteX1" fmla="*/ 2472871 w 5089995"/>
              <a:gd name="connsiteY1" fmla="*/ 0 h 5063094"/>
              <a:gd name="connsiteX2" fmla="*/ 5071931 w 5089995"/>
              <a:gd name="connsiteY2" fmla="*/ 3800461 h 5063094"/>
              <a:gd name="connsiteX3" fmla="*/ 0 w 5089995"/>
              <a:gd name="connsiteY3" fmla="*/ 3800461 h 5063094"/>
              <a:gd name="connsiteX0" fmla="*/ 0 w 5092611"/>
              <a:gd name="connsiteY0" fmla="*/ 3800518 h 5063151"/>
              <a:gd name="connsiteX1" fmla="*/ 2472871 w 5092611"/>
              <a:gd name="connsiteY1" fmla="*/ 57 h 5063151"/>
              <a:gd name="connsiteX2" fmla="*/ 5071931 w 5092611"/>
              <a:gd name="connsiteY2" fmla="*/ 3800518 h 5063151"/>
              <a:gd name="connsiteX3" fmla="*/ 0 w 5092611"/>
              <a:gd name="connsiteY3" fmla="*/ 3800518 h 5063151"/>
              <a:gd name="connsiteX0" fmla="*/ 0 w 5071931"/>
              <a:gd name="connsiteY0" fmla="*/ 3800518 h 5063151"/>
              <a:gd name="connsiteX1" fmla="*/ 2472871 w 5071931"/>
              <a:gd name="connsiteY1" fmla="*/ 57 h 5063151"/>
              <a:gd name="connsiteX2" fmla="*/ 5071931 w 5071931"/>
              <a:gd name="connsiteY2" fmla="*/ 3800518 h 5063151"/>
              <a:gd name="connsiteX3" fmla="*/ 0 w 5071931"/>
              <a:gd name="connsiteY3" fmla="*/ 3800518 h 5063151"/>
              <a:gd name="connsiteX0" fmla="*/ 0 w 5106835"/>
              <a:gd name="connsiteY0" fmla="*/ 3800504 h 5063137"/>
              <a:gd name="connsiteX1" fmla="*/ 2472871 w 5106835"/>
              <a:gd name="connsiteY1" fmla="*/ 43 h 5063137"/>
              <a:gd name="connsiteX2" fmla="*/ 5071931 w 5106835"/>
              <a:gd name="connsiteY2" fmla="*/ 3800504 h 5063137"/>
              <a:gd name="connsiteX3" fmla="*/ 0 w 5106835"/>
              <a:gd name="connsiteY3" fmla="*/ 3800504 h 5063137"/>
              <a:gd name="connsiteX0" fmla="*/ 0 w 5109912"/>
              <a:gd name="connsiteY0" fmla="*/ 3800713 h 5063346"/>
              <a:gd name="connsiteX1" fmla="*/ 2472871 w 5109912"/>
              <a:gd name="connsiteY1" fmla="*/ 252 h 5063346"/>
              <a:gd name="connsiteX2" fmla="*/ 5071931 w 5109912"/>
              <a:gd name="connsiteY2" fmla="*/ 3800713 h 5063346"/>
              <a:gd name="connsiteX3" fmla="*/ 0 w 5109912"/>
              <a:gd name="connsiteY3" fmla="*/ 3800713 h 5063346"/>
              <a:gd name="connsiteX0" fmla="*/ 0 w 5085890"/>
              <a:gd name="connsiteY0" fmla="*/ 3800717 h 5063350"/>
              <a:gd name="connsiteX1" fmla="*/ 2472871 w 5085890"/>
              <a:gd name="connsiteY1" fmla="*/ 256 h 5063350"/>
              <a:gd name="connsiteX2" fmla="*/ 5071931 w 5085890"/>
              <a:gd name="connsiteY2" fmla="*/ 3800717 h 5063350"/>
              <a:gd name="connsiteX3" fmla="*/ 0 w 5085890"/>
              <a:gd name="connsiteY3" fmla="*/ 3800717 h 5063350"/>
              <a:gd name="connsiteX0" fmla="*/ 0 w 5085890"/>
              <a:gd name="connsiteY0" fmla="*/ 3800717 h 5063350"/>
              <a:gd name="connsiteX1" fmla="*/ 2472871 w 5085890"/>
              <a:gd name="connsiteY1" fmla="*/ 256 h 5063350"/>
              <a:gd name="connsiteX2" fmla="*/ 5071931 w 5085890"/>
              <a:gd name="connsiteY2" fmla="*/ 3800717 h 5063350"/>
              <a:gd name="connsiteX3" fmla="*/ 0 w 5085890"/>
              <a:gd name="connsiteY3" fmla="*/ 3800717 h 5063350"/>
              <a:gd name="connsiteX0" fmla="*/ 24583 w 5110473"/>
              <a:gd name="connsiteY0" fmla="*/ 3800717 h 5063350"/>
              <a:gd name="connsiteX1" fmla="*/ 2497454 w 5110473"/>
              <a:gd name="connsiteY1" fmla="*/ 256 h 5063350"/>
              <a:gd name="connsiteX2" fmla="*/ 5096514 w 5110473"/>
              <a:gd name="connsiteY2" fmla="*/ 3800717 h 5063350"/>
              <a:gd name="connsiteX3" fmla="*/ 24583 w 5110473"/>
              <a:gd name="connsiteY3" fmla="*/ 3800717 h 5063350"/>
              <a:gd name="connsiteX0" fmla="*/ 20511 w 5106401"/>
              <a:gd name="connsiteY0" fmla="*/ 3800717 h 5063350"/>
              <a:gd name="connsiteX1" fmla="*/ 2493382 w 5106401"/>
              <a:gd name="connsiteY1" fmla="*/ 256 h 5063350"/>
              <a:gd name="connsiteX2" fmla="*/ 5092442 w 5106401"/>
              <a:gd name="connsiteY2" fmla="*/ 3800717 h 5063350"/>
              <a:gd name="connsiteX3" fmla="*/ 20511 w 5106401"/>
              <a:gd name="connsiteY3" fmla="*/ 3800717 h 5063350"/>
              <a:gd name="connsiteX0" fmla="*/ 19958 w 5105848"/>
              <a:gd name="connsiteY0" fmla="*/ 3800717 h 5063350"/>
              <a:gd name="connsiteX1" fmla="*/ 2492829 w 5105848"/>
              <a:gd name="connsiteY1" fmla="*/ 256 h 5063350"/>
              <a:gd name="connsiteX2" fmla="*/ 5091889 w 5105848"/>
              <a:gd name="connsiteY2" fmla="*/ 3800717 h 5063350"/>
              <a:gd name="connsiteX3" fmla="*/ 19958 w 5105848"/>
              <a:gd name="connsiteY3" fmla="*/ 3800717 h 5063350"/>
              <a:gd name="connsiteX0" fmla="*/ 19958 w 5106636"/>
              <a:gd name="connsiteY0" fmla="*/ 3800474 h 5063107"/>
              <a:gd name="connsiteX1" fmla="*/ 2492829 w 5106636"/>
              <a:gd name="connsiteY1" fmla="*/ 13 h 5063107"/>
              <a:gd name="connsiteX2" fmla="*/ 5091889 w 5106636"/>
              <a:gd name="connsiteY2" fmla="*/ 3800474 h 5063107"/>
              <a:gd name="connsiteX3" fmla="*/ 19958 w 5106636"/>
              <a:gd name="connsiteY3" fmla="*/ 3800474 h 5063107"/>
              <a:gd name="connsiteX0" fmla="*/ 20119 w 5106797"/>
              <a:gd name="connsiteY0" fmla="*/ 3800474 h 5063107"/>
              <a:gd name="connsiteX1" fmla="*/ 2492990 w 5106797"/>
              <a:gd name="connsiteY1" fmla="*/ 13 h 5063107"/>
              <a:gd name="connsiteX2" fmla="*/ 5092050 w 5106797"/>
              <a:gd name="connsiteY2" fmla="*/ 3800474 h 5063107"/>
              <a:gd name="connsiteX3" fmla="*/ 20119 w 5106797"/>
              <a:gd name="connsiteY3" fmla="*/ 3800474 h 5063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06797" h="5063107">
                <a:moveTo>
                  <a:pt x="20119" y="3800474"/>
                </a:moveTo>
                <a:cubicBezTo>
                  <a:pt x="-174678" y="2864762"/>
                  <a:pt x="1074462" y="102032"/>
                  <a:pt x="2492990" y="13"/>
                </a:cubicBezTo>
                <a:cubicBezTo>
                  <a:pt x="3895518" y="-6638"/>
                  <a:pt x="5264517" y="2697111"/>
                  <a:pt x="5092050" y="3800474"/>
                </a:cubicBezTo>
                <a:cubicBezTo>
                  <a:pt x="4963907" y="5385818"/>
                  <a:pt x="311907" y="5579374"/>
                  <a:pt x="20119" y="3800474"/>
                </a:cubicBez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anchor="ctr"/>
          <a:lstStyle>
            <a:lvl1pPr marL="0" indent="0" algn="ctr">
              <a:buNone/>
              <a:defRPr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Вставьте рисунок</a:t>
            </a:r>
          </a:p>
        </p:txBody>
      </p:sp>
    </p:spTree>
    <p:extLst>
      <p:ext uri="{BB962C8B-B14F-4D97-AF65-F5344CB8AC3E}">
        <p14:creationId xmlns:p14="http://schemas.microsoft.com/office/powerpoint/2010/main" val="11401895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64627" y="600419"/>
            <a:ext cx="4827373" cy="6269560"/>
          </a:xfrm>
          <a:prstGeom prst="rect">
            <a:avLst/>
          </a:prstGeom>
        </p:spPr>
      </p:pic>
      <p:sp>
        <p:nvSpPr>
          <p:cNvPr id="9" name="Прямоугольник 8"/>
          <p:cNvSpPr/>
          <p:nvPr userDrawn="1"/>
        </p:nvSpPr>
        <p:spPr bwMode="auto">
          <a:xfrm>
            <a:off x="7965989" y="760667"/>
            <a:ext cx="4226011" cy="1766994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lin ang="5400000" scaled="0"/>
          </a:gradFill>
          <a:ln>
            <a:noFill/>
          </a:ln>
        </p:spPr>
        <p:txBody>
          <a:bodyPr lIns="0" tIns="0" rIns="0" bIns="0" rtlCol="0" anchor="ctr"/>
          <a:lstStyle/>
          <a:p>
            <a:pPr algn="ctr"/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725" y="6473825"/>
            <a:ext cx="1665288" cy="144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>
            <a:spLocks noChangeArrowheads="1"/>
          </p:cNvSpPr>
          <p:nvPr userDrawn="1"/>
        </p:nvSpPr>
        <p:spPr bwMode="auto">
          <a:xfrm>
            <a:off x="11582400" y="6415088"/>
            <a:ext cx="373063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Segoe UI" panose="020B0502040204020203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Segoe UI" panose="020B0502040204020203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Segoe UI" panose="020B0502040204020203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Segoe UI" panose="020B0502040204020203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Segoe UI" panose="020B0502040204020203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</a:defRPr>
            </a:lvl9pPr>
          </a:lstStyle>
          <a:p>
            <a:pPr algn="r" eaLnBrk="1" hangingPunct="1">
              <a:defRPr/>
            </a:pPr>
            <a:fld id="{31E64221-82BE-4640-8CAA-B94A714A1643}" type="slidenum">
              <a:rPr lang="id-ID" altLang="ru-RU" sz="1100" smtClean="0">
                <a:solidFill>
                  <a:schemeClr val="accent2"/>
                </a:solidFill>
                <a:latin typeface="Segoe UI Black" panose="020B0A02040204020203" pitchFamily="34" charset="0"/>
                <a:cs typeface="Titillium" panose="020B0604020202020204" charset="0"/>
              </a:rPr>
              <a:pPr algn="r" eaLnBrk="1" hangingPunct="1">
                <a:defRPr/>
              </a:pPr>
              <a:t>‹#›</a:t>
            </a:fld>
            <a:endParaRPr lang="en-MY" altLang="ru-RU" sz="1100">
              <a:solidFill>
                <a:schemeClr val="accent2"/>
              </a:solidFill>
              <a:latin typeface="Segoe UI Black" panose="020B0A02040204020203" pitchFamily="34" charset="0"/>
              <a:cs typeface="Titillium" panose="020B0604020202020204" charset="0"/>
            </a:endParaRPr>
          </a:p>
        </p:txBody>
      </p:sp>
      <p:cxnSp>
        <p:nvCxnSpPr>
          <p:cNvPr id="7" name="Прямая соединительная линия 6"/>
          <p:cNvCxnSpPr/>
          <p:nvPr userDrawn="1"/>
        </p:nvCxnSpPr>
        <p:spPr>
          <a:xfrm>
            <a:off x="334963" y="6381750"/>
            <a:ext cx="280987" cy="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64"/>
          <p:cNvSpPr>
            <a:spLocks noGrp="1"/>
          </p:cNvSpPr>
          <p:nvPr>
            <p:ph type="title"/>
          </p:nvPr>
        </p:nvSpPr>
        <p:spPr>
          <a:xfrm>
            <a:off x="235962" y="306075"/>
            <a:ext cx="10786271" cy="964233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00000"/>
              </a:lnSpc>
              <a:defRPr lang="en-US" sz="2900" kern="1200" cap="all" spc="0" baseline="0" dirty="0">
                <a:solidFill>
                  <a:schemeClr val="tx1"/>
                </a:solidFill>
                <a:latin typeface="+mj-lt"/>
                <a:ea typeface="+mj-ea"/>
                <a:cs typeface="Arial" pitchFamily="34" charset="0"/>
              </a:defRPr>
            </a:lvl1pPr>
          </a:lstStyle>
          <a:p>
            <a:r>
              <a:rPr lang="ru-RU" dirty="0"/>
              <a:t>Образец заголовка</a:t>
            </a:r>
            <a:endParaRPr lang="en-US" dirty="0"/>
          </a:p>
        </p:txBody>
      </p:sp>
      <p:grpSp>
        <p:nvGrpSpPr>
          <p:cNvPr id="10" name="Группа 9"/>
          <p:cNvGrpSpPr/>
          <p:nvPr userDrawn="1"/>
        </p:nvGrpSpPr>
        <p:grpSpPr>
          <a:xfrm>
            <a:off x="11224990" y="308345"/>
            <a:ext cx="632048" cy="634883"/>
            <a:chOff x="6477000" y="633413"/>
            <a:chExt cx="1416050" cy="1422400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>
              <a:off x="6477000" y="633413"/>
              <a:ext cx="1416050" cy="1422400"/>
            </a:xfrm>
            <a:custGeom>
              <a:avLst/>
              <a:gdLst>
                <a:gd name="T0" fmla="*/ 56 w 892"/>
                <a:gd name="T1" fmla="*/ 603 h 896"/>
                <a:gd name="T2" fmla="*/ 34 w 892"/>
                <a:gd name="T3" fmla="*/ 569 h 896"/>
                <a:gd name="T4" fmla="*/ 16 w 892"/>
                <a:gd name="T5" fmla="*/ 531 h 896"/>
                <a:gd name="T6" fmla="*/ 4 w 892"/>
                <a:gd name="T7" fmla="*/ 493 h 896"/>
                <a:gd name="T8" fmla="*/ 0 w 892"/>
                <a:gd name="T9" fmla="*/ 451 h 896"/>
                <a:gd name="T10" fmla="*/ 2 w 892"/>
                <a:gd name="T11" fmla="*/ 427 h 896"/>
                <a:gd name="T12" fmla="*/ 12 w 892"/>
                <a:gd name="T13" fmla="*/ 381 h 896"/>
                <a:gd name="T14" fmla="*/ 28 w 892"/>
                <a:gd name="T15" fmla="*/ 339 h 896"/>
                <a:gd name="T16" fmla="*/ 54 w 892"/>
                <a:gd name="T17" fmla="*/ 301 h 896"/>
                <a:gd name="T18" fmla="*/ 68 w 892"/>
                <a:gd name="T19" fmla="*/ 283 h 896"/>
                <a:gd name="T20" fmla="*/ 118 w 892"/>
                <a:gd name="T21" fmla="*/ 231 h 896"/>
                <a:gd name="T22" fmla="*/ 172 w 892"/>
                <a:gd name="T23" fmla="*/ 183 h 896"/>
                <a:gd name="T24" fmla="*/ 230 w 892"/>
                <a:gd name="T25" fmla="*/ 139 h 896"/>
                <a:gd name="T26" fmla="*/ 292 w 892"/>
                <a:gd name="T27" fmla="*/ 102 h 896"/>
                <a:gd name="T28" fmla="*/ 356 w 892"/>
                <a:gd name="T29" fmla="*/ 68 h 896"/>
                <a:gd name="T30" fmla="*/ 424 w 892"/>
                <a:gd name="T31" fmla="*/ 40 h 896"/>
                <a:gd name="T32" fmla="*/ 494 w 892"/>
                <a:gd name="T33" fmla="*/ 18 h 896"/>
                <a:gd name="T34" fmla="*/ 568 w 892"/>
                <a:gd name="T35" fmla="*/ 2 h 896"/>
                <a:gd name="T36" fmla="*/ 590 w 892"/>
                <a:gd name="T37" fmla="*/ 0 h 896"/>
                <a:gd name="T38" fmla="*/ 630 w 892"/>
                <a:gd name="T39" fmla="*/ 0 h 896"/>
                <a:gd name="T40" fmla="*/ 672 w 892"/>
                <a:gd name="T41" fmla="*/ 8 h 896"/>
                <a:gd name="T42" fmla="*/ 712 w 892"/>
                <a:gd name="T43" fmla="*/ 22 h 896"/>
                <a:gd name="T44" fmla="*/ 732 w 892"/>
                <a:gd name="T45" fmla="*/ 32 h 896"/>
                <a:gd name="T46" fmla="*/ 768 w 892"/>
                <a:gd name="T47" fmla="*/ 56 h 896"/>
                <a:gd name="T48" fmla="*/ 798 w 892"/>
                <a:gd name="T49" fmla="*/ 86 h 896"/>
                <a:gd name="T50" fmla="*/ 822 w 892"/>
                <a:gd name="T51" fmla="*/ 119 h 896"/>
                <a:gd name="T52" fmla="*/ 840 w 892"/>
                <a:gd name="T53" fmla="*/ 157 h 896"/>
                <a:gd name="T54" fmla="*/ 852 w 892"/>
                <a:gd name="T55" fmla="*/ 191 h 896"/>
                <a:gd name="T56" fmla="*/ 872 w 892"/>
                <a:gd name="T57" fmla="*/ 263 h 896"/>
                <a:gd name="T58" fmla="*/ 884 w 892"/>
                <a:gd name="T59" fmla="*/ 335 h 896"/>
                <a:gd name="T60" fmla="*/ 890 w 892"/>
                <a:gd name="T61" fmla="*/ 407 h 896"/>
                <a:gd name="T62" fmla="*/ 890 w 892"/>
                <a:gd name="T63" fmla="*/ 479 h 896"/>
                <a:gd name="T64" fmla="*/ 884 w 892"/>
                <a:gd name="T65" fmla="*/ 551 h 896"/>
                <a:gd name="T66" fmla="*/ 872 w 892"/>
                <a:gd name="T67" fmla="*/ 621 h 896"/>
                <a:gd name="T68" fmla="*/ 854 w 892"/>
                <a:gd name="T69" fmla="*/ 690 h 896"/>
                <a:gd name="T70" fmla="*/ 844 w 892"/>
                <a:gd name="T71" fmla="*/ 724 h 896"/>
                <a:gd name="T72" fmla="*/ 826 w 892"/>
                <a:gd name="T73" fmla="*/ 766 h 896"/>
                <a:gd name="T74" fmla="*/ 802 w 892"/>
                <a:gd name="T75" fmla="*/ 804 h 896"/>
                <a:gd name="T76" fmla="*/ 770 w 892"/>
                <a:gd name="T77" fmla="*/ 838 h 896"/>
                <a:gd name="T78" fmla="*/ 730 w 892"/>
                <a:gd name="T79" fmla="*/ 866 h 896"/>
                <a:gd name="T80" fmla="*/ 712 w 892"/>
                <a:gd name="T81" fmla="*/ 876 h 896"/>
                <a:gd name="T82" fmla="*/ 672 w 892"/>
                <a:gd name="T83" fmla="*/ 890 h 896"/>
                <a:gd name="T84" fmla="*/ 630 w 892"/>
                <a:gd name="T85" fmla="*/ 896 h 896"/>
                <a:gd name="T86" fmla="*/ 590 w 892"/>
                <a:gd name="T87" fmla="*/ 896 h 896"/>
                <a:gd name="T88" fmla="*/ 570 w 892"/>
                <a:gd name="T89" fmla="*/ 894 h 896"/>
                <a:gd name="T90" fmla="*/ 500 w 892"/>
                <a:gd name="T91" fmla="*/ 884 h 896"/>
                <a:gd name="T92" fmla="*/ 428 w 892"/>
                <a:gd name="T93" fmla="*/ 862 h 896"/>
                <a:gd name="T94" fmla="*/ 356 w 892"/>
                <a:gd name="T95" fmla="*/ 832 h 896"/>
                <a:gd name="T96" fmla="*/ 286 w 892"/>
                <a:gd name="T97" fmla="*/ 796 h 896"/>
                <a:gd name="T98" fmla="*/ 220 w 892"/>
                <a:gd name="T99" fmla="*/ 754 h 896"/>
                <a:gd name="T100" fmla="*/ 158 w 892"/>
                <a:gd name="T101" fmla="*/ 706 h 896"/>
                <a:gd name="T102" fmla="*/ 102 w 892"/>
                <a:gd name="T103" fmla="*/ 657 h 896"/>
                <a:gd name="T104" fmla="*/ 56 w 892"/>
                <a:gd name="T105" fmla="*/ 603 h 8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892" h="896">
                  <a:moveTo>
                    <a:pt x="56" y="603"/>
                  </a:moveTo>
                  <a:lnTo>
                    <a:pt x="56" y="603"/>
                  </a:lnTo>
                  <a:lnTo>
                    <a:pt x="44" y="587"/>
                  </a:lnTo>
                  <a:lnTo>
                    <a:pt x="34" y="569"/>
                  </a:lnTo>
                  <a:lnTo>
                    <a:pt x="24" y="551"/>
                  </a:lnTo>
                  <a:lnTo>
                    <a:pt x="16" y="531"/>
                  </a:lnTo>
                  <a:lnTo>
                    <a:pt x="10" y="513"/>
                  </a:lnTo>
                  <a:lnTo>
                    <a:pt x="4" y="493"/>
                  </a:lnTo>
                  <a:lnTo>
                    <a:pt x="2" y="471"/>
                  </a:lnTo>
                  <a:lnTo>
                    <a:pt x="0" y="451"/>
                  </a:lnTo>
                  <a:lnTo>
                    <a:pt x="0" y="451"/>
                  </a:lnTo>
                  <a:lnTo>
                    <a:pt x="2" y="427"/>
                  </a:lnTo>
                  <a:lnTo>
                    <a:pt x="6" y="403"/>
                  </a:lnTo>
                  <a:lnTo>
                    <a:pt x="12" y="381"/>
                  </a:lnTo>
                  <a:lnTo>
                    <a:pt x="20" y="359"/>
                  </a:lnTo>
                  <a:lnTo>
                    <a:pt x="28" y="339"/>
                  </a:lnTo>
                  <a:lnTo>
                    <a:pt x="40" y="319"/>
                  </a:lnTo>
                  <a:lnTo>
                    <a:pt x="54" y="301"/>
                  </a:lnTo>
                  <a:lnTo>
                    <a:pt x="68" y="283"/>
                  </a:lnTo>
                  <a:lnTo>
                    <a:pt x="68" y="283"/>
                  </a:lnTo>
                  <a:lnTo>
                    <a:pt x="92" y="257"/>
                  </a:lnTo>
                  <a:lnTo>
                    <a:pt x="118" y="231"/>
                  </a:lnTo>
                  <a:lnTo>
                    <a:pt x="144" y="207"/>
                  </a:lnTo>
                  <a:lnTo>
                    <a:pt x="172" y="183"/>
                  </a:lnTo>
                  <a:lnTo>
                    <a:pt x="200" y="161"/>
                  </a:lnTo>
                  <a:lnTo>
                    <a:pt x="230" y="139"/>
                  </a:lnTo>
                  <a:lnTo>
                    <a:pt x="260" y="119"/>
                  </a:lnTo>
                  <a:lnTo>
                    <a:pt x="292" y="102"/>
                  </a:lnTo>
                  <a:lnTo>
                    <a:pt x="324" y="84"/>
                  </a:lnTo>
                  <a:lnTo>
                    <a:pt x="356" y="68"/>
                  </a:lnTo>
                  <a:lnTo>
                    <a:pt x="390" y="54"/>
                  </a:lnTo>
                  <a:lnTo>
                    <a:pt x="424" y="40"/>
                  </a:lnTo>
                  <a:lnTo>
                    <a:pt x="460" y="28"/>
                  </a:lnTo>
                  <a:lnTo>
                    <a:pt x="494" y="18"/>
                  </a:lnTo>
                  <a:lnTo>
                    <a:pt x="532" y="10"/>
                  </a:lnTo>
                  <a:lnTo>
                    <a:pt x="568" y="2"/>
                  </a:lnTo>
                  <a:lnTo>
                    <a:pt x="568" y="2"/>
                  </a:lnTo>
                  <a:lnTo>
                    <a:pt x="590" y="0"/>
                  </a:lnTo>
                  <a:lnTo>
                    <a:pt x="610" y="0"/>
                  </a:lnTo>
                  <a:lnTo>
                    <a:pt x="630" y="0"/>
                  </a:lnTo>
                  <a:lnTo>
                    <a:pt x="652" y="2"/>
                  </a:lnTo>
                  <a:lnTo>
                    <a:pt x="672" y="8"/>
                  </a:lnTo>
                  <a:lnTo>
                    <a:pt x="692" y="14"/>
                  </a:lnTo>
                  <a:lnTo>
                    <a:pt x="712" y="22"/>
                  </a:lnTo>
                  <a:lnTo>
                    <a:pt x="732" y="32"/>
                  </a:lnTo>
                  <a:lnTo>
                    <a:pt x="732" y="32"/>
                  </a:lnTo>
                  <a:lnTo>
                    <a:pt x="750" y="44"/>
                  </a:lnTo>
                  <a:lnTo>
                    <a:pt x="768" y="56"/>
                  </a:lnTo>
                  <a:lnTo>
                    <a:pt x="784" y="70"/>
                  </a:lnTo>
                  <a:lnTo>
                    <a:pt x="798" y="86"/>
                  </a:lnTo>
                  <a:lnTo>
                    <a:pt x="810" y="102"/>
                  </a:lnTo>
                  <a:lnTo>
                    <a:pt x="822" y="119"/>
                  </a:lnTo>
                  <a:lnTo>
                    <a:pt x="832" y="137"/>
                  </a:lnTo>
                  <a:lnTo>
                    <a:pt x="840" y="157"/>
                  </a:lnTo>
                  <a:lnTo>
                    <a:pt x="840" y="157"/>
                  </a:lnTo>
                  <a:lnTo>
                    <a:pt x="852" y="191"/>
                  </a:lnTo>
                  <a:lnTo>
                    <a:pt x="862" y="227"/>
                  </a:lnTo>
                  <a:lnTo>
                    <a:pt x="872" y="263"/>
                  </a:lnTo>
                  <a:lnTo>
                    <a:pt x="878" y="299"/>
                  </a:lnTo>
                  <a:lnTo>
                    <a:pt x="884" y="335"/>
                  </a:lnTo>
                  <a:lnTo>
                    <a:pt x="888" y="371"/>
                  </a:lnTo>
                  <a:lnTo>
                    <a:pt x="890" y="407"/>
                  </a:lnTo>
                  <a:lnTo>
                    <a:pt x="892" y="443"/>
                  </a:lnTo>
                  <a:lnTo>
                    <a:pt x="890" y="479"/>
                  </a:lnTo>
                  <a:lnTo>
                    <a:pt x="888" y="515"/>
                  </a:lnTo>
                  <a:lnTo>
                    <a:pt x="884" y="551"/>
                  </a:lnTo>
                  <a:lnTo>
                    <a:pt x="878" y="587"/>
                  </a:lnTo>
                  <a:lnTo>
                    <a:pt x="872" y="621"/>
                  </a:lnTo>
                  <a:lnTo>
                    <a:pt x="864" y="657"/>
                  </a:lnTo>
                  <a:lnTo>
                    <a:pt x="854" y="690"/>
                  </a:lnTo>
                  <a:lnTo>
                    <a:pt x="844" y="724"/>
                  </a:lnTo>
                  <a:lnTo>
                    <a:pt x="844" y="724"/>
                  </a:lnTo>
                  <a:lnTo>
                    <a:pt x="836" y="746"/>
                  </a:lnTo>
                  <a:lnTo>
                    <a:pt x="826" y="766"/>
                  </a:lnTo>
                  <a:lnTo>
                    <a:pt x="814" y="786"/>
                  </a:lnTo>
                  <a:lnTo>
                    <a:pt x="802" y="804"/>
                  </a:lnTo>
                  <a:lnTo>
                    <a:pt x="786" y="822"/>
                  </a:lnTo>
                  <a:lnTo>
                    <a:pt x="770" y="838"/>
                  </a:lnTo>
                  <a:lnTo>
                    <a:pt x="752" y="852"/>
                  </a:lnTo>
                  <a:lnTo>
                    <a:pt x="730" y="866"/>
                  </a:lnTo>
                  <a:lnTo>
                    <a:pt x="730" y="866"/>
                  </a:lnTo>
                  <a:lnTo>
                    <a:pt x="712" y="876"/>
                  </a:lnTo>
                  <a:lnTo>
                    <a:pt x="692" y="884"/>
                  </a:lnTo>
                  <a:lnTo>
                    <a:pt x="672" y="890"/>
                  </a:lnTo>
                  <a:lnTo>
                    <a:pt x="652" y="894"/>
                  </a:lnTo>
                  <a:lnTo>
                    <a:pt x="630" y="896"/>
                  </a:lnTo>
                  <a:lnTo>
                    <a:pt x="610" y="896"/>
                  </a:lnTo>
                  <a:lnTo>
                    <a:pt x="590" y="896"/>
                  </a:lnTo>
                  <a:lnTo>
                    <a:pt x="570" y="894"/>
                  </a:lnTo>
                  <a:lnTo>
                    <a:pt x="570" y="894"/>
                  </a:lnTo>
                  <a:lnTo>
                    <a:pt x="536" y="890"/>
                  </a:lnTo>
                  <a:lnTo>
                    <a:pt x="500" y="884"/>
                  </a:lnTo>
                  <a:lnTo>
                    <a:pt x="464" y="874"/>
                  </a:lnTo>
                  <a:lnTo>
                    <a:pt x="428" y="862"/>
                  </a:lnTo>
                  <a:lnTo>
                    <a:pt x="392" y="848"/>
                  </a:lnTo>
                  <a:lnTo>
                    <a:pt x="356" y="832"/>
                  </a:lnTo>
                  <a:lnTo>
                    <a:pt x="322" y="816"/>
                  </a:lnTo>
                  <a:lnTo>
                    <a:pt x="286" y="796"/>
                  </a:lnTo>
                  <a:lnTo>
                    <a:pt x="252" y="776"/>
                  </a:lnTo>
                  <a:lnTo>
                    <a:pt x="220" y="754"/>
                  </a:lnTo>
                  <a:lnTo>
                    <a:pt x="188" y="732"/>
                  </a:lnTo>
                  <a:lnTo>
                    <a:pt x="158" y="706"/>
                  </a:lnTo>
                  <a:lnTo>
                    <a:pt x="130" y="682"/>
                  </a:lnTo>
                  <a:lnTo>
                    <a:pt x="102" y="657"/>
                  </a:lnTo>
                  <a:lnTo>
                    <a:pt x="78" y="631"/>
                  </a:lnTo>
                  <a:lnTo>
                    <a:pt x="56" y="603"/>
                  </a:lnTo>
                  <a:close/>
                </a:path>
              </a:pathLst>
            </a:custGeom>
            <a:solidFill>
              <a:srgbClr val="0010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3" name="Freeform 13"/>
            <p:cNvSpPr>
              <a:spLocks/>
            </p:cNvSpPr>
            <p:nvPr/>
          </p:nvSpPr>
          <p:spPr bwMode="auto">
            <a:xfrm>
              <a:off x="7258050" y="1343026"/>
              <a:ext cx="463550" cy="458788"/>
            </a:xfrm>
            <a:custGeom>
              <a:avLst/>
              <a:gdLst>
                <a:gd name="T0" fmla="*/ 230 w 292"/>
                <a:gd name="T1" fmla="*/ 58 h 289"/>
                <a:gd name="T2" fmla="*/ 292 w 292"/>
                <a:gd name="T3" fmla="*/ 16 h 289"/>
                <a:gd name="T4" fmla="*/ 282 w 292"/>
                <a:gd name="T5" fmla="*/ 0 h 289"/>
                <a:gd name="T6" fmla="*/ 0 w 292"/>
                <a:gd name="T7" fmla="*/ 188 h 289"/>
                <a:gd name="T8" fmla="*/ 10 w 292"/>
                <a:gd name="T9" fmla="*/ 204 h 289"/>
                <a:gd name="T10" fmla="*/ 212 w 292"/>
                <a:gd name="T11" fmla="*/ 70 h 289"/>
                <a:gd name="T12" fmla="*/ 78 w 292"/>
                <a:gd name="T13" fmla="*/ 208 h 289"/>
                <a:gd name="T14" fmla="*/ 92 w 292"/>
                <a:gd name="T15" fmla="*/ 220 h 289"/>
                <a:gd name="T16" fmla="*/ 136 w 292"/>
                <a:gd name="T17" fmla="*/ 176 h 289"/>
                <a:gd name="T18" fmla="*/ 86 w 292"/>
                <a:gd name="T19" fmla="*/ 281 h 289"/>
                <a:gd name="T20" fmla="*/ 104 w 292"/>
                <a:gd name="T21" fmla="*/ 289 h 289"/>
                <a:gd name="T22" fmla="*/ 158 w 292"/>
                <a:gd name="T23" fmla="*/ 172 h 289"/>
                <a:gd name="T24" fmla="*/ 144 w 292"/>
                <a:gd name="T25" fmla="*/ 166 h 289"/>
                <a:gd name="T26" fmla="*/ 240 w 292"/>
                <a:gd name="T27" fmla="*/ 68 h 289"/>
                <a:gd name="T28" fmla="*/ 230 w 292"/>
                <a:gd name="T29" fmla="*/ 58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2" h="289">
                  <a:moveTo>
                    <a:pt x="230" y="58"/>
                  </a:moveTo>
                  <a:lnTo>
                    <a:pt x="292" y="16"/>
                  </a:lnTo>
                  <a:lnTo>
                    <a:pt x="282" y="0"/>
                  </a:lnTo>
                  <a:lnTo>
                    <a:pt x="0" y="188"/>
                  </a:lnTo>
                  <a:lnTo>
                    <a:pt x="10" y="204"/>
                  </a:lnTo>
                  <a:lnTo>
                    <a:pt x="212" y="70"/>
                  </a:lnTo>
                  <a:lnTo>
                    <a:pt x="78" y="208"/>
                  </a:lnTo>
                  <a:lnTo>
                    <a:pt x="92" y="220"/>
                  </a:lnTo>
                  <a:lnTo>
                    <a:pt x="136" y="176"/>
                  </a:lnTo>
                  <a:lnTo>
                    <a:pt x="86" y="281"/>
                  </a:lnTo>
                  <a:lnTo>
                    <a:pt x="104" y="289"/>
                  </a:lnTo>
                  <a:lnTo>
                    <a:pt x="158" y="172"/>
                  </a:lnTo>
                  <a:lnTo>
                    <a:pt x="144" y="166"/>
                  </a:lnTo>
                  <a:lnTo>
                    <a:pt x="240" y="68"/>
                  </a:lnTo>
                  <a:lnTo>
                    <a:pt x="230" y="58"/>
                  </a:lnTo>
                  <a:close/>
                </a:path>
              </a:pathLst>
            </a:custGeom>
            <a:solidFill>
              <a:srgbClr val="00C3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4" name="Freeform 14"/>
            <p:cNvSpPr>
              <a:spLocks/>
            </p:cNvSpPr>
            <p:nvPr/>
          </p:nvSpPr>
          <p:spPr bwMode="auto">
            <a:xfrm>
              <a:off x="7092950" y="1127126"/>
              <a:ext cx="482600" cy="403225"/>
            </a:xfrm>
            <a:custGeom>
              <a:avLst/>
              <a:gdLst>
                <a:gd name="T0" fmla="*/ 294 w 304"/>
                <a:gd name="T1" fmla="*/ 120 h 254"/>
                <a:gd name="T2" fmla="*/ 260 w 304"/>
                <a:gd name="T3" fmla="*/ 80 h 254"/>
                <a:gd name="T4" fmla="*/ 236 w 304"/>
                <a:gd name="T5" fmla="*/ 0 h 254"/>
                <a:gd name="T6" fmla="*/ 90 w 304"/>
                <a:gd name="T7" fmla="*/ 160 h 254"/>
                <a:gd name="T8" fmla="*/ 90 w 304"/>
                <a:gd name="T9" fmla="*/ 160 h 254"/>
                <a:gd name="T10" fmla="*/ 64 w 304"/>
                <a:gd name="T11" fmla="*/ 156 h 254"/>
                <a:gd name="T12" fmla="*/ 50 w 304"/>
                <a:gd name="T13" fmla="*/ 144 h 254"/>
                <a:gd name="T14" fmla="*/ 42 w 304"/>
                <a:gd name="T15" fmla="*/ 124 h 254"/>
                <a:gd name="T16" fmla="*/ 44 w 304"/>
                <a:gd name="T17" fmla="*/ 100 h 254"/>
                <a:gd name="T18" fmla="*/ 48 w 304"/>
                <a:gd name="T19" fmla="*/ 88 h 254"/>
                <a:gd name="T20" fmla="*/ 60 w 304"/>
                <a:gd name="T21" fmla="*/ 66 h 254"/>
                <a:gd name="T22" fmla="*/ 80 w 304"/>
                <a:gd name="T23" fmla="*/ 50 h 254"/>
                <a:gd name="T24" fmla="*/ 102 w 304"/>
                <a:gd name="T25" fmla="*/ 42 h 254"/>
                <a:gd name="T26" fmla="*/ 112 w 304"/>
                <a:gd name="T27" fmla="*/ 40 h 254"/>
                <a:gd name="T28" fmla="*/ 136 w 304"/>
                <a:gd name="T29" fmla="*/ 44 h 254"/>
                <a:gd name="T30" fmla="*/ 146 w 304"/>
                <a:gd name="T31" fmla="*/ 52 h 254"/>
                <a:gd name="T32" fmla="*/ 150 w 304"/>
                <a:gd name="T33" fmla="*/ 62 h 254"/>
                <a:gd name="T34" fmla="*/ 150 w 304"/>
                <a:gd name="T35" fmla="*/ 68 h 254"/>
                <a:gd name="T36" fmla="*/ 92 w 304"/>
                <a:gd name="T37" fmla="*/ 80 h 254"/>
                <a:gd name="T38" fmla="*/ 184 w 304"/>
                <a:gd name="T39" fmla="*/ 120 h 254"/>
                <a:gd name="T40" fmla="*/ 190 w 304"/>
                <a:gd name="T41" fmla="*/ 98 h 254"/>
                <a:gd name="T42" fmla="*/ 194 w 304"/>
                <a:gd name="T43" fmla="*/ 74 h 254"/>
                <a:gd name="T44" fmla="*/ 192 w 304"/>
                <a:gd name="T45" fmla="*/ 60 h 254"/>
                <a:gd name="T46" fmla="*/ 182 w 304"/>
                <a:gd name="T47" fmla="*/ 32 h 254"/>
                <a:gd name="T48" fmla="*/ 162 w 304"/>
                <a:gd name="T49" fmla="*/ 12 h 254"/>
                <a:gd name="T50" fmla="*/ 134 w 304"/>
                <a:gd name="T51" fmla="*/ 2 h 254"/>
                <a:gd name="T52" fmla="*/ 116 w 304"/>
                <a:gd name="T53" fmla="*/ 0 h 254"/>
                <a:gd name="T54" fmla="*/ 92 w 304"/>
                <a:gd name="T55" fmla="*/ 2 h 254"/>
                <a:gd name="T56" fmla="*/ 68 w 304"/>
                <a:gd name="T57" fmla="*/ 10 h 254"/>
                <a:gd name="T58" fmla="*/ 32 w 304"/>
                <a:gd name="T59" fmla="*/ 36 h 254"/>
                <a:gd name="T60" fmla="*/ 8 w 304"/>
                <a:gd name="T61" fmla="*/ 74 h 254"/>
                <a:gd name="T62" fmla="*/ 0 w 304"/>
                <a:gd name="T63" fmla="*/ 116 h 254"/>
                <a:gd name="T64" fmla="*/ 2 w 304"/>
                <a:gd name="T65" fmla="*/ 136 h 254"/>
                <a:gd name="T66" fmla="*/ 14 w 304"/>
                <a:gd name="T67" fmla="*/ 166 h 254"/>
                <a:gd name="T68" fmla="*/ 38 w 304"/>
                <a:gd name="T69" fmla="*/ 188 h 254"/>
                <a:gd name="T70" fmla="*/ 70 w 304"/>
                <a:gd name="T71" fmla="*/ 200 h 254"/>
                <a:gd name="T72" fmla="*/ 90 w 304"/>
                <a:gd name="T73" fmla="*/ 202 h 254"/>
                <a:gd name="T74" fmla="*/ 90 w 304"/>
                <a:gd name="T75" fmla="*/ 202 h 254"/>
                <a:gd name="T76" fmla="*/ 182 w 304"/>
                <a:gd name="T77" fmla="*/ 202 h 254"/>
                <a:gd name="T78" fmla="*/ 180 w 304"/>
                <a:gd name="T79" fmla="*/ 222 h 254"/>
                <a:gd name="T80" fmla="*/ 186 w 304"/>
                <a:gd name="T81" fmla="*/ 238 h 254"/>
                <a:gd name="T82" fmla="*/ 200 w 304"/>
                <a:gd name="T83" fmla="*/ 250 h 254"/>
                <a:gd name="T84" fmla="*/ 220 w 304"/>
                <a:gd name="T85" fmla="*/ 254 h 254"/>
                <a:gd name="T86" fmla="*/ 258 w 304"/>
                <a:gd name="T87" fmla="*/ 254 h 254"/>
                <a:gd name="T88" fmla="*/ 236 w 304"/>
                <a:gd name="T89" fmla="*/ 214 h 254"/>
                <a:gd name="T90" fmla="*/ 230 w 304"/>
                <a:gd name="T91" fmla="*/ 214 h 254"/>
                <a:gd name="T92" fmla="*/ 226 w 304"/>
                <a:gd name="T93" fmla="*/ 206 h 254"/>
                <a:gd name="T94" fmla="*/ 248 w 304"/>
                <a:gd name="T95" fmla="*/ 120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04" h="254">
                  <a:moveTo>
                    <a:pt x="248" y="120"/>
                  </a:moveTo>
                  <a:lnTo>
                    <a:pt x="294" y="120"/>
                  </a:lnTo>
                  <a:lnTo>
                    <a:pt x="304" y="80"/>
                  </a:lnTo>
                  <a:lnTo>
                    <a:pt x="260" y="80"/>
                  </a:lnTo>
                  <a:lnTo>
                    <a:pt x="282" y="0"/>
                  </a:lnTo>
                  <a:lnTo>
                    <a:pt x="236" y="0"/>
                  </a:lnTo>
                  <a:lnTo>
                    <a:pt x="192" y="160"/>
                  </a:lnTo>
                  <a:lnTo>
                    <a:pt x="90" y="160"/>
                  </a:lnTo>
                  <a:lnTo>
                    <a:pt x="90" y="160"/>
                  </a:lnTo>
                  <a:lnTo>
                    <a:pt x="90" y="160"/>
                  </a:lnTo>
                  <a:lnTo>
                    <a:pt x="76" y="160"/>
                  </a:lnTo>
                  <a:lnTo>
                    <a:pt x="64" y="156"/>
                  </a:lnTo>
                  <a:lnTo>
                    <a:pt x="56" y="152"/>
                  </a:lnTo>
                  <a:lnTo>
                    <a:pt x="50" y="144"/>
                  </a:lnTo>
                  <a:lnTo>
                    <a:pt x="44" y="136"/>
                  </a:lnTo>
                  <a:lnTo>
                    <a:pt x="42" y="124"/>
                  </a:lnTo>
                  <a:lnTo>
                    <a:pt x="42" y="114"/>
                  </a:lnTo>
                  <a:lnTo>
                    <a:pt x="44" y="100"/>
                  </a:lnTo>
                  <a:lnTo>
                    <a:pt x="44" y="100"/>
                  </a:lnTo>
                  <a:lnTo>
                    <a:pt x="48" y="88"/>
                  </a:lnTo>
                  <a:lnTo>
                    <a:pt x="54" y="76"/>
                  </a:lnTo>
                  <a:lnTo>
                    <a:pt x="60" y="66"/>
                  </a:lnTo>
                  <a:lnTo>
                    <a:pt x="70" y="58"/>
                  </a:lnTo>
                  <a:lnTo>
                    <a:pt x="80" y="50"/>
                  </a:lnTo>
                  <a:lnTo>
                    <a:pt x="90" y="44"/>
                  </a:lnTo>
                  <a:lnTo>
                    <a:pt x="102" y="42"/>
                  </a:lnTo>
                  <a:lnTo>
                    <a:pt x="112" y="40"/>
                  </a:lnTo>
                  <a:lnTo>
                    <a:pt x="112" y="40"/>
                  </a:lnTo>
                  <a:lnTo>
                    <a:pt x="130" y="42"/>
                  </a:lnTo>
                  <a:lnTo>
                    <a:pt x="136" y="44"/>
                  </a:lnTo>
                  <a:lnTo>
                    <a:pt x="140" y="48"/>
                  </a:lnTo>
                  <a:lnTo>
                    <a:pt x="146" y="52"/>
                  </a:lnTo>
                  <a:lnTo>
                    <a:pt x="148" y="58"/>
                  </a:lnTo>
                  <a:lnTo>
                    <a:pt x="150" y="62"/>
                  </a:lnTo>
                  <a:lnTo>
                    <a:pt x="150" y="68"/>
                  </a:lnTo>
                  <a:lnTo>
                    <a:pt x="150" y="68"/>
                  </a:lnTo>
                  <a:lnTo>
                    <a:pt x="148" y="80"/>
                  </a:lnTo>
                  <a:lnTo>
                    <a:pt x="92" y="80"/>
                  </a:lnTo>
                  <a:lnTo>
                    <a:pt x="82" y="120"/>
                  </a:lnTo>
                  <a:lnTo>
                    <a:pt x="184" y="120"/>
                  </a:lnTo>
                  <a:lnTo>
                    <a:pt x="184" y="120"/>
                  </a:lnTo>
                  <a:lnTo>
                    <a:pt x="190" y="98"/>
                  </a:lnTo>
                  <a:lnTo>
                    <a:pt x="192" y="86"/>
                  </a:lnTo>
                  <a:lnTo>
                    <a:pt x="194" y="74"/>
                  </a:lnTo>
                  <a:lnTo>
                    <a:pt x="194" y="74"/>
                  </a:lnTo>
                  <a:lnTo>
                    <a:pt x="192" y="60"/>
                  </a:lnTo>
                  <a:lnTo>
                    <a:pt x="188" y="46"/>
                  </a:lnTo>
                  <a:lnTo>
                    <a:pt x="182" y="32"/>
                  </a:lnTo>
                  <a:lnTo>
                    <a:pt x="174" y="22"/>
                  </a:lnTo>
                  <a:lnTo>
                    <a:pt x="162" y="12"/>
                  </a:lnTo>
                  <a:lnTo>
                    <a:pt x="148" y="6"/>
                  </a:lnTo>
                  <a:lnTo>
                    <a:pt x="134" y="2"/>
                  </a:lnTo>
                  <a:lnTo>
                    <a:pt x="116" y="0"/>
                  </a:lnTo>
                  <a:lnTo>
                    <a:pt x="116" y="0"/>
                  </a:lnTo>
                  <a:lnTo>
                    <a:pt x="104" y="0"/>
                  </a:lnTo>
                  <a:lnTo>
                    <a:pt x="92" y="2"/>
                  </a:lnTo>
                  <a:lnTo>
                    <a:pt x="80" y="6"/>
                  </a:lnTo>
                  <a:lnTo>
                    <a:pt x="68" y="10"/>
                  </a:lnTo>
                  <a:lnTo>
                    <a:pt x="50" y="22"/>
                  </a:lnTo>
                  <a:lnTo>
                    <a:pt x="32" y="36"/>
                  </a:lnTo>
                  <a:lnTo>
                    <a:pt x="18" y="54"/>
                  </a:lnTo>
                  <a:lnTo>
                    <a:pt x="8" y="74"/>
                  </a:lnTo>
                  <a:lnTo>
                    <a:pt x="2" y="96"/>
                  </a:lnTo>
                  <a:lnTo>
                    <a:pt x="0" y="116"/>
                  </a:lnTo>
                  <a:lnTo>
                    <a:pt x="0" y="116"/>
                  </a:lnTo>
                  <a:lnTo>
                    <a:pt x="2" y="136"/>
                  </a:lnTo>
                  <a:lnTo>
                    <a:pt x="6" y="152"/>
                  </a:lnTo>
                  <a:lnTo>
                    <a:pt x="14" y="166"/>
                  </a:lnTo>
                  <a:lnTo>
                    <a:pt x="24" y="178"/>
                  </a:lnTo>
                  <a:lnTo>
                    <a:pt x="38" y="188"/>
                  </a:lnTo>
                  <a:lnTo>
                    <a:pt x="52" y="196"/>
                  </a:lnTo>
                  <a:lnTo>
                    <a:pt x="70" y="200"/>
                  </a:lnTo>
                  <a:lnTo>
                    <a:pt x="90" y="202"/>
                  </a:lnTo>
                  <a:lnTo>
                    <a:pt x="90" y="202"/>
                  </a:lnTo>
                  <a:lnTo>
                    <a:pt x="90" y="202"/>
                  </a:lnTo>
                  <a:lnTo>
                    <a:pt x="90" y="202"/>
                  </a:lnTo>
                  <a:lnTo>
                    <a:pt x="182" y="202"/>
                  </a:lnTo>
                  <a:lnTo>
                    <a:pt x="182" y="202"/>
                  </a:lnTo>
                  <a:lnTo>
                    <a:pt x="180" y="212"/>
                  </a:lnTo>
                  <a:lnTo>
                    <a:pt x="180" y="222"/>
                  </a:lnTo>
                  <a:lnTo>
                    <a:pt x="182" y="230"/>
                  </a:lnTo>
                  <a:lnTo>
                    <a:pt x="186" y="238"/>
                  </a:lnTo>
                  <a:lnTo>
                    <a:pt x="194" y="246"/>
                  </a:lnTo>
                  <a:lnTo>
                    <a:pt x="200" y="250"/>
                  </a:lnTo>
                  <a:lnTo>
                    <a:pt x="210" y="254"/>
                  </a:lnTo>
                  <a:lnTo>
                    <a:pt x="220" y="254"/>
                  </a:lnTo>
                  <a:lnTo>
                    <a:pt x="220" y="254"/>
                  </a:lnTo>
                  <a:lnTo>
                    <a:pt x="258" y="254"/>
                  </a:lnTo>
                  <a:lnTo>
                    <a:pt x="268" y="214"/>
                  </a:lnTo>
                  <a:lnTo>
                    <a:pt x="236" y="214"/>
                  </a:lnTo>
                  <a:lnTo>
                    <a:pt x="236" y="214"/>
                  </a:lnTo>
                  <a:lnTo>
                    <a:pt x="230" y="214"/>
                  </a:lnTo>
                  <a:lnTo>
                    <a:pt x="228" y="210"/>
                  </a:lnTo>
                  <a:lnTo>
                    <a:pt x="226" y="206"/>
                  </a:lnTo>
                  <a:lnTo>
                    <a:pt x="226" y="202"/>
                  </a:lnTo>
                  <a:lnTo>
                    <a:pt x="248" y="1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5" name="Freeform 15"/>
            <p:cNvSpPr>
              <a:spLocks/>
            </p:cNvSpPr>
            <p:nvPr/>
          </p:nvSpPr>
          <p:spPr bwMode="auto">
            <a:xfrm>
              <a:off x="6873875" y="1041401"/>
              <a:ext cx="257175" cy="406400"/>
            </a:xfrm>
            <a:custGeom>
              <a:avLst/>
              <a:gdLst>
                <a:gd name="T0" fmla="*/ 118 w 162"/>
                <a:gd name="T1" fmla="*/ 0 h 256"/>
                <a:gd name="T2" fmla="*/ 116 w 162"/>
                <a:gd name="T3" fmla="*/ 0 h 256"/>
                <a:gd name="T4" fmla="*/ 70 w 162"/>
                <a:gd name="T5" fmla="*/ 0 h 256"/>
                <a:gd name="T6" fmla="*/ 60 w 162"/>
                <a:gd name="T7" fmla="*/ 40 h 256"/>
                <a:gd name="T8" fmla="*/ 106 w 162"/>
                <a:gd name="T9" fmla="*/ 40 h 256"/>
                <a:gd name="T10" fmla="*/ 64 w 162"/>
                <a:gd name="T11" fmla="*/ 194 h 256"/>
                <a:gd name="T12" fmla="*/ 64 w 162"/>
                <a:gd name="T13" fmla="*/ 194 h 256"/>
                <a:gd name="T14" fmla="*/ 58 w 162"/>
                <a:gd name="T15" fmla="*/ 204 h 256"/>
                <a:gd name="T16" fmla="*/ 50 w 162"/>
                <a:gd name="T17" fmla="*/ 210 h 256"/>
                <a:gd name="T18" fmla="*/ 40 w 162"/>
                <a:gd name="T19" fmla="*/ 216 h 256"/>
                <a:gd name="T20" fmla="*/ 28 w 162"/>
                <a:gd name="T21" fmla="*/ 216 h 256"/>
                <a:gd name="T22" fmla="*/ 12 w 162"/>
                <a:gd name="T23" fmla="*/ 216 h 256"/>
                <a:gd name="T24" fmla="*/ 0 w 162"/>
                <a:gd name="T25" fmla="*/ 256 h 256"/>
                <a:gd name="T26" fmla="*/ 18 w 162"/>
                <a:gd name="T27" fmla="*/ 256 h 256"/>
                <a:gd name="T28" fmla="*/ 18 w 162"/>
                <a:gd name="T29" fmla="*/ 256 h 256"/>
                <a:gd name="T30" fmla="*/ 34 w 162"/>
                <a:gd name="T31" fmla="*/ 256 h 256"/>
                <a:gd name="T32" fmla="*/ 52 w 162"/>
                <a:gd name="T33" fmla="*/ 254 h 256"/>
                <a:gd name="T34" fmla="*/ 68 w 162"/>
                <a:gd name="T35" fmla="*/ 248 h 256"/>
                <a:gd name="T36" fmla="*/ 76 w 162"/>
                <a:gd name="T37" fmla="*/ 242 h 256"/>
                <a:gd name="T38" fmla="*/ 84 w 162"/>
                <a:gd name="T39" fmla="*/ 236 h 256"/>
                <a:gd name="T40" fmla="*/ 84 w 162"/>
                <a:gd name="T41" fmla="*/ 236 h 256"/>
                <a:gd name="T42" fmla="*/ 84 w 162"/>
                <a:gd name="T43" fmla="*/ 236 h 256"/>
                <a:gd name="T44" fmla="*/ 92 w 162"/>
                <a:gd name="T45" fmla="*/ 228 h 256"/>
                <a:gd name="T46" fmla="*/ 100 w 162"/>
                <a:gd name="T47" fmla="*/ 218 h 256"/>
                <a:gd name="T48" fmla="*/ 104 w 162"/>
                <a:gd name="T49" fmla="*/ 206 h 256"/>
                <a:gd name="T50" fmla="*/ 110 w 162"/>
                <a:gd name="T51" fmla="*/ 194 h 256"/>
                <a:gd name="T52" fmla="*/ 162 w 162"/>
                <a:gd name="T53" fmla="*/ 0 h 256"/>
                <a:gd name="T54" fmla="*/ 118 w 162"/>
                <a:gd name="T55" fmla="*/ 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62" h="256">
                  <a:moveTo>
                    <a:pt x="118" y="0"/>
                  </a:moveTo>
                  <a:lnTo>
                    <a:pt x="116" y="0"/>
                  </a:lnTo>
                  <a:lnTo>
                    <a:pt x="70" y="0"/>
                  </a:lnTo>
                  <a:lnTo>
                    <a:pt x="60" y="40"/>
                  </a:lnTo>
                  <a:lnTo>
                    <a:pt x="106" y="40"/>
                  </a:lnTo>
                  <a:lnTo>
                    <a:pt x="64" y="194"/>
                  </a:lnTo>
                  <a:lnTo>
                    <a:pt x="64" y="194"/>
                  </a:lnTo>
                  <a:lnTo>
                    <a:pt x="58" y="204"/>
                  </a:lnTo>
                  <a:lnTo>
                    <a:pt x="50" y="210"/>
                  </a:lnTo>
                  <a:lnTo>
                    <a:pt x="40" y="216"/>
                  </a:lnTo>
                  <a:lnTo>
                    <a:pt x="28" y="216"/>
                  </a:lnTo>
                  <a:lnTo>
                    <a:pt x="12" y="216"/>
                  </a:lnTo>
                  <a:lnTo>
                    <a:pt x="0" y="256"/>
                  </a:lnTo>
                  <a:lnTo>
                    <a:pt x="18" y="256"/>
                  </a:lnTo>
                  <a:lnTo>
                    <a:pt x="18" y="256"/>
                  </a:lnTo>
                  <a:lnTo>
                    <a:pt x="34" y="256"/>
                  </a:lnTo>
                  <a:lnTo>
                    <a:pt x="52" y="254"/>
                  </a:lnTo>
                  <a:lnTo>
                    <a:pt x="68" y="248"/>
                  </a:lnTo>
                  <a:lnTo>
                    <a:pt x="76" y="242"/>
                  </a:lnTo>
                  <a:lnTo>
                    <a:pt x="84" y="236"/>
                  </a:lnTo>
                  <a:lnTo>
                    <a:pt x="84" y="236"/>
                  </a:lnTo>
                  <a:lnTo>
                    <a:pt x="84" y="236"/>
                  </a:lnTo>
                  <a:lnTo>
                    <a:pt x="92" y="228"/>
                  </a:lnTo>
                  <a:lnTo>
                    <a:pt x="100" y="218"/>
                  </a:lnTo>
                  <a:lnTo>
                    <a:pt x="104" y="206"/>
                  </a:lnTo>
                  <a:lnTo>
                    <a:pt x="110" y="194"/>
                  </a:lnTo>
                  <a:lnTo>
                    <a:pt x="162" y="0"/>
                  </a:lnTo>
                  <a:lnTo>
                    <a:pt x="11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24771845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64"/>
          <p:cNvSpPr>
            <a:spLocks noGrp="1"/>
          </p:cNvSpPr>
          <p:nvPr>
            <p:ph type="title"/>
          </p:nvPr>
        </p:nvSpPr>
        <p:spPr>
          <a:xfrm>
            <a:off x="235962" y="306075"/>
            <a:ext cx="10786271" cy="964233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00000"/>
              </a:lnSpc>
              <a:defRPr lang="en-US" sz="2900" kern="1200" cap="all" spc="0" baseline="0" dirty="0">
                <a:solidFill>
                  <a:schemeClr val="tx1"/>
                </a:solidFill>
                <a:latin typeface="+mj-lt"/>
                <a:ea typeface="+mj-ea"/>
                <a:cs typeface="Arial" pitchFamily="34" charset="0"/>
              </a:defRPr>
            </a:lvl1pPr>
          </a:lstStyle>
          <a:p>
            <a:r>
              <a:rPr lang="ru-RU" dirty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747945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46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Пользовательский макет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725" y="6473825"/>
            <a:ext cx="1665288" cy="144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>
            <a:spLocks noChangeArrowheads="1"/>
          </p:cNvSpPr>
          <p:nvPr userDrawn="1"/>
        </p:nvSpPr>
        <p:spPr bwMode="auto">
          <a:xfrm>
            <a:off x="11582400" y="6415088"/>
            <a:ext cx="373063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Segoe UI" panose="020B0502040204020203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Segoe UI" panose="020B0502040204020203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Segoe UI" panose="020B0502040204020203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Segoe UI" panose="020B0502040204020203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Segoe UI" panose="020B0502040204020203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</a:defRPr>
            </a:lvl9pPr>
          </a:lstStyle>
          <a:p>
            <a:pPr algn="r" eaLnBrk="1" hangingPunct="1">
              <a:defRPr/>
            </a:pPr>
            <a:fld id="{31E64221-82BE-4640-8CAA-B94A714A1643}" type="slidenum">
              <a:rPr lang="id-ID" altLang="ru-RU" sz="1100" smtClean="0">
                <a:solidFill>
                  <a:schemeClr val="accent2"/>
                </a:solidFill>
                <a:latin typeface="Segoe UI Black" panose="020B0A02040204020203" pitchFamily="34" charset="0"/>
                <a:cs typeface="Titillium" panose="020B0604020202020204" charset="0"/>
              </a:rPr>
              <a:pPr algn="r" eaLnBrk="1" hangingPunct="1">
                <a:defRPr/>
              </a:pPr>
              <a:t>‹#›</a:t>
            </a:fld>
            <a:endParaRPr lang="en-MY" altLang="ru-RU" sz="1100">
              <a:solidFill>
                <a:schemeClr val="accent2"/>
              </a:solidFill>
              <a:latin typeface="Segoe UI Black" panose="020B0A02040204020203" pitchFamily="34" charset="0"/>
              <a:cs typeface="Titillium" panose="020B0604020202020204" charset="0"/>
            </a:endParaRPr>
          </a:p>
        </p:txBody>
      </p:sp>
      <p:cxnSp>
        <p:nvCxnSpPr>
          <p:cNvPr id="7" name="Прямая соединительная линия 6"/>
          <p:cNvCxnSpPr/>
          <p:nvPr userDrawn="1"/>
        </p:nvCxnSpPr>
        <p:spPr>
          <a:xfrm>
            <a:off x="334963" y="6381750"/>
            <a:ext cx="280987" cy="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64"/>
          <p:cNvSpPr>
            <a:spLocks noGrp="1"/>
          </p:cNvSpPr>
          <p:nvPr>
            <p:ph type="title"/>
          </p:nvPr>
        </p:nvSpPr>
        <p:spPr>
          <a:xfrm>
            <a:off x="235962" y="306075"/>
            <a:ext cx="10786271" cy="964233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00000"/>
              </a:lnSpc>
              <a:defRPr lang="en-US" sz="2900" kern="1200" cap="all" spc="0" baseline="0" dirty="0">
                <a:solidFill>
                  <a:schemeClr val="tx1"/>
                </a:solidFill>
                <a:latin typeface="+mj-lt"/>
                <a:ea typeface="+mj-ea"/>
                <a:cs typeface="Arial" pitchFamily="34" charset="0"/>
              </a:defRPr>
            </a:lvl1pPr>
          </a:lstStyle>
          <a:p>
            <a:r>
              <a:rPr lang="ru-RU" dirty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41399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6"/>
          <p:cNvSpPr>
            <a:spLocks noChangeAspect="1"/>
          </p:cNvSpPr>
          <p:nvPr userDrawn="1"/>
        </p:nvSpPr>
        <p:spPr bwMode="auto">
          <a:xfrm rot="402533">
            <a:off x="6446152" y="842111"/>
            <a:ext cx="5275590" cy="5324102"/>
          </a:xfrm>
          <a:custGeom>
            <a:avLst/>
            <a:gdLst>
              <a:gd name="T0" fmla="*/ 31 w 501"/>
              <a:gd name="T1" fmla="*/ 339 h 505"/>
              <a:gd name="T2" fmla="*/ 0 w 501"/>
              <a:gd name="T3" fmla="*/ 254 h 505"/>
              <a:gd name="T4" fmla="*/ 37 w 501"/>
              <a:gd name="T5" fmla="*/ 161 h 505"/>
              <a:gd name="T6" fmla="*/ 313 w 501"/>
              <a:gd name="T7" fmla="*/ 5 h 505"/>
              <a:gd name="T8" fmla="*/ 403 w 501"/>
              <a:gd name="T9" fmla="*/ 21 h 505"/>
              <a:gd name="T10" fmla="*/ 462 w 501"/>
              <a:gd name="T11" fmla="*/ 91 h 505"/>
              <a:gd name="T12" fmla="*/ 464 w 501"/>
              <a:gd name="T13" fmla="*/ 408 h 505"/>
              <a:gd name="T14" fmla="*/ 402 w 501"/>
              <a:gd name="T15" fmla="*/ 486 h 505"/>
              <a:gd name="T16" fmla="*/ 313 w 501"/>
              <a:gd name="T17" fmla="*/ 502 h 505"/>
              <a:gd name="T18" fmla="*/ 31 w 501"/>
              <a:gd name="T19" fmla="*/ 339 h 5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01" h="505">
                <a:moveTo>
                  <a:pt x="31" y="339"/>
                </a:moveTo>
                <a:cubicBezTo>
                  <a:pt x="13" y="315"/>
                  <a:pt x="0" y="286"/>
                  <a:pt x="0" y="254"/>
                </a:cubicBezTo>
                <a:cubicBezTo>
                  <a:pt x="0" y="218"/>
                  <a:pt x="15" y="186"/>
                  <a:pt x="37" y="161"/>
                </a:cubicBezTo>
                <a:cubicBezTo>
                  <a:pt x="108" y="82"/>
                  <a:pt x="203" y="23"/>
                  <a:pt x="313" y="5"/>
                </a:cubicBezTo>
                <a:cubicBezTo>
                  <a:pt x="343" y="0"/>
                  <a:pt x="374" y="5"/>
                  <a:pt x="403" y="21"/>
                </a:cubicBezTo>
                <a:cubicBezTo>
                  <a:pt x="431" y="37"/>
                  <a:pt x="451" y="62"/>
                  <a:pt x="462" y="91"/>
                </a:cubicBezTo>
                <a:cubicBezTo>
                  <a:pt x="501" y="195"/>
                  <a:pt x="497" y="306"/>
                  <a:pt x="464" y="408"/>
                </a:cubicBezTo>
                <a:cubicBezTo>
                  <a:pt x="453" y="439"/>
                  <a:pt x="433" y="468"/>
                  <a:pt x="402" y="486"/>
                </a:cubicBezTo>
                <a:cubicBezTo>
                  <a:pt x="374" y="502"/>
                  <a:pt x="343" y="505"/>
                  <a:pt x="313" y="502"/>
                </a:cubicBezTo>
                <a:cubicBezTo>
                  <a:pt x="214" y="492"/>
                  <a:pt x="92" y="421"/>
                  <a:pt x="31" y="339"/>
                </a:cubicBezTo>
                <a:close/>
              </a:path>
            </a:pathLst>
          </a:custGeom>
          <a:gradFill>
            <a:gsLst>
              <a:gs pos="0">
                <a:srgbClr val="00C3FF">
                  <a:alpha val="23000"/>
                </a:srgbClr>
              </a:gs>
              <a:gs pos="100000">
                <a:srgbClr val="B7EEFF">
                  <a:alpha val="45000"/>
                </a:srgbClr>
              </a:gs>
            </a:gsLst>
            <a:lin ang="16200000" scaled="1"/>
          </a:gradFill>
          <a:ln w="12700">
            <a:solidFill>
              <a:srgbClr val="00C3FF">
                <a:alpha val="98000"/>
              </a:srgbClr>
            </a:solidFill>
          </a:ln>
          <a:effectLst>
            <a:outerShdw blurRad="114300" dist="63500" dir="2880000" sx="98000" sy="98000" algn="tl" rotWithShape="0">
              <a:srgbClr val="0486FC">
                <a:alpha val="57000"/>
              </a:srgbClr>
            </a:outerShdw>
          </a:effectLst>
        </p:spPr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602" y="5346733"/>
            <a:ext cx="3019280" cy="569219"/>
          </a:xfrm>
          <a:prstGeom prst="rect">
            <a:avLst/>
          </a:prstGeom>
        </p:spPr>
      </p:pic>
      <p:sp>
        <p:nvSpPr>
          <p:cNvPr id="9" name="Рисунок 26"/>
          <p:cNvSpPr>
            <a:spLocks noGrp="1"/>
          </p:cNvSpPr>
          <p:nvPr>
            <p:ph type="pic" sz="quarter" idx="10" hasCustomPrompt="1"/>
          </p:nvPr>
        </p:nvSpPr>
        <p:spPr>
          <a:xfrm>
            <a:off x="6698990" y="852845"/>
            <a:ext cx="5106797" cy="5063107"/>
          </a:xfrm>
          <a:custGeom>
            <a:avLst/>
            <a:gdLst>
              <a:gd name="connsiteX0" fmla="*/ 0 w 5071931"/>
              <a:gd name="connsiteY0" fmla="*/ 3800461 h 3800461"/>
              <a:gd name="connsiteX1" fmla="*/ 2472871 w 5071931"/>
              <a:gd name="connsiteY1" fmla="*/ 0 h 3800461"/>
              <a:gd name="connsiteX2" fmla="*/ 5071931 w 5071931"/>
              <a:gd name="connsiteY2" fmla="*/ 3800461 h 3800461"/>
              <a:gd name="connsiteX3" fmla="*/ 0 w 5071931"/>
              <a:gd name="connsiteY3" fmla="*/ 3800461 h 3800461"/>
              <a:gd name="connsiteX0" fmla="*/ 0 w 5071931"/>
              <a:gd name="connsiteY0" fmla="*/ 3800461 h 4672566"/>
              <a:gd name="connsiteX1" fmla="*/ 2472871 w 5071931"/>
              <a:gd name="connsiteY1" fmla="*/ 0 h 4672566"/>
              <a:gd name="connsiteX2" fmla="*/ 5071931 w 5071931"/>
              <a:gd name="connsiteY2" fmla="*/ 3800461 h 4672566"/>
              <a:gd name="connsiteX3" fmla="*/ 0 w 5071931"/>
              <a:gd name="connsiteY3" fmla="*/ 3800461 h 4672566"/>
              <a:gd name="connsiteX0" fmla="*/ 0 w 5071931"/>
              <a:gd name="connsiteY0" fmla="*/ 3800461 h 5148444"/>
              <a:gd name="connsiteX1" fmla="*/ 2472871 w 5071931"/>
              <a:gd name="connsiteY1" fmla="*/ 0 h 5148444"/>
              <a:gd name="connsiteX2" fmla="*/ 5071931 w 5071931"/>
              <a:gd name="connsiteY2" fmla="*/ 3800461 h 5148444"/>
              <a:gd name="connsiteX3" fmla="*/ 0 w 5071931"/>
              <a:gd name="connsiteY3" fmla="*/ 3800461 h 5148444"/>
              <a:gd name="connsiteX0" fmla="*/ 0 w 5071931"/>
              <a:gd name="connsiteY0" fmla="*/ 3800461 h 5077379"/>
              <a:gd name="connsiteX1" fmla="*/ 2472871 w 5071931"/>
              <a:gd name="connsiteY1" fmla="*/ 0 h 5077379"/>
              <a:gd name="connsiteX2" fmla="*/ 5071931 w 5071931"/>
              <a:gd name="connsiteY2" fmla="*/ 3800461 h 5077379"/>
              <a:gd name="connsiteX3" fmla="*/ 0 w 5071931"/>
              <a:gd name="connsiteY3" fmla="*/ 3800461 h 5077379"/>
              <a:gd name="connsiteX0" fmla="*/ 0 w 5071931"/>
              <a:gd name="connsiteY0" fmla="*/ 3800461 h 5063094"/>
              <a:gd name="connsiteX1" fmla="*/ 2472871 w 5071931"/>
              <a:gd name="connsiteY1" fmla="*/ 0 h 5063094"/>
              <a:gd name="connsiteX2" fmla="*/ 5071931 w 5071931"/>
              <a:gd name="connsiteY2" fmla="*/ 3800461 h 5063094"/>
              <a:gd name="connsiteX3" fmla="*/ 0 w 5071931"/>
              <a:gd name="connsiteY3" fmla="*/ 3800461 h 5063094"/>
              <a:gd name="connsiteX0" fmla="*/ 0 w 5089995"/>
              <a:gd name="connsiteY0" fmla="*/ 3800461 h 5063094"/>
              <a:gd name="connsiteX1" fmla="*/ 2472871 w 5089995"/>
              <a:gd name="connsiteY1" fmla="*/ 0 h 5063094"/>
              <a:gd name="connsiteX2" fmla="*/ 5071931 w 5089995"/>
              <a:gd name="connsiteY2" fmla="*/ 3800461 h 5063094"/>
              <a:gd name="connsiteX3" fmla="*/ 0 w 5089995"/>
              <a:gd name="connsiteY3" fmla="*/ 3800461 h 5063094"/>
              <a:gd name="connsiteX0" fmla="*/ 0 w 5092611"/>
              <a:gd name="connsiteY0" fmla="*/ 3800518 h 5063151"/>
              <a:gd name="connsiteX1" fmla="*/ 2472871 w 5092611"/>
              <a:gd name="connsiteY1" fmla="*/ 57 h 5063151"/>
              <a:gd name="connsiteX2" fmla="*/ 5071931 w 5092611"/>
              <a:gd name="connsiteY2" fmla="*/ 3800518 h 5063151"/>
              <a:gd name="connsiteX3" fmla="*/ 0 w 5092611"/>
              <a:gd name="connsiteY3" fmla="*/ 3800518 h 5063151"/>
              <a:gd name="connsiteX0" fmla="*/ 0 w 5071931"/>
              <a:gd name="connsiteY0" fmla="*/ 3800518 h 5063151"/>
              <a:gd name="connsiteX1" fmla="*/ 2472871 w 5071931"/>
              <a:gd name="connsiteY1" fmla="*/ 57 h 5063151"/>
              <a:gd name="connsiteX2" fmla="*/ 5071931 w 5071931"/>
              <a:gd name="connsiteY2" fmla="*/ 3800518 h 5063151"/>
              <a:gd name="connsiteX3" fmla="*/ 0 w 5071931"/>
              <a:gd name="connsiteY3" fmla="*/ 3800518 h 5063151"/>
              <a:gd name="connsiteX0" fmla="*/ 0 w 5106835"/>
              <a:gd name="connsiteY0" fmla="*/ 3800504 h 5063137"/>
              <a:gd name="connsiteX1" fmla="*/ 2472871 w 5106835"/>
              <a:gd name="connsiteY1" fmla="*/ 43 h 5063137"/>
              <a:gd name="connsiteX2" fmla="*/ 5071931 w 5106835"/>
              <a:gd name="connsiteY2" fmla="*/ 3800504 h 5063137"/>
              <a:gd name="connsiteX3" fmla="*/ 0 w 5106835"/>
              <a:gd name="connsiteY3" fmla="*/ 3800504 h 5063137"/>
              <a:gd name="connsiteX0" fmla="*/ 0 w 5109912"/>
              <a:gd name="connsiteY0" fmla="*/ 3800713 h 5063346"/>
              <a:gd name="connsiteX1" fmla="*/ 2472871 w 5109912"/>
              <a:gd name="connsiteY1" fmla="*/ 252 h 5063346"/>
              <a:gd name="connsiteX2" fmla="*/ 5071931 w 5109912"/>
              <a:gd name="connsiteY2" fmla="*/ 3800713 h 5063346"/>
              <a:gd name="connsiteX3" fmla="*/ 0 w 5109912"/>
              <a:gd name="connsiteY3" fmla="*/ 3800713 h 5063346"/>
              <a:gd name="connsiteX0" fmla="*/ 0 w 5085890"/>
              <a:gd name="connsiteY0" fmla="*/ 3800717 h 5063350"/>
              <a:gd name="connsiteX1" fmla="*/ 2472871 w 5085890"/>
              <a:gd name="connsiteY1" fmla="*/ 256 h 5063350"/>
              <a:gd name="connsiteX2" fmla="*/ 5071931 w 5085890"/>
              <a:gd name="connsiteY2" fmla="*/ 3800717 h 5063350"/>
              <a:gd name="connsiteX3" fmla="*/ 0 w 5085890"/>
              <a:gd name="connsiteY3" fmla="*/ 3800717 h 5063350"/>
              <a:gd name="connsiteX0" fmla="*/ 0 w 5085890"/>
              <a:gd name="connsiteY0" fmla="*/ 3800717 h 5063350"/>
              <a:gd name="connsiteX1" fmla="*/ 2472871 w 5085890"/>
              <a:gd name="connsiteY1" fmla="*/ 256 h 5063350"/>
              <a:gd name="connsiteX2" fmla="*/ 5071931 w 5085890"/>
              <a:gd name="connsiteY2" fmla="*/ 3800717 h 5063350"/>
              <a:gd name="connsiteX3" fmla="*/ 0 w 5085890"/>
              <a:gd name="connsiteY3" fmla="*/ 3800717 h 5063350"/>
              <a:gd name="connsiteX0" fmla="*/ 24583 w 5110473"/>
              <a:gd name="connsiteY0" fmla="*/ 3800717 h 5063350"/>
              <a:gd name="connsiteX1" fmla="*/ 2497454 w 5110473"/>
              <a:gd name="connsiteY1" fmla="*/ 256 h 5063350"/>
              <a:gd name="connsiteX2" fmla="*/ 5096514 w 5110473"/>
              <a:gd name="connsiteY2" fmla="*/ 3800717 h 5063350"/>
              <a:gd name="connsiteX3" fmla="*/ 24583 w 5110473"/>
              <a:gd name="connsiteY3" fmla="*/ 3800717 h 5063350"/>
              <a:gd name="connsiteX0" fmla="*/ 20511 w 5106401"/>
              <a:gd name="connsiteY0" fmla="*/ 3800717 h 5063350"/>
              <a:gd name="connsiteX1" fmla="*/ 2493382 w 5106401"/>
              <a:gd name="connsiteY1" fmla="*/ 256 h 5063350"/>
              <a:gd name="connsiteX2" fmla="*/ 5092442 w 5106401"/>
              <a:gd name="connsiteY2" fmla="*/ 3800717 h 5063350"/>
              <a:gd name="connsiteX3" fmla="*/ 20511 w 5106401"/>
              <a:gd name="connsiteY3" fmla="*/ 3800717 h 5063350"/>
              <a:gd name="connsiteX0" fmla="*/ 19958 w 5105848"/>
              <a:gd name="connsiteY0" fmla="*/ 3800717 h 5063350"/>
              <a:gd name="connsiteX1" fmla="*/ 2492829 w 5105848"/>
              <a:gd name="connsiteY1" fmla="*/ 256 h 5063350"/>
              <a:gd name="connsiteX2" fmla="*/ 5091889 w 5105848"/>
              <a:gd name="connsiteY2" fmla="*/ 3800717 h 5063350"/>
              <a:gd name="connsiteX3" fmla="*/ 19958 w 5105848"/>
              <a:gd name="connsiteY3" fmla="*/ 3800717 h 5063350"/>
              <a:gd name="connsiteX0" fmla="*/ 19958 w 5106636"/>
              <a:gd name="connsiteY0" fmla="*/ 3800474 h 5063107"/>
              <a:gd name="connsiteX1" fmla="*/ 2492829 w 5106636"/>
              <a:gd name="connsiteY1" fmla="*/ 13 h 5063107"/>
              <a:gd name="connsiteX2" fmla="*/ 5091889 w 5106636"/>
              <a:gd name="connsiteY2" fmla="*/ 3800474 h 5063107"/>
              <a:gd name="connsiteX3" fmla="*/ 19958 w 5106636"/>
              <a:gd name="connsiteY3" fmla="*/ 3800474 h 5063107"/>
              <a:gd name="connsiteX0" fmla="*/ 20119 w 5106797"/>
              <a:gd name="connsiteY0" fmla="*/ 3800474 h 5063107"/>
              <a:gd name="connsiteX1" fmla="*/ 2492990 w 5106797"/>
              <a:gd name="connsiteY1" fmla="*/ 13 h 5063107"/>
              <a:gd name="connsiteX2" fmla="*/ 5092050 w 5106797"/>
              <a:gd name="connsiteY2" fmla="*/ 3800474 h 5063107"/>
              <a:gd name="connsiteX3" fmla="*/ 20119 w 5106797"/>
              <a:gd name="connsiteY3" fmla="*/ 3800474 h 5063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06797" h="5063107">
                <a:moveTo>
                  <a:pt x="20119" y="3800474"/>
                </a:moveTo>
                <a:cubicBezTo>
                  <a:pt x="-174678" y="2864762"/>
                  <a:pt x="1074462" y="102032"/>
                  <a:pt x="2492990" y="13"/>
                </a:cubicBezTo>
                <a:cubicBezTo>
                  <a:pt x="3895518" y="-6638"/>
                  <a:pt x="5264517" y="2697111"/>
                  <a:pt x="5092050" y="3800474"/>
                </a:cubicBezTo>
                <a:cubicBezTo>
                  <a:pt x="4963907" y="5385818"/>
                  <a:pt x="311907" y="5579374"/>
                  <a:pt x="20119" y="3800474"/>
                </a:cubicBez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anchor="ctr"/>
          <a:lstStyle>
            <a:lvl1pPr marL="0" indent="0" algn="ctr">
              <a:buNone/>
              <a:defRPr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Вставьте рисунок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11"/>
          </p:nvPr>
        </p:nvSpPr>
        <p:spPr>
          <a:xfrm>
            <a:off x="566602" y="1910654"/>
            <a:ext cx="5888037" cy="781271"/>
          </a:xfrm>
          <a:prstGeom prst="rect">
            <a:avLst/>
          </a:prstGeom>
        </p:spPr>
        <p:txBody>
          <a:bodyPr/>
          <a:lstStyle>
            <a:lvl1pPr>
              <a:defRPr lang="ru-RU" sz="4400" kern="1200" cap="all" baseline="0" dirty="0">
                <a:solidFill>
                  <a:schemeClr val="bg2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Semibold" panose="020B0702040204020203" pitchFamily="34" charset="0"/>
              </a:defRPr>
            </a:lvl1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ru-RU" dirty="0"/>
              <a:t>Образец текста</a:t>
            </a:r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2"/>
          </p:nvPr>
        </p:nvSpPr>
        <p:spPr>
          <a:xfrm>
            <a:off x="566602" y="3724167"/>
            <a:ext cx="5923501" cy="854075"/>
          </a:xfrm>
          <a:prstGeom prst="rect">
            <a:avLst/>
          </a:prstGeom>
        </p:spPr>
        <p:txBody>
          <a:bodyPr/>
          <a:lstStyle>
            <a:lvl1pPr>
              <a:defRPr lang="ru-RU" sz="2000" kern="1200" dirty="0" smtClean="0">
                <a:solidFill>
                  <a:schemeClr val="bg2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/>
              <a:buNone/>
            </a:pPr>
            <a:r>
              <a:rPr lang="ru-RU" dirty="0"/>
              <a:t>Образец</a:t>
            </a:r>
          </a:p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/>
              <a:buNone/>
            </a:pPr>
            <a:r>
              <a:rPr lang="ru-RU" dirty="0"/>
              <a:t>текста</a:t>
            </a:r>
          </a:p>
        </p:txBody>
      </p:sp>
    </p:spTree>
    <p:extLst>
      <p:ext uri="{BB962C8B-B14F-4D97-AF65-F5344CB8AC3E}">
        <p14:creationId xmlns:p14="http://schemas.microsoft.com/office/powerpoint/2010/main" val="39003447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17269555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Заголовок_темны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7">
            <a:extLst>
              <a:ext uri="{FF2B5EF4-FFF2-40B4-BE49-F238E27FC236}">
                <a16:creationId xmlns:a16="http://schemas.microsoft.com/office/drawing/2014/main" id="{62F5F172-4910-5E88-76E2-039642DE860D}"/>
              </a:ext>
            </a:extLst>
          </p:cNvPr>
          <p:cNvSpPr/>
          <p:nvPr userDrawn="1"/>
        </p:nvSpPr>
        <p:spPr>
          <a:xfrm>
            <a:off x="0" y="0"/>
            <a:ext cx="12192000" cy="6927273"/>
          </a:xfrm>
          <a:prstGeom prst="rect">
            <a:avLst/>
          </a:prstGeom>
          <a:solidFill>
            <a:srgbClr val="110C2E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000" tIns="108000" rIns="45000" bIns="108000" rtlCol="0" anchor="ctr" anchorCtr="0"/>
          <a:lstStyle/>
          <a:p>
            <a:pPr algn="ctr">
              <a:lnSpc>
                <a:spcPct val="90000"/>
              </a:lnSpc>
            </a:pPr>
            <a:endParaRPr lang="ru-RU" sz="1600" dirty="0">
              <a:ln w="0"/>
              <a:solidFill>
                <a:schemeClr val="tx1"/>
              </a:solidFill>
            </a:endParaRPr>
          </a:p>
        </p:txBody>
      </p:sp>
      <p:sp>
        <p:nvSpPr>
          <p:cNvPr id="10" name="Заголовок 3">
            <a:extLst>
              <a:ext uri="{FF2B5EF4-FFF2-40B4-BE49-F238E27FC236}">
                <a16:creationId xmlns:a16="http://schemas.microsoft.com/office/drawing/2014/main" id="{6EA716DA-6E29-164A-9C8C-56896DB815C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92052" y="450000"/>
            <a:ext cx="8049311" cy="917513"/>
          </a:xfrm>
          <a:prstGeom prst="rect">
            <a:avLst/>
          </a:prstGeom>
        </p:spPr>
        <p:txBody>
          <a:bodyPr vert="horz" wrap="square" lIns="0" tIns="216000" rIns="0" bIns="144000" rtlCol="0" anchor="t">
            <a:spAutoFit/>
          </a:bodyPr>
          <a:lstStyle>
            <a:lvl1pPr marL="0" algn="l" defTabSz="91431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ru-RU" sz="3600" b="1" i="0" kern="1200" dirty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r>
              <a:rPr lang="ru-RU" dirty="0"/>
              <a:t>Заголовок слайда</a:t>
            </a:r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BE411D5A-5347-180B-A627-47C00ED1BDF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93851" y="6312341"/>
            <a:ext cx="8783366" cy="212637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lnSpc>
                <a:spcPct val="100000"/>
              </a:lnSpc>
              <a:defRPr sz="1000" b="0" i="0" baseline="0">
                <a:solidFill>
                  <a:schemeClr val="bg1">
                    <a:alpha val="50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ru-RU" dirty="0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1C9A2C13-8813-690E-65BC-5F555C5C3BA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860001" y="6310575"/>
            <a:ext cx="546929" cy="220854"/>
          </a:xfrm>
          <a:prstGeom prst="rect">
            <a:avLst/>
          </a:prstGeom>
        </p:spPr>
        <p:txBody>
          <a:bodyPr vert="horz" lIns="0" tIns="72000" rIns="0" bIns="0" rtlCol="0" anchor="ctr"/>
          <a:lstStyle>
            <a:lvl1pPr algn="r">
              <a:defRPr sz="1200" b="0" i="0">
                <a:solidFill>
                  <a:schemeClr val="bg1">
                    <a:alpha val="50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741C03D3-FA44-40EC-9A21-1FC4FEA3E22E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176165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536680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emf"/><Relationship Id="rId3" Type="http://schemas.openxmlformats.org/officeDocument/2006/relationships/slideLayout" Target="../slideLayouts/slideLayout5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5" Type="http://schemas.openxmlformats.org/officeDocument/2006/relationships/slideLayout" Target="../slideLayouts/slideLayout7.xml"/><Relationship Id="rId4" Type="http://schemas.openxmlformats.org/officeDocument/2006/relationships/slideLayout" Target="../slideLayouts/slideLayout6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6.png"/><Relationship Id="rId5" Type="http://schemas.openxmlformats.org/officeDocument/2006/relationships/image" Target="../media/image3.emf"/><Relationship Id="rId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051413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06" r:id="rId1"/>
    <p:sldLayoutId id="2147484107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Рисунок 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725" y="6473825"/>
            <a:ext cx="1665288" cy="144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TextBox 5"/>
          <p:cNvSpPr txBox="1">
            <a:spLocks noChangeArrowheads="1"/>
          </p:cNvSpPr>
          <p:nvPr userDrawn="1"/>
        </p:nvSpPr>
        <p:spPr bwMode="auto">
          <a:xfrm>
            <a:off x="11582400" y="6415088"/>
            <a:ext cx="373063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Segoe UI" panose="020B0502040204020203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Segoe UI" panose="020B0502040204020203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Segoe UI" panose="020B0502040204020203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Segoe UI" panose="020B0502040204020203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Segoe UI" panose="020B0502040204020203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</a:defRPr>
            </a:lvl9pPr>
          </a:lstStyle>
          <a:p>
            <a:pPr algn="r" eaLnBrk="1" hangingPunct="1">
              <a:defRPr/>
            </a:pPr>
            <a:fld id="{31E64221-82BE-4640-8CAA-B94A714A1643}" type="slidenum">
              <a:rPr lang="id-ID" altLang="ru-RU" sz="1100" smtClean="0">
                <a:solidFill>
                  <a:schemeClr val="accent2"/>
                </a:solidFill>
                <a:latin typeface="Segoe UI Black" panose="020B0A02040204020203" pitchFamily="34" charset="0"/>
                <a:cs typeface="Titillium" panose="020B0604020202020204" charset="0"/>
              </a:rPr>
              <a:pPr algn="r" eaLnBrk="1" hangingPunct="1">
                <a:defRPr/>
              </a:pPr>
              <a:t>‹#›</a:t>
            </a:fld>
            <a:endParaRPr lang="en-MY" altLang="ru-RU" sz="1100">
              <a:solidFill>
                <a:schemeClr val="accent2"/>
              </a:solidFill>
              <a:latin typeface="Segoe UI Black" panose="020B0A02040204020203" pitchFamily="34" charset="0"/>
              <a:cs typeface="Titillium" panose="020B0604020202020204" charset="0"/>
            </a:endParaRPr>
          </a:p>
        </p:txBody>
      </p:sp>
      <p:cxnSp>
        <p:nvCxnSpPr>
          <p:cNvPr id="8" name="Прямая соединительная линия 7"/>
          <p:cNvCxnSpPr/>
          <p:nvPr userDrawn="1"/>
        </p:nvCxnSpPr>
        <p:spPr>
          <a:xfrm>
            <a:off x="334963" y="6381750"/>
            <a:ext cx="280987" cy="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 userDrawn="1"/>
        </p:nvGrpSpPr>
        <p:grpSpPr>
          <a:xfrm>
            <a:off x="11224990" y="308345"/>
            <a:ext cx="632048" cy="634883"/>
            <a:chOff x="6477000" y="633413"/>
            <a:chExt cx="1416050" cy="1422400"/>
          </a:xfrm>
        </p:grpSpPr>
        <p:sp>
          <p:nvSpPr>
            <p:cNvPr id="7" name="Freeform 11"/>
            <p:cNvSpPr>
              <a:spLocks/>
            </p:cNvSpPr>
            <p:nvPr/>
          </p:nvSpPr>
          <p:spPr bwMode="auto">
            <a:xfrm>
              <a:off x="6477000" y="633413"/>
              <a:ext cx="1416050" cy="1422400"/>
            </a:xfrm>
            <a:custGeom>
              <a:avLst/>
              <a:gdLst>
                <a:gd name="T0" fmla="*/ 56 w 892"/>
                <a:gd name="T1" fmla="*/ 603 h 896"/>
                <a:gd name="T2" fmla="*/ 34 w 892"/>
                <a:gd name="T3" fmla="*/ 569 h 896"/>
                <a:gd name="T4" fmla="*/ 16 w 892"/>
                <a:gd name="T5" fmla="*/ 531 h 896"/>
                <a:gd name="T6" fmla="*/ 4 w 892"/>
                <a:gd name="T7" fmla="*/ 493 h 896"/>
                <a:gd name="T8" fmla="*/ 0 w 892"/>
                <a:gd name="T9" fmla="*/ 451 h 896"/>
                <a:gd name="T10" fmla="*/ 2 w 892"/>
                <a:gd name="T11" fmla="*/ 427 h 896"/>
                <a:gd name="T12" fmla="*/ 12 w 892"/>
                <a:gd name="T13" fmla="*/ 381 h 896"/>
                <a:gd name="T14" fmla="*/ 28 w 892"/>
                <a:gd name="T15" fmla="*/ 339 h 896"/>
                <a:gd name="T16" fmla="*/ 54 w 892"/>
                <a:gd name="T17" fmla="*/ 301 h 896"/>
                <a:gd name="T18" fmla="*/ 68 w 892"/>
                <a:gd name="T19" fmla="*/ 283 h 896"/>
                <a:gd name="T20" fmla="*/ 118 w 892"/>
                <a:gd name="T21" fmla="*/ 231 h 896"/>
                <a:gd name="T22" fmla="*/ 172 w 892"/>
                <a:gd name="T23" fmla="*/ 183 h 896"/>
                <a:gd name="T24" fmla="*/ 230 w 892"/>
                <a:gd name="T25" fmla="*/ 139 h 896"/>
                <a:gd name="T26" fmla="*/ 292 w 892"/>
                <a:gd name="T27" fmla="*/ 102 h 896"/>
                <a:gd name="T28" fmla="*/ 356 w 892"/>
                <a:gd name="T29" fmla="*/ 68 h 896"/>
                <a:gd name="T30" fmla="*/ 424 w 892"/>
                <a:gd name="T31" fmla="*/ 40 h 896"/>
                <a:gd name="T32" fmla="*/ 494 w 892"/>
                <a:gd name="T33" fmla="*/ 18 h 896"/>
                <a:gd name="T34" fmla="*/ 568 w 892"/>
                <a:gd name="T35" fmla="*/ 2 h 896"/>
                <a:gd name="T36" fmla="*/ 590 w 892"/>
                <a:gd name="T37" fmla="*/ 0 h 896"/>
                <a:gd name="T38" fmla="*/ 630 w 892"/>
                <a:gd name="T39" fmla="*/ 0 h 896"/>
                <a:gd name="T40" fmla="*/ 672 w 892"/>
                <a:gd name="T41" fmla="*/ 8 h 896"/>
                <a:gd name="T42" fmla="*/ 712 w 892"/>
                <a:gd name="T43" fmla="*/ 22 h 896"/>
                <a:gd name="T44" fmla="*/ 732 w 892"/>
                <a:gd name="T45" fmla="*/ 32 h 896"/>
                <a:gd name="T46" fmla="*/ 768 w 892"/>
                <a:gd name="T47" fmla="*/ 56 h 896"/>
                <a:gd name="T48" fmla="*/ 798 w 892"/>
                <a:gd name="T49" fmla="*/ 86 h 896"/>
                <a:gd name="T50" fmla="*/ 822 w 892"/>
                <a:gd name="T51" fmla="*/ 119 h 896"/>
                <a:gd name="T52" fmla="*/ 840 w 892"/>
                <a:gd name="T53" fmla="*/ 157 h 896"/>
                <a:gd name="T54" fmla="*/ 852 w 892"/>
                <a:gd name="T55" fmla="*/ 191 h 896"/>
                <a:gd name="T56" fmla="*/ 872 w 892"/>
                <a:gd name="T57" fmla="*/ 263 h 896"/>
                <a:gd name="T58" fmla="*/ 884 w 892"/>
                <a:gd name="T59" fmla="*/ 335 h 896"/>
                <a:gd name="T60" fmla="*/ 890 w 892"/>
                <a:gd name="T61" fmla="*/ 407 h 896"/>
                <a:gd name="T62" fmla="*/ 890 w 892"/>
                <a:gd name="T63" fmla="*/ 479 h 896"/>
                <a:gd name="T64" fmla="*/ 884 w 892"/>
                <a:gd name="T65" fmla="*/ 551 h 896"/>
                <a:gd name="T66" fmla="*/ 872 w 892"/>
                <a:gd name="T67" fmla="*/ 621 h 896"/>
                <a:gd name="T68" fmla="*/ 854 w 892"/>
                <a:gd name="T69" fmla="*/ 690 h 896"/>
                <a:gd name="T70" fmla="*/ 844 w 892"/>
                <a:gd name="T71" fmla="*/ 724 h 896"/>
                <a:gd name="T72" fmla="*/ 826 w 892"/>
                <a:gd name="T73" fmla="*/ 766 h 896"/>
                <a:gd name="T74" fmla="*/ 802 w 892"/>
                <a:gd name="T75" fmla="*/ 804 h 896"/>
                <a:gd name="T76" fmla="*/ 770 w 892"/>
                <a:gd name="T77" fmla="*/ 838 h 896"/>
                <a:gd name="T78" fmla="*/ 730 w 892"/>
                <a:gd name="T79" fmla="*/ 866 h 896"/>
                <a:gd name="T80" fmla="*/ 712 w 892"/>
                <a:gd name="T81" fmla="*/ 876 h 896"/>
                <a:gd name="T82" fmla="*/ 672 w 892"/>
                <a:gd name="T83" fmla="*/ 890 h 896"/>
                <a:gd name="T84" fmla="*/ 630 w 892"/>
                <a:gd name="T85" fmla="*/ 896 h 896"/>
                <a:gd name="T86" fmla="*/ 590 w 892"/>
                <a:gd name="T87" fmla="*/ 896 h 896"/>
                <a:gd name="T88" fmla="*/ 570 w 892"/>
                <a:gd name="T89" fmla="*/ 894 h 896"/>
                <a:gd name="T90" fmla="*/ 500 w 892"/>
                <a:gd name="T91" fmla="*/ 884 h 896"/>
                <a:gd name="T92" fmla="*/ 428 w 892"/>
                <a:gd name="T93" fmla="*/ 862 h 896"/>
                <a:gd name="T94" fmla="*/ 356 w 892"/>
                <a:gd name="T95" fmla="*/ 832 h 896"/>
                <a:gd name="T96" fmla="*/ 286 w 892"/>
                <a:gd name="T97" fmla="*/ 796 h 896"/>
                <a:gd name="T98" fmla="*/ 220 w 892"/>
                <a:gd name="T99" fmla="*/ 754 h 896"/>
                <a:gd name="T100" fmla="*/ 158 w 892"/>
                <a:gd name="T101" fmla="*/ 706 h 896"/>
                <a:gd name="T102" fmla="*/ 102 w 892"/>
                <a:gd name="T103" fmla="*/ 657 h 896"/>
                <a:gd name="T104" fmla="*/ 56 w 892"/>
                <a:gd name="T105" fmla="*/ 603 h 8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892" h="896">
                  <a:moveTo>
                    <a:pt x="56" y="603"/>
                  </a:moveTo>
                  <a:lnTo>
                    <a:pt x="56" y="603"/>
                  </a:lnTo>
                  <a:lnTo>
                    <a:pt x="44" y="587"/>
                  </a:lnTo>
                  <a:lnTo>
                    <a:pt x="34" y="569"/>
                  </a:lnTo>
                  <a:lnTo>
                    <a:pt x="24" y="551"/>
                  </a:lnTo>
                  <a:lnTo>
                    <a:pt x="16" y="531"/>
                  </a:lnTo>
                  <a:lnTo>
                    <a:pt x="10" y="513"/>
                  </a:lnTo>
                  <a:lnTo>
                    <a:pt x="4" y="493"/>
                  </a:lnTo>
                  <a:lnTo>
                    <a:pt x="2" y="471"/>
                  </a:lnTo>
                  <a:lnTo>
                    <a:pt x="0" y="451"/>
                  </a:lnTo>
                  <a:lnTo>
                    <a:pt x="0" y="451"/>
                  </a:lnTo>
                  <a:lnTo>
                    <a:pt x="2" y="427"/>
                  </a:lnTo>
                  <a:lnTo>
                    <a:pt x="6" y="403"/>
                  </a:lnTo>
                  <a:lnTo>
                    <a:pt x="12" y="381"/>
                  </a:lnTo>
                  <a:lnTo>
                    <a:pt x="20" y="359"/>
                  </a:lnTo>
                  <a:lnTo>
                    <a:pt x="28" y="339"/>
                  </a:lnTo>
                  <a:lnTo>
                    <a:pt x="40" y="319"/>
                  </a:lnTo>
                  <a:lnTo>
                    <a:pt x="54" y="301"/>
                  </a:lnTo>
                  <a:lnTo>
                    <a:pt x="68" y="283"/>
                  </a:lnTo>
                  <a:lnTo>
                    <a:pt x="68" y="283"/>
                  </a:lnTo>
                  <a:lnTo>
                    <a:pt x="92" y="257"/>
                  </a:lnTo>
                  <a:lnTo>
                    <a:pt x="118" y="231"/>
                  </a:lnTo>
                  <a:lnTo>
                    <a:pt x="144" y="207"/>
                  </a:lnTo>
                  <a:lnTo>
                    <a:pt x="172" y="183"/>
                  </a:lnTo>
                  <a:lnTo>
                    <a:pt x="200" y="161"/>
                  </a:lnTo>
                  <a:lnTo>
                    <a:pt x="230" y="139"/>
                  </a:lnTo>
                  <a:lnTo>
                    <a:pt x="260" y="119"/>
                  </a:lnTo>
                  <a:lnTo>
                    <a:pt x="292" y="102"/>
                  </a:lnTo>
                  <a:lnTo>
                    <a:pt x="324" y="84"/>
                  </a:lnTo>
                  <a:lnTo>
                    <a:pt x="356" y="68"/>
                  </a:lnTo>
                  <a:lnTo>
                    <a:pt x="390" y="54"/>
                  </a:lnTo>
                  <a:lnTo>
                    <a:pt x="424" y="40"/>
                  </a:lnTo>
                  <a:lnTo>
                    <a:pt x="460" y="28"/>
                  </a:lnTo>
                  <a:lnTo>
                    <a:pt x="494" y="18"/>
                  </a:lnTo>
                  <a:lnTo>
                    <a:pt x="532" y="10"/>
                  </a:lnTo>
                  <a:lnTo>
                    <a:pt x="568" y="2"/>
                  </a:lnTo>
                  <a:lnTo>
                    <a:pt x="568" y="2"/>
                  </a:lnTo>
                  <a:lnTo>
                    <a:pt x="590" y="0"/>
                  </a:lnTo>
                  <a:lnTo>
                    <a:pt x="610" y="0"/>
                  </a:lnTo>
                  <a:lnTo>
                    <a:pt x="630" y="0"/>
                  </a:lnTo>
                  <a:lnTo>
                    <a:pt x="652" y="2"/>
                  </a:lnTo>
                  <a:lnTo>
                    <a:pt x="672" y="8"/>
                  </a:lnTo>
                  <a:lnTo>
                    <a:pt x="692" y="14"/>
                  </a:lnTo>
                  <a:lnTo>
                    <a:pt x="712" y="22"/>
                  </a:lnTo>
                  <a:lnTo>
                    <a:pt x="732" y="32"/>
                  </a:lnTo>
                  <a:lnTo>
                    <a:pt x="732" y="32"/>
                  </a:lnTo>
                  <a:lnTo>
                    <a:pt x="750" y="44"/>
                  </a:lnTo>
                  <a:lnTo>
                    <a:pt x="768" y="56"/>
                  </a:lnTo>
                  <a:lnTo>
                    <a:pt x="784" y="70"/>
                  </a:lnTo>
                  <a:lnTo>
                    <a:pt x="798" y="86"/>
                  </a:lnTo>
                  <a:lnTo>
                    <a:pt x="810" y="102"/>
                  </a:lnTo>
                  <a:lnTo>
                    <a:pt x="822" y="119"/>
                  </a:lnTo>
                  <a:lnTo>
                    <a:pt x="832" y="137"/>
                  </a:lnTo>
                  <a:lnTo>
                    <a:pt x="840" y="157"/>
                  </a:lnTo>
                  <a:lnTo>
                    <a:pt x="840" y="157"/>
                  </a:lnTo>
                  <a:lnTo>
                    <a:pt x="852" y="191"/>
                  </a:lnTo>
                  <a:lnTo>
                    <a:pt x="862" y="227"/>
                  </a:lnTo>
                  <a:lnTo>
                    <a:pt x="872" y="263"/>
                  </a:lnTo>
                  <a:lnTo>
                    <a:pt x="878" y="299"/>
                  </a:lnTo>
                  <a:lnTo>
                    <a:pt x="884" y="335"/>
                  </a:lnTo>
                  <a:lnTo>
                    <a:pt x="888" y="371"/>
                  </a:lnTo>
                  <a:lnTo>
                    <a:pt x="890" y="407"/>
                  </a:lnTo>
                  <a:lnTo>
                    <a:pt x="892" y="443"/>
                  </a:lnTo>
                  <a:lnTo>
                    <a:pt x="890" y="479"/>
                  </a:lnTo>
                  <a:lnTo>
                    <a:pt x="888" y="515"/>
                  </a:lnTo>
                  <a:lnTo>
                    <a:pt x="884" y="551"/>
                  </a:lnTo>
                  <a:lnTo>
                    <a:pt x="878" y="587"/>
                  </a:lnTo>
                  <a:lnTo>
                    <a:pt x="872" y="621"/>
                  </a:lnTo>
                  <a:lnTo>
                    <a:pt x="864" y="657"/>
                  </a:lnTo>
                  <a:lnTo>
                    <a:pt x="854" y="690"/>
                  </a:lnTo>
                  <a:lnTo>
                    <a:pt x="844" y="724"/>
                  </a:lnTo>
                  <a:lnTo>
                    <a:pt x="844" y="724"/>
                  </a:lnTo>
                  <a:lnTo>
                    <a:pt x="836" y="746"/>
                  </a:lnTo>
                  <a:lnTo>
                    <a:pt x="826" y="766"/>
                  </a:lnTo>
                  <a:lnTo>
                    <a:pt x="814" y="786"/>
                  </a:lnTo>
                  <a:lnTo>
                    <a:pt x="802" y="804"/>
                  </a:lnTo>
                  <a:lnTo>
                    <a:pt x="786" y="822"/>
                  </a:lnTo>
                  <a:lnTo>
                    <a:pt x="770" y="838"/>
                  </a:lnTo>
                  <a:lnTo>
                    <a:pt x="752" y="852"/>
                  </a:lnTo>
                  <a:lnTo>
                    <a:pt x="730" y="866"/>
                  </a:lnTo>
                  <a:lnTo>
                    <a:pt x="730" y="866"/>
                  </a:lnTo>
                  <a:lnTo>
                    <a:pt x="712" y="876"/>
                  </a:lnTo>
                  <a:lnTo>
                    <a:pt x="692" y="884"/>
                  </a:lnTo>
                  <a:lnTo>
                    <a:pt x="672" y="890"/>
                  </a:lnTo>
                  <a:lnTo>
                    <a:pt x="652" y="894"/>
                  </a:lnTo>
                  <a:lnTo>
                    <a:pt x="630" y="896"/>
                  </a:lnTo>
                  <a:lnTo>
                    <a:pt x="610" y="896"/>
                  </a:lnTo>
                  <a:lnTo>
                    <a:pt x="590" y="896"/>
                  </a:lnTo>
                  <a:lnTo>
                    <a:pt x="570" y="894"/>
                  </a:lnTo>
                  <a:lnTo>
                    <a:pt x="570" y="894"/>
                  </a:lnTo>
                  <a:lnTo>
                    <a:pt x="536" y="890"/>
                  </a:lnTo>
                  <a:lnTo>
                    <a:pt x="500" y="884"/>
                  </a:lnTo>
                  <a:lnTo>
                    <a:pt x="464" y="874"/>
                  </a:lnTo>
                  <a:lnTo>
                    <a:pt x="428" y="862"/>
                  </a:lnTo>
                  <a:lnTo>
                    <a:pt x="392" y="848"/>
                  </a:lnTo>
                  <a:lnTo>
                    <a:pt x="356" y="832"/>
                  </a:lnTo>
                  <a:lnTo>
                    <a:pt x="322" y="816"/>
                  </a:lnTo>
                  <a:lnTo>
                    <a:pt x="286" y="796"/>
                  </a:lnTo>
                  <a:lnTo>
                    <a:pt x="252" y="776"/>
                  </a:lnTo>
                  <a:lnTo>
                    <a:pt x="220" y="754"/>
                  </a:lnTo>
                  <a:lnTo>
                    <a:pt x="188" y="732"/>
                  </a:lnTo>
                  <a:lnTo>
                    <a:pt x="158" y="706"/>
                  </a:lnTo>
                  <a:lnTo>
                    <a:pt x="130" y="682"/>
                  </a:lnTo>
                  <a:lnTo>
                    <a:pt x="102" y="657"/>
                  </a:lnTo>
                  <a:lnTo>
                    <a:pt x="78" y="631"/>
                  </a:lnTo>
                  <a:lnTo>
                    <a:pt x="56" y="603"/>
                  </a:lnTo>
                  <a:close/>
                </a:path>
              </a:pathLst>
            </a:custGeom>
            <a:solidFill>
              <a:srgbClr val="0010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9" name="Freeform 13"/>
            <p:cNvSpPr>
              <a:spLocks/>
            </p:cNvSpPr>
            <p:nvPr/>
          </p:nvSpPr>
          <p:spPr bwMode="auto">
            <a:xfrm>
              <a:off x="7258050" y="1343026"/>
              <a:ext cx="463550" cy="458788"/>
            </a:xfrm>
            <a:custGeom>
              <a:avLst/>
              <a:gdLst>
                <a:gd name="T0" fmla="*/ 230 w 292"/>
                <a:gd name="T1" fmla="*/ 58 h 289"/>
                <a:gd name="T2" fmla="*/ 292 w 292"/>
                <a:gd name="T3" fmla="*/ 16 h 289"/>
                <a:gd name="T4" fmla="*/ 282 w 292"/>
                <a:gd name="T5" fmla="*/ 0 h 289"/>
                <a:gd name="T6" fmla="*/ 0 w 292"/>
                <a:gd name="T7" fmla="*/ 188 h 289"/>
                <a:gd name="T8" fmla="*/ 10 w 292"/>
                <a:gd name="T9" fmla="*/ 204 h 289"/>
                <a:gd name="T10" fmla="*/ 212 w 292"/>
                <a:gd name="T11" fmla="*/ 70 h 289"/>
                <a:gd name="T12" fmla="*/ 78 w 292"/>
                <a:gd name="T13" fmla="*/ 208 h 289"/>
                <a:gd name="T14" fmla="*/ 92 w 292"/>
                <a:gd name="T15" fmla="*/ 220 h 289"/>
                <a:gd name="T16" fmla="*/ 136 w 292"/>
                <a:gd name="T17" fmla="*/ 176 h 289"/>
                <a:gd name="T18" fmla="*/ 86 w 292"/>
                <a:gd name="T19" fmla="*/ 281 h 289"/>
                <a:gd name="T20" fmla="*/ 104 w 292"/>
                <a:gd name="T21" fmla="*/ 289 h 289"/>
                <a:gd name="T22" fmla="*/ 158 w 292"/>
                <a:gd name="T23" fmla="*/ 172 h 289"/>
                <a:gd name="T24" fmla="*/ 144 w 292"/>
                <a:gd name="T25" fmla="*/ 166 h 289"/>
                <a:gd name="T26" fmla="*/ 240 w 292"/>
                <a:gd name="T27" fmla="*/ 68 h 289"/>
                <a:gd name="T28" fmla="*/ 230 w 292"/>
                <a:gd name="T29" fmla="*/ 58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2" h="289">
                  <a:moveTo>
                    <a:pt x="230" y="58"/>
                  </a:moveTo>
                  <a:lnTo>
                    <a:pt x="292" y="16"/>
                  </a:lnTo>
                  <a:lnTo>
                    <a:pt x="282" y="0"/>
                  </a:lnTo>
                  <a:lnTo>
                    <a:pt x="0" y="188"/>
                  </a:lnTo>
                  <a:lnTo>
                    <a:pt x="10" y="204"/>
                  </a:lnTo>
                  <a:lnTo>
                    <a:pt x="212" y="70"/>
                  </a:lnTo>
                  <a:lnTo>
                    <a:pt x="78" y="208"/>
                  </a:lnTo>
                  <a:lnTo>
                    <a:pt x="92" y="220"/>
                  </a:lnTo>
                  <a:lnTo>
                    <a:pt x="136" y="176"/>
                  </a:lnTo>
                  <a:lnTo>
                    <a:pt x="86" y="281"/>
                  </a:lnTo>
                  <a:lnTo>
                    <a:pt x="104" y="289"/>
                  </a:lnTo>
                  <a:lnTo>
                    <a:pt x="158" y="172"/>
                  </a:lnTo>
                  <a:lnTo>
                    <a:pt x="144" y="166"/>
                  </a:lnTo>
                  <a:lnTo>
                    <a:pt x="240" y="68"/>
                  </a:lnTo>
                  <a:lnTo>
                    <a:pt x="230" y="58"/>
                  </a:lnTo>
                  <a:close/>
                </a:path>
              </a:pathLst>
            </a:custGeom>
            <a:solidFill>
              <a:srgbClr val="00C3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" name="Freeform 14"/>
            <p:cNvSpPr>
              <a:spLocks/>
            </p:cNvSpPr>
            <p:nvPr/>
          </p:nvSpPr>
          <p:spPr bwMode="auto">
            <a:xfrm>
              <a:off x="7092950" y="1127126"/>
              <a:ext cx="482600" cy="403225"/>
            </a:xfrm>
            <a:custGeom>
              <a:avLst/>
              <a:gdLst>
                <a:gd name="T0" fmla="*/ 294 w 304"/>
                <a:gd name="T1" fmla="*/ 120 h 254"/>
                <a:gd name="T2" fmla="*/ 260 w 304"/>
                <a:gd name="T3" fmla="*/ 80 h 254"/>
                <a:gd name="T4" fmla="*/ 236 w 304"/>
                <a:gd name="T5" fmla="*/ 0 h 254"/>
                <a:gd name="T6" fmla="*/ 90 w 304"/>
                <a:gd name="T7" fmla="*/ 160 h 254"/>
                <a:gd name="T8" fmla="*/ 90 w 304"/>
                <a:gd name="T9" fmla="*/ 160 h 254"/>
                <a:gd name="T10" fmla="*/ 64 w 304"/>
                <a:gd name="T11" fmla="*/ 156 h 254"/>
                <a:gd name="T12" fmla="*/ 50 w 304"/>
                <a:gd name="T13" fmla="*/ 144 h 254"/>
                <a:gd name="T14" fmla="*/ 42 w 304"/>
                <a:gd name="T15" fmla="*/ 124 h 254"/>
                <a:gd name="T16" fmla="*/ 44 w 304"/>
                <a:gd name="T17" fmla="*/ 100 h 254"/>
                <a:gd name="T18" fmla="*/ 48 w 304"/>
                <a:gd name="T19" fmla="*/ 88 h 254"/>
                <a:gd name="T20" fmla="*/ 60 w 304"/>
                <a:gd name="T21" fmla="*/ 66 h 254"/>
                <a:gd name="T22" fmla="*/ 80 w 304"/>
                <a:gd name="T23" fmla="*/ 50 h 254"/>
                <a:gd name="T24" fmla="*/ 102 w 304"/>
                <a:gd name="T25" fmla="*/ 42 h 254"/>
                <a:gd name="T26" fmla="*/ 112 w 304"/>
                <a:gd name="T27" fmla="*/ 40 h 254"/>
                <a:gd name="T28" fmla="*/ 136 w 304"/>
                <a:gd name="T29" fmla="*/ 44 h 254"/>
                <a:gd name="T30" fmla="*/ 146 w 304"/>
                <a:gd name="T31" fmla="*/ 52 h 254"/>
                <a:gd name="T32" fmla="*/ 150 w 304"/>
                <a:gd name="T33" fmla="*/ 62 h 254"/>
                <a:gd name="T34" fmla="*/ 150 w 304"/>
                <a:gd name="T35" fmla="*/ 68 h 254"/>
                <a:gd name="T36" fmla="*/ 92 w 304"/>
                <a:gd name="T37" fmla="*/ 80 h 254"/>
                <a:gd name="T38" fmla="*/ 184 w 304"/>
                <a:gd name="T39" fmla="*/ 120 h 254"/>
                <a:gd name="T40" fmla="*/ 190 w 304"/>
                <a:gd name="T41" fmla="*/ 98 h 254"/>
                <a:gd name="T42" fmla="*/ 194 w 304"/>
                <a:gd name="T43" fmla="*/ 74 h 254"/>
                <a:gd name="T44" fmla="*/ 192 w 304"/>
                <a:gd name="T45" fmla="*/ 60 h 254"/>
                <a:gd name="T46" fmla="*/ 182 w 304"/>
                <a:gd name="T47" fmla="*/ 32 h 254"/>
                <a:gd name="T48" fmla="*/ 162 w 304"/>
                <a:gd name="T49" fmla="*/ 12 h 254"/>
                <a:gd name="T50" fmla="*/ 134 w 304"/>
                <a:gd name="T51" fmla="*/ 2 h 254"/>
                <a:gd name="T52" fmla="*/ 116 w 304"/>
                <a:gd name="T53" fmla="*/ 0 h 254"/>
                <a:gd name="T54" fmla="*/ 92 w 304"/>
                <a:gd name="T55" fmla="*/ 2 h 254"/>
                <a:gd name="T56" fmla="*/ 68 w 304"/>
                <a:gd name="T57" fmla="*/ 10 h 254"/>
                <a:gd name="T58" fmla="*/ 32 w 304"/>
                <a:gd name="T59" fmla="*/ 36 h 254"/>
                <a:gd name="T60" fmla="*/ 8 w 304"/>
                <a:gd name="T61" fmla="*/ 74 h 254"/>
                <a:gd name="T62" fmla="*/ 0 w 304"/>
                <a:gd name="T63" fmla="*/ 116 h 254"/>
                <a:gd name="T64" fmla="*/ 2 w 304"/>
                <a:gd name="T65" fmla="*/ 136 h 254"/>
                <a:gd name="T66" fmla="*/ 14 w 304"/>
                <a:gd name="T67" fmla="*/ 166 h 254"/>
                <a:gd name="T68" fmla="*/ 38 w 304"/>
                <a:gd name="T69" fmla="*/ 188 h 254"/>
                <a:gd name="T70" fmla="*/ 70 w 304"/>
                <a:gd name="T71" fmla="*/ 200 h 254"/>
                <a:gd name="T72" fmla="*/ 90 w 304"/>
                <a:gd name="T73" fmla="*/ 202 h 254"/>
                <a:gd name="T74" fmla="*/ 90 w 304"/>
                <a:gd name="T75" fmla="*/ 202 h 254"/>
                <a:gd name="T76" fmla="*/ 182 w 304"/>
                <a:gd name="T77" fmla="*/ 202 h 254"/>
                <a:gd name="T78" fmla="*/ 180 w 304"/>
                <a:gd name="T79" fmla="*/ 222 h 254"/>
                <a:gd name="T80" fmla="*/ 186 w 304"/>
                <a:gd name="T81" fmla="*/ 238 h 254"/>
                <a:gd name="T82" fmla="*/ 200 w 304"/>
                <a:gd name="T83" fmla="*/ 250 h 254"/>
                <a:gd name="T84" fmla="*/ 220 w 304"/>
                <a:gd name="T85" fmla="*/ 254 h 254"/>
                <a:gd name="T86" fmla="*/ 258 w 304"/>
                <a:gd name="T87" fmla="*/ 254 h 254"/>
                <a:gd name="T88" fmla="*/ 236 w 304"/>
                <a:gd name="T89" fmla="*/ 214 h 254"/>
                <a:gd name="T90" fmla="*/ 230 w 304"/>
                <a:gd name="T91" fmla="*/ 214 h 254"/>
                <a:gd name="T92" fmla="*/ 226 w 304"/>
                <a:gd name="T93" fmla="*/ 206 h 254"/>
                <a:gd name="T94" fmla="*/ 248 w 304"/>
                <a:gd name="T95" fmla="*/ 120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04" h="254">
                  <a:moveTo>
                    <a:pt x="248" y="120"/>
                  </a:moveTo>
                  <a:lnTo>
                    <a:pt x="294" y="120"/>
                  </a:lnTo>
                  <a:lnTo>
                    <a:pt x="304" y="80"/>
                  </a:lnTo>
                  <a:lnTo>
                    <a:pt x="260" y="80"/>
                  </a:lnTo>
                  <a:lnTo>
                    <a:pt x="282" y="0"/>
                  </a:lnTo>
                  <a:lnTo>
                    <a:pt x="236" y="0"/>
                  </a:lnTo>
                  <a:lnTo>
                    <a:pt x="192" y="160"/>
                  </a:lnTo>
                  <a:lnTo>
                    <a:pt x="90" y="160"/>
                  </a:lnTo>
                  <a:lnTo>
                    <a:pt x="90" y="160"/>
                  </a:lnTo>
                  <a:lnTo>
                    <a:pt x="90" y="160"/>
                  </a:lnTo>
                  <a:lnTo>
                    <a:pt x="76" y="160"/>
                  </a:lnTo>
                  <a:lnTo>
                    <a:pt x="64" y="156"/>
                  </a:lnTo>
                  <a:lnTo>
                    <a:pt x="56" y="152"/>
                  </a:lnTo>
                  <a:lnTo>
                    <a:pt x="50" y="144"/>
                  </a:lnTo>
                  <a:lnTo>
                    <a:pt x="44" y="136"/>
                  </a:lnTo>
                  <a:lnTo>
                    <a:pt x="42" y="124"/>
                  </a:lnTo>
                  <a:lnTo>
                    <a:pt x="42" y="114"/>
                  </a:lnTo>
                  <a:lnTo>
                    <a:pt x="44" y="100"/>
                  </a:lnTo>
                  <a:lnTo>
                    <a:pt x="44" y="100"/>
                  </a:lnTo>
                  <a:lnTo>
                    <a:pt x="48" y="88"/>
                  </a:lnTo>
                  <a:lnTo>
                    <a:pt x="54" y="76"/>
                  </a:lnTo>
                  <a:lnTo>
                    <a:pt x="60" y="66"/>
                  </a:lnTo>
                  <a:lnTo>
                    <a:pt x="70" y="58"/>
                  </a:lnTo>
                  <a:lnTo>
                    <a:pt x="80" y="50"/>
                  </a:lnTo>
                  <a:lnTo>
                    <a:pt x="90" y="44"/>
                  </a:lnTo>
                  <a:lnTo>
                    <a:pt x="102" y="42"/>
                  </a:lnTo>
                  <a:lnTo>
                    <a:pt x="112" y="40"/>
                  </a:lnTo>
                  <a:lnTo>
                    <a:pt x="112" y="40"/>
                  </a:lnTo>
                  <a:lnTo>
                    <a:pt x="130" y="42"/>
                  </a:lnTo>
                  <a:lnTo>
                    <a:pt x="136" y="44"/>
                  </a:lnTo>
                  <a:lnTo>
                    <a:pt x="140" y="48"/>
                  </a:lnTo>
                  <a:lnTo>
                    <a:pt x="146" y="52"/>
                  </a:lnTo>
                  <a:lnTo>
                    <a:pt x="148" y="58"/>
                  </a:lnTo>
                  <a:lnTo>
                    <a:pt x="150" y="62"/>
                  </a:lnTo>
                  <a:lnTo>
                    <a:pt x="150" y="68"/>
                  </a:lnTo>
                  <a:lnTo>
                    <a:pt x="150" y="68"/>
                  </a:lnTo>
                  <a:lnTo>
                    <a:pt x="148" y="80"/>
                  </a:lnTo>
                  <a:lnTo>
                    <a:pt x="92" y="80"/>
                  </a:lnTo>
                  <a:lnTo>
                    <a:pt x="82" y="120"/>
                  </a:lnTo>
                  <a:lnTo>
                    <a:pt x="184" y="120"/>
                  </a:lnTo>
                  <a:lnTo>
                    <a:pt x="184" y="120"/>
                  </a:lnTo>
                  <a:lnTo>
                    <a:pt x="190" y="98"/>
                  </a:lnTo>
                  <a:lnTo>
                    <a:pt x="192" y="86"/>
                  </a:lnTo>
                  <a:lnTo>
                    <a:pt x="194" y="74"/>
                  </a:lnTo>
                  <a:lnTo>
                    <a:pt x="194" y="74"/>
                  </a:lnTo>
                  <a:lnTo>
                    <a:pt x="192" y="60"/>
                  </a:lnTo>
                  <a:lnTo>
                    <a:pt x="188" y="46"/>
                  </a:lnTo>
                  <a:lnTo>
                    <a:pt x="182" y="32"/>
                  </a:lnTo>
                  <a:lnTo>
                    <a:pt x="174" y="22"/>
                  </a:lnTo>
                  <a:lnTo>
                    <a:pt x="162" y="12"/>
                  </a:lnTo>
                  <a:lnTo>
                    <a:pt x="148" y="6"/>
                  </a:lnTo>
                  <a:lnTo>
                    <a:pt x="134" y="2"/>
                  </a:lnTo>
                  <a:lnTo>
                    <a:pt x="116" y="0"/>
                  </a:lnTo>
                  <a:lnTo>
                    <a:pt x="116" y="0"/>
                  </a:lnTo>
                  <a:lnTo>
                    <a:pt x="104" y="0"/>
                  </a:lnTo>
                  <a:lnTo>
                    <a:pt x="92" y="2"/>
                  </a:lnTo>
                  <a:lnTo>
                    <a:pt x="80" y="6"/>
                  </a:lnTo>
                  <a:lnTo>
                    <a:pt x="68" y="10"/>
                  </a:lnTo>
                  <a:lnTo>
                    <a:pt x="50" y="22"/>
                  </a:lnTo>
                  <a:lnTo>
                    <a:pt x="32" y="36"/>
                  </a:lnTo>
                  <a:lnTo>
                    <a:pt x="18" y="54"/>
                  </a:lnTo>
                  <a:lnTo>
                    <a:pt x="8" y="74"/>
                  </a:lnTo>
                  <a:lnTo>
                    <a:pt x="2" y="96"/>
                  </a:lnTo>
                  <a:lnTo>
                    <a:pt x="0" y="116"/>
                  </a:lnTo>
                  <a:lnTo>
                    <a:pt x="0" y="116"/>
                  </a:lnTo>
                  <a:lnTo>
                    <a:pt x="2" y="136"/>
                  </a:lnTo>
                  <a:lnTo>
                    <a:pt x="6" y="152"/>
                  </a:lnTo>
                  <a:lnTo>
                    <a:pt x="14" y="166"/>
                  </a:lnTo>
                  <a:lnTo>
                    <a:pt x="24" y="178"/>
                  </a:lnTo>
                  <a:lnTo>
                    <a:pt x="38" y="188"/>
                  </a:lnTo>
                  <a:lnTo>
                    <a:pt x="52" y="196"/>
                  </a:lnTo>
                  <a:lnTo>
                    <a:pt x="70" y="200"/>
                  </a:lnTo>
                  <a:lnTo>
                    <a:pt x="90" y="202"/>
                  </a:lnTo>
                  <a:lnTo>
                    <a:pt x="90" y="202"/>
                  </a:lnTo>
                  <a:lnTo>
                    <a:pt x="90" y="202"/>
                  </a:lnTo>
                  <a:lnTo>
                    <a:pt x="90" y="202"/>
                  </a:lnTo>
                  <a:lnTo>
                    <a:pt x="182" y="202"/>
                  </a:lnTo>
                  <a:lnTo>
                    <a:pt x="182" y="202"/>
                  </a:lnTo>
                  <a:lnTo>
                    <a:pt x="180" y="212"/>
                  </a:lnTo>
                  <a:lnTo>
                    <a:pt x="180" y="222"/>
                  </a:lnTo>
                  <a:lnTo>
                    <a:pt x="182" y="230"/>
                  </a:lnTo>
                  <a:lnTo>
                    <a:pt x="186" y="238"/>
                  </a:lnTo>
                  <a:lnTo>
                    <a:pt x="194" y="246"/>
                  </a:lnTo>
                  <a:lnTo>
                    <a:pt x="200" y="250"/>
                  </a:lnTo>
                  <a:lnTo>
                    <a:pt x="210" y="254"/>
                  </a:lnTo>
                  <a:lnTo>
                    <a:pt x="220" y="254"/>
                  </a:lnTo>
                  <a:lnTo>
                    <a:pt x="220" y="254"/>
                  </a:lnTo>
                  <a:lnTo>
                    <a:pt x="258" y="254"/>
                  </a:lnTo>
                  <a:lnTo>
                    <a:pt x="268" y="214"/>
                  </a:lnTo>
                  <a:lnTo>
                    <a:pt x="236" y="214"/>
                  </a:lnTo>
                  <a:lnTo>
                    <a:pt x="236" y="214"/>
                  </a:lnTo>
                  <a:lnTo>
                    <a:pt x="230" y="214"/>
                  </a:lnTo>
                  <a:lnTo>
                    <a:pt x="228" y="210"/>
                  </a:lnTo>
                  <a:lnTo>
                    <a:pt x="226" y="206"/>
                  </a:lnTo>
                  <a:lnTo>
                    <a:pt x="226" y="202"/>
                  </a:lnTo>
                  <a:lnTo>
                    <a:pt x="248" y="1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1" name="Freeform 15"/>
            <p:cNvSpPr>
              <a:spLocks/>
            </p:cNvSpPr>
            <p:nvPr/>
          </p:nvSpPr>
          <p:spPr bwMode="auto">
            <a:xfrm>
              <a:off x="6873875" y="1041401"/>
              <a:ext cx="257175" cy="406400"/>
            </a:xfrm>
            <a:custGeom>
              <a:avLst/>
              <a:gdLst>
                <a:gd name="T0" fmla="*/ 118 w 162"/>
                <a:gd name="T1" fmla="*/ 0 h 256"/>
                <a:gd name="T2" fmla="*/ 116 w 162"/>
                <a:gd name="T3" fmla="*/ 0 h 256"/>
                <a:gd name="T4" fmla="*/ 70 w 162"/>
                <a:gd name="T5" fmla="*/ 0 h 256"/>
                <a:gd name="T6" fmla="*/ 60 w 162"/>
                <a:gd name="T7" fmla="*/ 40 h 256"/>
                <a:gd name="T8" fmla="*/ 106 w 162"/>
                <a:gd name="T9" fmla="*/ 40 h 256"/>
                <a:gd name="T10" fmla="*/ 64 w 162"/>
                <a:gd name="T11" fmla="*/ 194 h 256"/>
                <a:gd name="T12" fmla="*/ 64 w 162"/>
                <a:gd name="T13" fmla="*/ 194 h 256"/>
                <a:gd name="T14" fmla="*/ 58 w 162"/>
                <a:gd name="T15" fmla="*/ 204 h 256"/>
                <a:gd name="T16" fmla="*/ 50 w 162"/>
                <a:gd name="T17" fmla="*/ 210 h 256"/>
                <a:gd name="T18" fmla="*/ 40 w 162"/>
                <a:gd name="T19" fmla="*/ 216 h 256"/>
                <a:gd name="T20" fmla="*/ 28 w 162"/>
                <a:gd name="T21" fmla="*/ 216 h 256"/>
                <a:gd name="T22" fmla="*/ 12 w 162"/>
                <a:gd name="T23" fmla="*/ 216 h 256"/>
                <a:gd name="T24" fmla="*/ 0 w 162"/>
                <a:gd name="T25" fmla="*/ 256 h 256"/>
                <a:gd name="T26" fmla="*/ 18 w 162"/>
                <a:gd name="T27" fmla="*/ 256 h 256"/>
                <a:gd name="T28" fmla="*/ 18 w 162"/>
                <a:gd name="T29" fmla="*/ 256 h 256"/>
                <a:gd name="T30" fmla="*/ 34 w 162"/>
                <a:gd name="T31" fmla="*/ 256 h 256"/>
                <a:gd name="T32" fmla="*/ 52 w 162"/>
                <a:gd name="T33" fmla="*/ 254 h 256"/>
                <a:gd name="T34" fmla="*/ 68 w 162"/>
                <a:gd name="T35" fmla="*/ 248 h 256"/>
                <a:gd name="T36" fmla="*/ 76 w 162"/>
                <a:gd name="T37" fmla="*/ 242 h 256"/>
                <a:gd name="T38" fmla="*/ 84 w 162"/>
                <a:gd name="T39" fmla="*/ 236 h 256"/>
                <a:gd name="T40" fmla="*/ 84 w 162"/>
                <a:gd name="T41" fmla="*/ 236 h 256"/>
                <a:gd name="T42" fmla="*/ 84 w 162"/>
                <a:gd name="T43" fmla="*/ 236 h 256"/>
                <a:gd name="T44" fmla="*/ 92 w 162"/>
                <a:gd name="T45" fmla="*/ 228 h 256"/>
                <a:gd name="T46" fmla="*/ 100 w 162"/>
                <a:gd name="T47" fmla="*/ 218 h 256"/>
                <a:gd name="T48" fmla="*/ 104 w 162"/>
                <a:gd name="T49" fmla="*/ 206 h 256"/>
                <a:gd name="T50" fmla="*/ 110 w 162"/>
                <a:gd name="T51" fmla="*/ 194 h 256"/>
                <a:gd name="T52" fmla="*/ 162 w 162"/>
                <a:gd name="T53" fmla="*/ 0 h 256"/>
                <a:gd name="T54" fmla="*/ 118 w 162"/>
                <a:gd name="T55" fmla="*/ 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62" h="256">
                  <a:moveTo>
                    <a:pt x="118" y="0"/>
                  </a:moveTo>
                  <a:lnTo>
                    <a:pt x="116" y="0"/>
                  </a:lnTo>
                  <a:lnTo>
                    <a:pt x="70" y="0"/>
                  </a:lnTo>
                  <a:lnTo>
                    <a:pt x="60" y="40"/>
                  </a:lnTo>
                  <a:lnTo>
                    <a:pt x="106" y="40"/>
                  </a:lnTo>
                  <a:lnTo>
                    <a:pt x="64" y="194"/>
                  </a:lnTo>
                  <a:lnTo>
                    <a:pt x="64" y="194"/>
                  </a:lnTo>
                  <a:lnTo>
                    <a:pt x="58" y="204"/>
                  </a:lnTo>
                  <a:lnTo>
                    <a:pt x="50" y="210"/>
                  </a:lnTo>
                  <a:lnTo>
                    <a:pt x="40" y="216"/>
                  </a:lnTo>
                  <a:lnTo>
                    <a:pt x="28" y="216"/>
                  </a:lnTo>
                  <a:lnTo>
                    <a:pt x="12" y="216"/>
                  </a:lnTo>
                  <a:lnTo>
                    <a:pt x="0" y="256"/>
                  </a:lnTo>
                  <a:lnTo>
                    <a:pt x="18" y="256"/>
                  </a:lnTo>
                  <a:lnTo>
                    <a:pt x="18" y="256"/>
                  </a:lnTo>
                  <a:lnTo>
                    <a:pt x="34" y="256"/>
                  </a:lnTo>
                  <a:lnTo>
                    <a:pt x="52" y="254"/>
                  </a:lnTo>
                  <a:lnTo>
                    <a:pt x="68" y="248"/>
                  </a:lnTo>
                  <a:lnTo>
                    <a:pt x="76" y="242"/>
                  </a:lnTo>
                  <a:lnTo>
                    <a:pt x="84" y="236"/>
                  </a:lnTo>
                  <a:lnTo>
                    <a:pt x="84" y="236"/>
                  </a:lnTo>
                  <a:lnTo>
                    <a:pt x="84" y="236"/>
                  </a:lnTo>
                  <a:lnTo>
                    <a:pt x="92" y="228"/>
                  </a:lnTo>
                  <a:lnTo>
                    <a:pt x="100" y="218"/>
                  </a:lnTo>
                  <a:lnTo>
                    <a:pt x="104" y="206"/>
                  </a:lnTo>
                  <a:lnTo>
                    <a:pt x="110" y="194"/>
                  </a:lnTo>
                  <a:lnTo>
                    <a:pt x="162" y="0"/>
                  </a:lnTo>
                  <a:lnTo>
                    <a:pt x="11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89" r:id="rId1"/>
    <p:sldLayoutId id="2147484086" r:id="rId2"/>
    <p:sldLayoutId id="2147484085" r:id="rId3"/>
    <p:sldLayoutId id="2147484109" r:id="rId4"/>
    <p:sldLayoutId id="2147484110" r:id="rId5"/>
    <p:sldLayoutId id="2147484111" r:id="rId6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Segoe UI Black" panose="020B0A02040204020203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Segoe UI Black" panose="020B0A02040204020203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Segoe UI Black" panose="020B0A02040204020203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Segoe UI Black" panose="020B0A02040204020203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Segoe UI Black" panose="020B0A02040204020203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Segoe UI Black" panose="020B0A02040204020203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Segoe UI Black" panose="020B0A02040204020203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Segoe UI Black" panose="020B0A02040204020203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3"/>
          <p:cNvPicPr>
            <a:picLocks noChangeAspect="1"/>
          </p:cNvPicPr>
          <p:nvPr userDrawn="1"/>
        </p:nvPicPr>
        <p:blipFill>
          <a:blip r:embed="rId5">
            <a:lum bright="10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725" y="6473825"/>
            <a:ext cx="1665288" cy="144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5"/>
          <p:cNvSpPr txBox="1">
            <a:spLocks noChangeArrowheads="1"/>
          </p:cNvSpPr>
          <p:nvPr userDrawn="1"/>
        </p:nvSpPr>
        <p:spPr bwMode="auto">
          <a:xfrm>
            <a:off x="11582400" y="6415088"/>
            <a:ext cx="373063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Segoe UI" panose="020B0502040204020203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Segoe UI" panose="020B0502040204020203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Segoe UI" panose="020B0502040204020203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Segoe UI" panose="020B0502040204020203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Segoe UI" panose="020B0502040204020203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</a:defRPr>
            </a:lvl9pPr>
          </a:lstStyle>
          <a:p>
            <a:pPr algn="r" eaLnBrk="1" hangingPunct="1">
              <a:defRPr/>
            </a:pPr>
            <a:fld id="{31E64221-82BE-4640-8CAA-B94A714A1643}" type="slidenum">
              <a:rPr lang="id-ID" altLang="ru-RU" sz="1100" smtClean="0">
                <a:solidFill>
                  <a:srgbClr val="00C3FF"/>
                </a:solidFill>
                <a:latin typeface="Segoe UI Black" panose="020B0A02040204020203" pitchFamily="34" charset="0"/>
                <a:cs typeface="Titillium" panose="020B0604020202020204" charset="0"/>
              </a:rPr>
              <a:pPr algn="r" eaLnBrk="1" hangingPunct="1">
                <a:defRPr/>
              </a:pPr>
              <a:t>‹#›</a:t>
            </a:fld>
            <a:endParaRPr lang="en-MY" altLang="ru-RU" sz="1100" dirty="0">
              <a:solidFill>
                <a:srgbClr val="00C3FF"/>
              </a:solidFill>
              <a:latin typeface="Segoe UI Black" panose="020B0A02040204020203" pitchFamily="34" charset="0"/>
              <a:cs typeface="Titillium" panose="020B0604020202020204" charset="0"/>
            </a:endParaRPr>
          </a:p>
        </p:txBody>
      </p:sp>
      <p:cxnSp>
        <p:nvCxnSpPr>
          <p:cNvPr id="9" name="Прямая соединительная линия 8"/>
          <p:cNvCxnSpPr/>
          <p:nvPr userDrawn="1"/>
        </p:nvCxnSpPr>
        <p:spPr>
          <a:xfrm>
            <a:off x="334963" y="6381750"/>
            <a:ext cx="280987" cy="0"/>
          </a:xfrm>
          <a:prstGeom prst="line">
            <a:avLst/>
          </a:prstGeom>
          <a:ln w="28575">
            <a:solidFill>
              <a:srgbClr val="00C3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Рисунок 5"/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224990" y="305538"/>
            <a:ext cx="632048" cy="6376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85502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08" r:id="rId1"/>
    <p:sldLayoutId id="2147484099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10.emf"/><Relationship Id="rId4" Type="http://schemas.openxmlformats.org/officeDocument/2006/relationships/image" Target="../media/image19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7" Type="http://schemas.openxmlformats.org/officeDocument/2006/relationships/image" Target="../media/image24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3.emf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emf"/><Relationship Id="rId3" Type="http://schemas.openxmlformats.org/officeDocument/2006/relationships/image" Target="../media/image20.emf"/><Relationship Id="rId7" Type="http://schemas.openxmlformats.org/officeDocument/2006/relationships/image" Target="../media/image25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4.emf"/><Relationship Id="rId5" Type="http://schemas.openxmlformats.org/officeDocument/2006/relationships/image" Target="../media/image23.emf"/><Relationship Id="rId10" Type="http://schemas.openxmlformats.org/officeDocument/2006/relationships/image" Target="../media/image28.emf"/><Relationship Id="rId4" Type="http://schemas.openxmlformats.org/officeDocument/2006/relationships/image" Target="../media/image21.emf"/><Relationship Id="rId9" Type="http://schemas.openxmlformats.org/officeDocument/2006/relationships/image" Target="../media/image27.emf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emf"/><Relationship Id="rId3" Type="http://schemas.openxmlformats.org/officeDocument/2006/relationships/image" Target="../media/image20.emf"/><Relationship Id="rId7" Type="http://schemas.openxmlformats.org/officeDocument/2006/relationships/image" Target="../media/image26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4.emf"/><Relationship Id="rId11" Type="http://schemas.openxmlformats.org/officeDocument/2006/relationships/image" Target="../media/image31.emf"/><Relationship Id="rId5" Type="http://schemas.openxmlformats.org/officeDocument/2006/relationships/image" Target="../media/image23.emf"/><Relationship Id="rId10" Type="http://schemas.openxmlformats.org/officeDocument/2006/relationships/image" Target="../media/image30.png"/><Relationship Id="rId4" Type="http://schemas.openxmlformats.org/officeDocument/2006/relationships/image" Target="../media/image21.emf"/><Relationship Id="rId9" Type="http://schemas.openxmlformats.org/officeDocument/2006/relationships/image" Target="../media/image29.emf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emf"/><Relationship Id="rId3" Type="http://schemas.openxmlformats.org/officeDocument/2006/relationships/image" Target="../media/image20.emf"/><Relationship Id="rId7" Type="http://schemas.openxmlformats.org/officeDocument/2006/relationships/image" Target="../media/image26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4.emf"/><Relationship Id="rId11" Type="http://schemas.openxmlformats.org/officeDocument/2006/relationships/image" Target="../media/image33.emf"/><Relationship Id="rId5" Type="http://schemas.openxmlformats.org/officeDocument/2006/relationships/image" Target="../media/image23.emf"/><Relationship Id="rId10" Type="http://schemas.openxmlformats.org/officeDocument/2006/relationships/image" Target="../media/image32.emf"/><Relationship Id="rId4" Type="http://schemas.openxmlformats.org/officeDocument/2006/relationships/image" Target="../media/image21.emf"/><Relationship Id="rId9" Type="http://schemas.openxmlformats.org/officeDocument/2006/relationships/image" Target="../media/image30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0.emf"/><Relationship Id="rId7" Type="http://schemas.openxmlformats.org/officeDocument/2006/relationships/image" Target="../media/image27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6.emf"/><Relationship Id="rId11" Type="http://schemas.openxmlformats.org/officeDocument/2006/relationships/image" Target="../media/image34.emf"/><Relationship Id="rId5" Type="http://schemas.openxmlformats.org/officeDocument/2006/relationships/image" Target="../media/image24.emf"/><Relationship Id="rId10" Type="http://schemas.openxmlformats.org/officeDocument/2006/relationships/image" Target="../media/image33.emf"/><Relationship Id="rId4" Type="http://schemas.openxmlformats.org/officeDocument/2006/relationships/image" Target="../media/image21.emf"/><Relationship Id="rId9" Type="http://schemas.openxmlformats.org/officeDocument/2006/relationships/image" Target="../media/image32.emf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0.emf"/><Relationship Id="rId7" Type="http://schemas.openxmlformats.org/officeDocument/2006/relationships/image" Target="../media/image27.emf"/><Relationship Id="rId12" Type="http://schemas.openxmlformats.org/officeDocument/2006/relationships/image" Target="../media/image35.e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6.emf"/><Relationship Id="rId11" Type="http://schemas.openxmlformats.org/officeDocument/2006/relationships/image" Target="../media/image31.emf"/><Relationship Id="rId5" Type="http://schemas.openxmlformats.org/officeDocument/2006/relationships/image" Target="../media/image24.emf"/><Relationship Id="rId10" Type="http://schemas.openxmlformats.org/officeDocument/2006/relationships/image" Target="../media/image33.emf"/><Relationship Id="rId4" Type="http://schemas.openxmlformats.org/officeDocument/2006/relationships/image" Target="../media/image21.emf"/><Relationship Id="rId9" Type="http://schemas.openxmlformats.org/officeDocument/2006/relationships/image" Target="../media/image32.emf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emf"/><Relationship Id="rId3" Type="http://schemas.openxmlformats.org/officeDocument/2006/relationships/image" Target="../media/image20.emf"/><Relationship Id="rId7" Type="http://schemas.openxmlformats.org/officeDocument/2006/relationships/image" Target="../media/image27.e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6.emf"/><Relationship Id="rId11" Type="http://schemas.openxmlformats.org/officeDocument/2006/relationships/image" Target="../media/image30.png"/><Relationship Id="rId5" Type="http://schemas.openxmlformats.org/officeDocument/2006/relationships/image" Target="../media/image24.emf"/><Relationship Id="rId10" Type="http://schemas.openxmlformats.org/officeDocument/2006/relationships/image" Target="../media/image35.emf"/><Relationship Id="rId4" Type="http://schemas.openxmlformats.org/officeDocument/2006/relationships/image" Target="../media/image21.emf"/><Relationship Id="rId9" Type="http://schemas.openxmlformats.org/officeDocument/2006/relationships/image" Target="../media/image33.emf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emf"/><Relationship Id="rId3" Type="http://schemas.openxmlformats.org/officeDocument/2006/relationships/image" Target="../media/image20.emf"/><Relationship Id="rId7" Type="http://schemas.openxmlformats.org/officeDocument/2006/relationships/image" Target="../media/image32.em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7.emf"/><Relationship Id="rId11" Type="http://schemas.openxmlformats.org/officeDocument/2006/relationships/image" Target="../media/image36.emf"/><Relationship Id="rId5" Type="http://schemas.openxmlformats.org/officeDocument/2006/relationships/image" Target="../media/image26.emf"/><Relationship Id="rId10" Type="http://schemas.openxmlformats.org/officeDocument/2006/relationships/image" Target="../media/image30.png"/><Relationship Id="rId4" Type="http://schemas.openxmlformats.org/officeDocument/2006/relationships/image" Target="../media/image21.emf"/><Relationship Id="rId9" Type="http://schemas.openxmlformats.org/officeDocument/2006/relationships/image" Target="../media/image35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emf"/><Relationship Id="rId3" Type="http://schemas.openxmlformats.org/officeDocument/2006/relationships/image" Target="../media/image20.emf"/><Relationship Id="rId7" Type="http://schemas.openxmlformats.org/officeDocument/2006/relationships/image" Target="../media/image33.emf"/><Relationship Id="rId12" Type="http://schemas.openxmlformats.org/officeDocument/2006/relationships/image" Target="../media/image31.em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32.emf"/><Relationship Id="rId11" Type="http://schemas.openxmlformats.org/officeDocument/2006/relationships/image" Target="../media/image36.emf"/><Relationship Id="rId5" Type="http://schemas.openxmlformats.org/officeDocument/2006/relationships/image" Target="../media/image27.emf"/><Relationship Id="rId10" Type="http://schemas.openxmlformats.org/officeDocument/2006/relationships/image" Target="../media/image30.png"/><Relationship Id="rId4" Type="http://schemas.openxmlformats.org/officeDocument/2006/relationships/image" Target="../media/image26.emf"/><Relationship Id="rId9" Type="http://schemas.openxmlformats.org/officeDocument/2006/relationships/image" Target="../media/image35.emf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emf"/><Relationship Id="rId3" Type="http://schemas.openxmlformats.org/officeDocument/2006/relationships/image" Target="../media/image20.emf"/><Relationship Id="rId7" Type="http://schemas.openxmlformats.org/officeDocument/2006/relationships/image" Target="../media/image36.em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35.emf"/><Relationship Id="rId11" Type="http://schemas.openxmlformats.org/officeDocument/2006/relationships/image" Target="../media/image38.emf"/><Relationship Id="rId5" Type="http://schemas.openxmlformats.org/officeDocument/2006/relationships/image" Target="../media/image21.emf"/><Relationship Id="rId10" Type="http://schemas.openxmlformats.org/officeDocument/2006/relationships/image" Target="../media/image32.emf"/><Relationship Id="rId4" Type="http://schemas.openxmlformats.org/officeDocument/2006/relationships/image" Target="../media/image26.emf"/><Relationship Id="rId9" Type="http://schemas.openxmlformats.org/officeDocument/2006/relationships/image" Target="../media/image37.emf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emf"/><Relationship Id="rId3" Type="http://schemas.openxmlformats.org/officeDocument/2006/relationships/image" Target="../media/image20.emf"/><Relationship Id="rId7" Type="http://schemas.openxmlformats.org/officeDocument/2006/relationships/image" Target="../media/image37.em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36.emf"/><Relationship Id="rId5" Type="http://schemas.openxmlformats.org/officeDocument/2006/relationships/image" Target="../media/image26.emf"/><Relationship Id="rId4" Type="http://schemas.openxmlformats.org/officeDocument/2006/relationships/image" Target="../media/image21.emf"/><Relationship Id="rId9" Type="http://schemas.openxmlformats.org/officeDocument/2006/relationships/image" Target="../media/image38.e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38.emf"/><Relationship Id="rId5" Type="http://schemas.openxmlformats.org/officeDocument/2006/relationships/image" Target="../media/image37.emf"/><Relationship Id="rId4" Type="http://schemas.openxmlformats.org/officeDocument/2006/relationships/image" Target="../media/image21.e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emf"/><Relationship Id="rId2" Type="http://schemas.openxmlformats.org/officeDocument/2006/relationships/image" Target="../media/image39.emf"/><Relationship Id="rId1" Type="http://schemas.openxmlformats.org/officeDocument/2006/relationships/slideLayout" Target="../slideLayouts/slideLayout9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42.emf"/><Relationship Id="rId5" Type="http://schemas.openxmlformats.org/officeDocument/2006/relationships/image" Target="../media/image41.emf"/><Relationship Id="rId4" Type="http://schemas.openxmlformats.org/officeDocument/2006/relationships/image" Target="../media/image21.emf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emf"/><Relationship Id="rId3" Type="http://schemas.openxmlformats.org/officeDocument/2006/relationships/image" Target="../media/image20.emf"/><Relationship Id="rId7" Type="http://schemas.openxmlformats.org/officeDocument/2006/relationships/image" Target="../media/image43.em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42.emf"/><Relationship Id="rId5" Type="http://schemas.openxmlformats.org/officeDocument/2006/relationships/image" Target="../media/image41.emf"/><Relationship Id="rId10" Type="http://schemas.openxmlformats.org/officeDocument/2006/relationships/image" Target="../media/image46.emf"/><Relationship Id="rId4" Type="http://schemas.openxmlformats.org/officeDocument/2006/relationships/image" Target="../media/image21.emf"/><Relationship Id="rId9" Type="http://schemas.openxmlformats.org/officeDocument/2006/relationships/image" Target="../media/image45.emf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emf"/><Relationship Id="rId3" Type="http://schemas.openxmlformats.org/officeDocument/2006/relationships/image" Target="../media/image20.emf"/><Relationship Id="rId7" Type="http://schemas.openxmlformats.org/officeDocument/2006/relationships/image" Target="../media/image43.emf"/><Relationship Id="rId12" Type="http://schemas.openxmlformats.org/officeDocument/2006/relationships/image" Target="../media/image46.emf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42.emf"/><Relationship Id="rId11" Type="http://schemas.openxmlformats.org/officeDocument/2006/relationships/image" Target="../media/image48.emf"/><Relationship Id="rId5" Type="http://schemas.openxmlformats.org/officeDocument/2006/relationships/image" Target="../media/image41.emf"/><Relationship Id="rId10" Type="http://schemas.openxmlformats.org/officeDocument/2006/relationships/image" Target="../media/image47.emf"/><Relationship Id="rId4" Type="http://schemas.openxmlformats.org/officeDocument/2006/relationships/image" Target="../media/image21.emf"/><Relationship Id="rId9" Type="http://schemas.openxmlformats.org/officeDocument/2006/relationships/image" Target="../media/image45.emf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emf"/><Relationship Id="rId13" Type="http://schemas.openxmlformats.org/officeDocument/2006/relationships/image" Target="../media/image46.emf"/><Relationship Id="rId3" Type="http://schemas.openxmlformats.org/officeDocument/2006/relationships/image" Target="../media/image20.emf"/><Relationship Id="rId7" Type="http://schemas.openxmlformats.org/officeDocument/2006/relationships/image" Target="../media/image43.emf"/><Relationship Id="rId12" Type="http://schemas.openxmlformats.org/officeDocument/2006/relationships/image" Target="../media/image50.emf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42.emf"/><Relationship Id="rId11" Type="http://schemas.openxmlformats.org/officeDocument/2006/relationships/image" Target="../media/image49.emf"/><Relationship Id="rId5" Type="http://schemas.openxmlformats.org/officeDocument/2006/relationships/image" Target="../media/image41.emf"/><Relationship Id="rId10" Type="http://schemas.openxmlformats.org/officeDocument/2006/relationships/image" Target="../media/image47.emf"/><Relationship Id="rId4" Type="http://schemas.openxmlformats.org/officeDocument/2006/relationships/image" Target="../media/image21.emf"/><Relationship Id="rId9" Type="http://schemas.openxmlformats.org/officeDocument/2006/relationships/image" Target="../media/image45.emf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emf"/><Relationship Id="rId13" Type="http://schemas.openxmlformats.org/officeDocument/2006/relationships/image" Target="../media/image46.emf"/><Relationship Id="rId3" Type="http://schemas.openxmlformats.org/officeDocument/2006/relationships/image" Target="../media/image20.emf"/><Relationship Id="rId7" Type="http://schemas.openxmlformats.org/officeDocument/2006/relationships/image" Target="../media/image43.emf"/><Relationship Id="rId12" Type="http://schemas.openxmlformats.org/officeDocument/2006/relationships/image" Target="../media/image50.emf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42.emf"/><Relationship Id="rId11" Type="http://schemas.openxmlformats.org/officeDocument/2006/relationships/image" Target="../media/image49.emf"/><Relationship Id="rId5" Type="http://schemas.openxmlformats.org/officeDocument/2006/relationships/image" Target="../media/image41.emf"/><Relationship Id="rId10" Type="http://schemas.openxmlformats.org/officeDocument/2006/relationships/image" Target="../media/image47.emf"/><Relationship Id="rId4" Type="http://schemas.openxmlformats.org/officeDocument/2006/relationships/image" Target="../media/image21.emf"/><Relationship Id="rId9" Type="http://schemas.openxmlformats.org/officeDocument/2006/relationships/image" Target="../media/image45.emf"/><Relationship Id="rId14" Type="http://schemas.openxmlformats.org/officeDocument/2006/relationships/image" Target="../media/image51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emf"/><Relationship Id="rId13" Type="http://schemas.openxmlformats.org/officeDocument/2006/relationships/image" Target="../media/image46.emf"/><Relationship Id="rId3" Type="http://schemas.openxmlformats.org/officeDocument/2006/relationships/image" Target="../media/image20.emf"/><Relationship Id="rId7" Type="http://schemas.openxmlformats.org/officeDocument/2006/relationships/image" Target="../media/image43.emf"/><Relationship Id="rId12" Type="http://schemas.openxmlformats.org/officeDocument/2006/relationships/image" Target="../media/image50.emf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42.emf"/><Relationship Id="rId11" Type="http://schemas.openxmlformats.org/officeDocument/2006/relationships/image" Target="../media/image49.emf"/><Relationship Id="rId5" Type="http://schemas.openxmlformats.org/officeDocument/2006/relationships/image" Target="../media/image41.emf"/><Relationship Id="rId15" Type="http://schemas.openxmlformats.org/officeDocument/2006/relationships/image" Target="../media/image52.emf"/><Relationship Id="rId10" Type="http://schemas.openxmlformats.org/officeDocument/2006/relationships/image" Target="../media/image47.emf"/><Relationship Id="rId4" Type="http://schemas.openxmlformats.org/officeDocument/2006/relationships/image" Target="../media/image21.emf"/><Relationship Id="rId9" Type="http://schemas.openxmlformats.org/officeDocument/2006/relationships/image" Target="../media/image45.emf"/><Relationship Id="rId14" Type="http://schemas.openxmlformats.org/officeDocument/2006/relationships/image" Target="../media/image51.emf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emf"/><Relationship Id="rId13" Type="http://schemas.openxmlformats.org/officeDocument/2006/relationships/image" Target="../media/image51.emf"/><Relationship Id="rId3" Type="http://schemas.openxmlformats.org/officeDocument/2006/relationships/image" Target="../media/image20.emf"/><Relationship Id="rId7" Type="http://schemas.openxmlformats.org/officeDocument/2006/relationships/image" Target="../media/image43.emf"/><Relationship Id="rId12" Type="http://schemas.openxmlformats.org/officeDocument/2006/relationships/image" Target="../media/image46.emf"/><Relationship Id="rId17" Type="http://schemas.openxmlformats.org/officeDocument/2006/relationships/image" Target="../media/image55.emf"/><Relationship Id="rId2" Type="http://schemas.openxmlformats.org/officeDocument/2006/relationships/notesSlide" Target="../notesSlides/notesSlide22.xml"/><Relationship Id="rId16" Type="http://schemas.openxmlformats.org/officeDocument/2006/relationships/image" Target="../media/image54.emf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42.emf"/><Relationship Id="rId11" Type="http://schemas.openxmlformats.org/officeDocument/2006/relationships/image" Target="../media/image49.emf"/><Relationship Id="rId5" Type="http://schemas.openxmlformats.org/officeDocument/2006/relationships/image" Target="../media/image41.emf"/><Relationship Id="rId15" Type="http://schemas.openxmlformats.org/officeDocument/2006/relationships/image" Target="../media/image53.emf"/><Relationship Id="rId10" Type="http://schemas.openxmlformats.org/officeDocument/2006/relationships/image" Target="../media/image47.emf"/><Relationship Id="rId4" Type="http://schemas.openxmlformats.org/officeDocument/2006/relationships/image" Target="../media/image21.emf"/><Relationship Id="rId9" Type="http://schemas.openxmlformats.org/officeDocument/2006/relationships/image" Target="../media/image45.emf"/><Relationship Id="rId14" Type="http://schemas.openxmlformats.org/officeDocument/2006/relationships/image" Target="../media/image52.emf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emf"/><Relationship Id="rId13" Type="http://schemas.openxmlformats.org/officeDocument/2006/relationships/image" Target="../media/image52.emf"/><Relationship Id="rId18" Type="http://schemas.openxmlformats.org/officeDocument/2006/relationships/image" Target="../media/image57.emf"/><Relationship Id="rId3" Type="http://schemas.openxmlformats.org/officeDocument/2006/relationships/image" Target="../media/image20.emf"/><Relationship Id="rId7" Type="http://schemas.openxmlformats.org/officeDocument/2006/relationships/image" Target="../media/image43.emf"/><Relationship Id="rId12" Type="http://schemas.openxmlformats.org/officeDocument/2006/relationships/image" Target="../media/image51.emf"/><Relationship Id="rId17" Type="http://schemas.openxmlformats.org/officeDocument/2006/relationships/image" Target="../media/image55.emf"/><Relationship Id="rId2" Type="http://schemas.openxmlformats.org/officeDocument/2006/relationships/notesSlide" Target="../notesSlides/notesSlide23.xml"/><Relationship Id="rId16" Type="http://schemas.openxmlformats.org/officeDocument/2006/relationships/image" Target="../media/image56.emf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42.emf"/><Relationship Id="rId11" Type="http://schemas.openxmlformats.org/officeDocument/2006/relationships/image" Target="../media/image46.emf"/><Relationship Id="rId5" Type="http://schemas.openxmlformats.org/officeDocument/2006/relationships/image" Target="../media/image41.emf"/><Relationship Id="rId15" Type="http://schemas.openxmlformats.org/officeDocument/2006/relationships/image" Target="../media/image54.emf"/><Relationship Id="rId10" Type="http://schemas.openxmlformats.org/officeDocument/2006/relationships/image" Target="../media/image47.emf"/><Relationship Id="rId4" Type="http://schemas.openxmlformats.org/officeDocument/2006/relationships/image" Target="../media/image21.emf"/><Relationship Id="rId9" Type="http://schemas.openxmlformats.org/officeDocument/2006/relationships/image" Target="../media/image45.emf"/><Relationship Id="rId14" Type="http://schemas.openxmlformats.org/officeDocument/2006/relationships/image" Target="../media/image53.emf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emf"/><Relationship Id="rId13" Type="http://schemas.openxmlformats.org/officeDocument/2006/relationships/image" Target="../media/image53.emf"/><Relationship Id="rId18" Type="http://schemas.openxmlformats.org/officeDocument/2006/relationships/image" Target="../media/image58.emf"/><Relationship Id="rId3" Type="http://schemas.openxmlformats.org/officeDocument/2006/relationships/image" Target="../media/image20.emf"/><Relationship Id="rId7" Type="http://schemas.openxmlformats.org/officeDocument/2006/relationships/image" Target="../media/image43.emf"/><Relationship Id="rId12" Type="http://schemas.openxmlformats.org/officeDocument/2006/relationships/image" Target="../media/image52.emf"/><Relationship Id="rId17" Type="http://schemas.openxmlformats.org/officeDocument/2006/relationships/image" Target="../media/image57.emf"/><Relationship Id="rId2" Type="http://schemas.openxmlformats.org/officeDocument/2006/relationships/notesSlide" Target="../notesSlides/notesSlide24.xml"/><Relationship Id="rId16" Type="http://schemas.openxmlformats.org/officeDocument/2006/relationships/image" Target="../media/image55.emf"/><Relationship Id="rId20" Type="http://schemas.openxmlformats.org/officeDocument/2006/relationships/image" Target="../media/image59.emf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42.emf"/><Relationship Id="rId11" Type="http://schemas.openxmlformats.org/officeDocument/2006/relationships/image" Target="../media/image46.emf"/><Relationship Id="rId5" Type="http://schemas.openxmlformats.org/officeDocument/2006/relationships/image" Target="../media/image41.emf"/><Relationship Id="rId15" Type="http://schemas.openxmlformats.org/officeDocument/2006/relationships/image" Target="../media/image56.emf"/><Relationship Id="rId10" Type="http://schemas.openxmlformats.org/officeDocument/2006/relationships/image" Target="../media/image47.emf"/><Relationship Id="rId19" Type="http://schemas.openxmlformats.org/officeDocument/2006/relationships/image" Target="../media/image32.emf"/><Relationship Id="rId4" Type="http://schemas.openxmlformats.org/officeDocument/2006/relationships/image" Target="../media/image21.emf"/><Relationship Id="rId9" Type="http://schemas.openxmlformats.org/officeDocument/2006/relationships/image" Target="../media/image45.emf"/><Relationship Id="rId14" Type="http://schemas.openxmlformats.org/officeDocument/2006/relationships/image" Target="../media/image54.emf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9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emf"/><Relationship Id="rId13" Type="http://schemas.openxmlformats.org/officeDocument/2006/relationships/image" Target="../media/image63.emf"/><Relationship Id="rId18" Type="http://schemas.openxmlformats.org/officeDocument/2006/relationships/image" Target="../media/image68.emf"/><Relationship Id="rId3" Type="http://schemas.openxmlformats.org/officeDocument/2006/relationships/image" Target="../media/image20.emf"/><Relationship Id="rId7" Type="http://schemas.openxmlformats.org/officeDocument/2006/relationships/image" Target="../media/image47.emf"/><Relationship Id="rId12" Type="http://schemas.openxmlformats.org/officeDocument/2006/relationships/image" Target="../media/image62.emf"/><Relationship Id="rId17" Type="http://schemas.openxmlformats.org/officeDocument/2006/relationships/image" Target="../media/image67.emf"/><Relationship Id="rId2" Type="http://schemas.openxmlformats.org/officeDocument/2006/relationships/notesSlide" Target="../notesSlides/notesSlide26.xml"/><Relationship Id="rId16" Type="http://schemas.openxmlformats.org/officeDocument/2006/relationships/image" Target="../media/image66.emf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45.emf"/><Relationship Id="rId11" Type="http://schemas.openxmlformats.org/officeDocument/2006/relationships/image" Target="../media/image61.emf"/><Relationship Id="rId5" Type="http://schemas.openxmlformats.org/officeDocument/2006/relationships/image" Target="../media/image44.emf"/><Relationship Id="rId15" Type="http://schemas.openxmlformats.org/officeDocument/2006/relationships/image" Target="../media/image65.emf"/><Relationship Id="rId10" Type="http://schemas.openxmlformats.org/officeDocument/2006/relationships/image" Target="../media/image32.emf"/><Relationship Id="rId4" Type="http://schemas.openxmlformats.org/officeDocument/2006/relationships/image" Target="../media/image21.emf"/><Relationship Id="rId9" Type="http://schemas.openxmlformats.org/officeDocument/2006/relationships/image" Target="../media/image54.emf"/><Relationship Id="rId14" Type="http://schemas.openxmlformats.org/officeDocument/2006/relationships/image" Target="../media/image64.emf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emf"/><Relationship Id="rId1" Type="http://schemas.openxmlformats.org/officeDocument/2006/relationships/slideLayout" Target="../slideLayouts/slideLayout9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emf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9.xml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6.emf"/><Relationship Id="rId13" Type="http://schemas.openxmlformats.org/officeDocument/2006/relationships/image" Target="../media/image81.emf"/><Relationship Id="rId3" Type="http://schemas.openxmlformats.org/officeDocument/2006/relationships/image" Target="../media/image71.emf"/><Relationship Id="rId7" Type="http://schemas.openxmlformats.org/officeDocument/2006/relationships/image" Target="../media/image75.emf"/><Relationship Id="rId12" Type="http://schemas.openxmlformats.org/officeDocument/2006/relationships/image" Target="../media/image80.emf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74.emf"/><Relationship Id="rId11" Type="http://schemas.openxmlformats.org/officeDocument/2006/relationships/image" Target="../media/image79.emf"/><Relationship Id="rId5" Type="http://schemas.openxmlformats.org/officeDocument/2006/relationships/image" Target="../media/image73.emf"/><Relationship Id="rId10" Type="http://schemas.openxmlformats.org/officeDocument/2006/relationships/image" Target="../media/image78.emf"/><Relationship Id="rId4" Type="http://schemas.openxmlformats.org/officeDocument/2006/relationships/image" Target="../media/image72.emf"/><Relationship Id="rId9" Type="http://schemas.openxmlformats.org/officeDocument/2006/relationships/image" Target="../media/image77.emf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emf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0.em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4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84.png"/><Relationship Id="rId4" Type="http://schemas.openxmlformats.org/officeDocument/2006/relationships/image" Target="../media/image83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emf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9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0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9.xml"/><Relationship Id="rId5" Type="http://schemas.openxmlformats.org/officeDocument/2006/relationships/chart" Target="../charts/chart2.xml"/><Relationship Id="rId4" Type="http://schemas.openxmlformats.org/officeDocument/2006/relationships/chart" Target="../charts/char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9.xml"/><Relationship Id="rId4" Type="http://schemas.openxmlformats.org/officeDocument/2006/relationships/chart" Target="../charts/chart3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9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88.png"/><Relationship Id="rId4" Type="http://schemas.openxmlformats.org/officeDocument/2006/relationships/image" Target="../media/image87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4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0" r="860"/>
          <a:stretch>
            <a:fillRect/>
          </a:stretch>
        </p:blipFill>
        <p:spPr>
          <a:noFill/>
        </p:spPr>
      </p:pic>
      <p:sp>
        <p:nvSpPr>
          <p:cNvPr id="4" name="Текст 3"/>
          <p:cNvSpPr>
            <a:spLocks noGrp="1"/>
          </p:cNvSpPr>
          <p:nvPr>
            <p:ph type="body" sz="quarter" idx="21"/>
          </p:nvPr>
        </p:nvSpPr>
        <p:spPr>
          <a:xfrm>
            <a:off x="6079898" y="2087544"/>
            <a:ext cx="5717655" cy="2215991"/>
          </a:xfrm>
        </p:spPr>
        <p:txBody>
          <a:bodyPr anchor="t"/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2400" dirty="0">
                <a:solidFill>
                  <a:schemeClr val="bg1"/>
                </a:solidFill>
                <a:latin typeface="+mn-lt"/>
                <a:cs typeface="Arial" panose="020B0604020202020204" pitchFamily="34" charset="0"/>
              </a:rPr>
              <a:t>Инфраструктура</a:t>
            </a:r>
            <a:endParaRPr lang="en-US" sz="2400" dirty="0">
              <a:solidFill>
                <a:schemeClr val="bg1"/>
              </a:solidFill>
              <a:latin typeface="+mn-lt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2400" dirty="0">
                <a:solidFill>
                  <a:schemeClr val="bg1"/>
                </a:solidFill>
                <a:latin typeface="+mn-lt"/>
                <a:cs typeface="Arial" panose="020B0604020202020204" pitchFamily="34" charset="0"/>
              </a:rPr>
              <a:t>ML кластера - всегда есть место для напильника,</a:t>
            </a:r>
            <a:endParaRPr lang="en-US" sz="2400" dirty="0">
              <a:solidFill>
                <a:schemeClr val="bg1"/>
              </a:solidFill>
              <a:latin typeface="+mn-lt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2400" dirty="0">
                <a:solidFill>
                  <a:schemeClr val="bg1"/>
                </a:solidFill>
                <a:latin typeface="+mn-lt"/>
                <a:cs typeface="Arial" panose="020B0604020202020204" pitchFamily="34" charset="0"/>
              </a:rPr>
              <a:t>или как из рельса</a:t>
            </a:r>
            <a:endParaRPr lang="en-US" sz="2400" dirty="0">
              <a:solidFill>
                <a:schemeClr val="bg1"/>
              </a:solidFill>
              <a:latin typeface="+mn-lt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2400" dirty="0">
                <a:solidFill>
                  <a:schemeClr val="bg1"/>
                </a:solidFill>
                <a:latin typeface="+mn-lt"/>
                <a:cs typeface="Arial" panose="020B0604020202020204" pitchFamily="34" charset="0"/>
              </a:rPr>
              <a:t>и набора надфилей получить ...</a:t>
            </a:r>
            <a:endParaRPr lang="ru-RU" sz="2400" dirty="0">
              <a:latin typeface="+mn-lt"/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25"/>
          </p:nvPr>
        </p:nvSpPr>
        <p:spPr>
          <a:xfrm>
            <a:off x="6079898" y="4786130"/>
            <a:ext cx="4874973" cy="825776"/>
          </a:xfrm>
        </p:spPr>
        <p:txBody>
          <a:bodyPr/>
          <a:lstStyle/>
          <a:p>
            <a:r>
              <a:rPr lang="ru-RU" b="1" dirty="0">
                <a:solidFill>
                  <a:srgbClr val="00C3FF"/>
                </a:solidFill>
                <a:latin typeface="+mj-lt"/>
                <a:cs typeface="Segoe UI" panose="020B0502040204020203" pitchFamily="34" charset="0"/>
              </a:rPr>
              <a:t>Павел </a:t>
            </a:r>
            <a:r>
              <a:rPr lang="ru-RU" b="1" dirty="0" err="1">
                <a:solidFill>
                  <a:srgbClr val="00C3FF"/>
                </a:solidFill>
                <a:latin typeface="+mj-lt"/>
                <a:cs typeface="Segoe UI" panose="020B0502040204020203" pitchFamily="34" charset="0"/>
              </a:rPr>
              <a:t>Михайлик</a:t>
            </a:r>
            <a:endParaRPr lang="ru-RU" b="1" dirty="0">
              <a:solidFill>
                <a:srgbClr val="00C3FF"/>
              </a:solidFill>
              <a:latin typeface="+mj-lt"/>
              <a:cs typeface="Segoe UI" panose="020B0502040204020203" pitchFamily="34" charset="0"/>
            </a:endParaRPr>
          </a:p>
          <a:p>
            <a:r>
              <a:rPr lang="ru-RU" sz="1400" dirty="0">
                <a:solidFill>
                  <a:schemeClr val="bg1"/>
                </a:solidFill>
                <a:latin typeface="+mj-lt"/>
              </a:rPr>
              <a:t>Старший консультант по сетевому аудиту</a:t>
            </a:r>
          </a:p>
          <a:p>
            <a:r>
              <a:rPr lang="ru-RU" sz="1400" dirty="0">
                <a:solidFill>
                  <a:schemeClr val="bg1"/>
                </a:solidFill>
                <a:latin typeface="+mj-lt"/>
              </a:rPr>
              <a:t>«Инфосистемы </a:t>
            </a:r>
            <a:r>
              <a:rPr lang="ru-RU" sz="1400" dirty="0" err="1">
                <a:solidFill>
                  <a:schemeClr val="bg1"/>
                </a:solidFill>
                <a:latin typeface="+mj-lt"/>
              </a:rPr>
              <a:t>Джет</a:t>
            </a:r>
            <a:r>
              <a:rPr lang="ru-RU" sz="1400" dirty="0">
                <a:solidFill>
                  <a:schemeClr val="bg1"/>
                </a:solidFill>
                <a:latin typeface="+mj-lt"/>
              </a:rPr>
              <a:t>»</a:t>
            </a:r>
          </a:p>
          <a:p>
            <a:endParaRPr lang="ru-RU" sz="1400" dirty="0">
              <a:solidFill>
                <a:srgbClr val="00C3FF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8802255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33122" y="2853332"/>
            <a:ext cx="5894250" cy="964233"/>
          </a:xfrm>
        </p:spPr>
        <p:txBody>
          <a:bodyPr/>
          <a:lstStyle/>
          <a:p>
            <a:r>
              <a:rPr lang="ru-RU" sz="4400" dirty="0"/>
              <a:t>Немного</a:t>
            </a:r>
            <a:br>
              <a:rPr lang="ru-RU" sz="4400" dirty="0"/>
            </a:br>
            <a:r>
              <a:rPr lang="ru-RU" sz="4400" dirty="0"/>
              <a:t>о механике</a:t>
            </a:r>
          </a:p>
        </p:txBody>
      </p:sp>
      <p:sp>
        <p:nvSpPr>
          <p:cNvPr id="5" name="Прямоугольник 4"/>
          <p:cNvSpPr/>
          <p:nvPr/>
        </p:nvSpPr>
        <p:spPr bwMode="auto">
          <a:xfrm>
            <a:off x="962071" y="2643897"/>
            <a:ext cx="905071" cy="91907"/>
          </a:xfrm>
          <a:prstGeom prst="rect">
            <a:avLst/>
          </a:prstGeom>
          <a:solidFill>
            <a:srgbClr val="00C3FF"/>
          </a:solidFill>
          <a:ln>
            <a:noFill/>
          </a:ln>
        </p:spPr>
        <p:txBody>
          <a:bodyPr lIns="0" tIns="0" rIns="0" bIns="0"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535133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1DB0ADD4-9002-4620-B96A-A534323B883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14390" y="2313103"/>
            <a:ext cx="1787175" cy="1449061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865E961B-E48F-4063-A147-F7A9B6C48D4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6125" y="1270308"/>
            <a:ext cx="5628026" cy="2085590"/>
          </a:xfrm>
          <a:prstGeom prst="rect">
            <a:avLst/>
          </a:prstGeom>
        </p:spPr>
      </p:pic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A3F8CB7-369B-4273-B7D0-7904328D8E9A}"/>
              </a:ext>
            </a:extLst>
          </p:cNvPr>
          <p:cNvSpPr/>
          <p:nvPr/>
        </p:nvSpPr>
        <p:spPr>
          <a:xfrm>
            <a:off x="7124235" y="1270308"/>
            <a:ext cx="4785595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3812" lvl="1"/>
            <a:r>
              <a:rPr lang="ru-RU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Основной принцип, - сигнализация соседу</a:t>
            </a:r>
            <a:endParaRPr lang="en-US" sz="1600" dirty="0">
              <a:solidFill>
                <a:schemeClr val="bg1">
                  <a:lumMod val="95000"/>
                </a:schemeClr>
              </a:solidFill>
              <a:cs typeface="Arial" panose="020B0604020202020204" pitchFamily="34" charset="0"/>
            </a:endParaRPr>
          </a:p>
          <a:p>
            <a:pPr marL="23812" lvl="1"/>
            <a:r>
              <a:rPr lang="ru-RU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в случае локальной перегрузки, определяемой на основании превышения заполнения очереди, возможна настройка отдельных параметров для каждого класса / очереди</a:t>
            </a:r>
          </a:p>
          <a:p>
            <a:pPr marL="23812" lvl="1"/>
            <a:endParaRPr lang="ru-RU" sz="1600" dirty="0">
              <a:solidFill>
                <a:schemeClr val="bg1">
                  <a:lumMod val="95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13" name="Заголовок 1"/>
          <p:cNvSpPr txBox="1">
            <a:spLocks/>
          </p:cNvSpPr>
          <p:nvPr/>
        </p:nvSpPr>
        <p:spPr>
          <a:xfrm>
            <a:off x="235962" y="306075"/>
            <a:ext cx="10786271" cy="96423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ru-RU" sz="2900" b="1" dirty="0">
                <a:solidFill>
                  <a:schemeClr val="bg1"/>
                </a:solidFill>
                <a:latin typeface="+mn-lt"/>
              </a:rPr>
              <a:t>ДЕТАЛИЗАЦИЯ МЕХАНИКИ – ПРИМЕРЫ, - </a:t>
            </a:r>
            <a:r>
              <a:rPr lang="en-US" sz="2900" b="1" dirty="0">
                <a:solidFill>
                  <a:schemeClr val="bg1"/>
                </a:solidFill>
                <a:latin typeface="+mn-lt"/>
              </a:rPr>
              <a:t>PFC</a:t>
            </a:r>
            <a:endParaRPr lang="ru-RU" sz="29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7124235" y="3223555"/>
            <a:ext cx="4361749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3812" lvl="1"/>
            <a:r>
              <a:rPr lang="ru-RU" sz="1600" b="1" dirty="0">
                <a:solidFill>
                  <a:srgbClr val="00C3FF"/>
                </a:solidFill>
                <a:cs typeface="Arial" panose="020B0604020202020204" pitchFamily="34" charset="0"/>
              </a:rPr>
              <a:t>БЫСТРАЯ СКОРОСТЬ СРАБАТЫВАНИЯ</a:t>
            </a:r>
          </a:p>
          <a:p>
            <a:pPr marL="23812" lvl="1"/>
            <a:r>
              <a:rPr lang="ru-RU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Побочные эффекты:</a:t>
            </a:r>
          </a:p>
          <a:p>
            <a:pPr marL="309562" lvl="1" indent="-285750">
              <a:buBlip>
                <a:blip r:embed="rId5"/>
              </a:buBlip>
            </a:pPr>
            <a:r>
              <a:rPr lang="en-US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PFC Storm</a:t>
            </a:r>
          </a:p>
          <a:p>
            <a:pPr marL="309562" lvl="1" indent="-285750">
              <a:buBlip>
                <a:blip r:embed="rId5"/>
              </a:buBlip>
            </a:pPr>
            <a:r>
              <a:rPr lang="en-US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Deadlock</a:t>
            </a:r>
            <a:endParaRPr lang="ru-RU" sz="1600" dirty="0">
              <a:solidFill>
                <a:schemeClr val="bg1">
                  <a:lumMod val="95000"/>
                </a:schemeClr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38072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235962" y="306075"/>
            <a:ext cx="10786271" cy="96423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sz="2900" b="1" dirty="0">
                <a:solidFill>
                  <a:schemeClr val="bg1"/>
                </a:solidFill>
                <a:latin typeface="+mn-lt"/>
              </a:rPr>
              <a:t>PFC -</a:t>
            </a:r>
            <a:r>
              <a:rPr lang="ru-RU" sz="2900" b="1" dirty="0">
                <a:solidFill>
                  <a:schemeClr val="bg1"/>
                </a:solidFill>
                <a:latin typeface="+mn-lt"/>
              </a:rPr>
              <a:t> 0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64BAD25-CBCE-43AA-8F14-12E9D624273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962" y="1009859"/>
            <a:ext cx="8509453" cy="2434585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8F4F6023-DCF4-4626-81FA-FDFEB64D23E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6352" y="3272104"/>
            <a:ext cx="6543310" cy="318664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1023447D-4125-44C3-A6D0-1393601C440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38787" y="3526506"/>
            <a:ext cx="1419225" cy="933450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FA1AC45E-6D1C-482D-A548-8B156B813C0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8950" y="3529545"/>
            <a:ext cx="1419225" cy="933450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8E48E347-1AE4-4F72-A87B-EB2B1038B14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851512" y="3523899"/>
            <a:ext cx="1419225" cy="933450"/>
          </a:xfrm>
          <a:prstGeom prst="rect">
            <a:avLst/>
          </a:prstGeom>
        </p:spPr>
      </p:pic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D848FD94-C6E0-4C86-BFCC-262AD2ABCE22}"/>
              </a:ext>
            </a:extLst>
          </p:cNvPr>
          <p:cNvSpPr/>
          <p:nvPr/>
        </p:nvSpPr>
        <p:spPr>
          <a:xfrm>
            <a:off x="9023899" y="1081802"/>
            <a:ext cx="2964613" cy="37548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3812" lvl="1"/>
            <a:r>
              <a:rPr lang="en-US" sz="1400" b="1" dirty="0">
                <a:solidFill>
                  <a:srgbClr val="00C3FF"/>
                </a:solidFill>
                <a:cs typeface="Arial" panose="020B0604020202020204" pitchFamily="34" charset="0"/>
              </a:rPr>
              <a:t>S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 – </a:t>
            </a:r>
            <a:r>
              <a:rPr lang="ru-RU" sz="14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время внутренней обработки и/или генерации сигнального пакета</a:t>
            </a:r>
            <a:endParaRPr lang="en-US" sz="1400" dirty="0">
              <a:solidFill>
                <a:schemeClr val="bg1">
                  <a:lumMod val="95000"/>
                </a:schemeClr>
              </a:solidFill>
              <a:cs typeface="Arial" panose="020B0604020202020204" pitchFamily="34" charset="0"/>
            </a:endParaRPr>
          </a:p>
          <a:p>
            <a:pPr marL="23812" lvl="1"/>
            <a:endParaRPr lang="ru-RU" sz="1400" dirty="0">
              <a:solidFill>
                <a:schemeClr val="bg1">
                  <a:lumMod val="95000"/>
                </a:schemeClr>
              </a:solidFill>
              <a:cs typeface="Arial" panose="020B0604020202020204" pitchFamily="34" charset="0"/>
            </a:endParaRPr>
          </a:p>
          <a:p>
            <a:pPr marL="23812" lvl="1"/>
            <a:r>
              <a:rPr lang="en-US" sz="1400" b="1" dirty="0">
                <a:solidFill>
                  <a:srgbClr val="00C3FF"/>
                </a:solidFill>
                <a:cs typeface="Arial" panose="020B0604020202020204" pitchFamily="34" charset="0"/>
              </a:rPr>
              <a:t>X</a:t>
            </a:r>
            <a:r>
              <a:rPr lang="ru-RU" sz="14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 – время доставки</a:t>
            </a:r>
            <a:endParaRPr lang="en-US" sz="1400" dirty="0">
              <a:solidFill>
                <a:schemeClr val="bg1">
                  <a:lumMod val="95000"/>
                </a:schemeClr>
              </a:solidFill>
              <a:cs typeface="Arial" panose="020B0604020202020204" pitchFamily="34" charset="0"/>
            </a:endParaRPr>
          </a:p>
          <a:p>
            <a:pPr marL="23812" lvl="1"/>
            <a:r>
              <a:rPr lang="ru-RU" sz="14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по каналу</a:t>
            </a:r>
            <a:endParaRPr lang="en-US" sz="1400" dirty="0">
              <a:solidFill>
                <a:schemeClr val="bg1">
                  <a:lumMod val="95000"/>
                </a:schemeClr>
              </a:solidFill>
              <a:cs typeface="Arial" panose="020B0604020202020204" pitchFamily="34" charset="0"/>
            </a:endParaRPr>
          </a:p>
          <a:p>
            <a:pPr marL="23812" lvl="1"/>
            <a:endParaRPr lang="ru-RU" sz="1400" dirty="0">
              <a:solidFill>
                <a:schemeClr val="bg1">
                  <a:lumMod val="95000"/>
                </a:schemeClr>
              </a:solidFill>
              <a:cs typeface="Arial" panose="020B0604020202020204" pitchFamily="34" charset="0"/>
            </a:endParaRPr>
          </a:p>
          <a:p>
            <a:pPr marL="23812" lvl="1"/>
            <a:r>
              <a:rPr lang="en-US" sz="1400" b="1" dirty="0">
                <a:solidFill>
                  <a:srgbClr val="00C3FF"/>
                </a:solidFill>
                <a:cs typeface="Arial" panose="020B0604020202020204" pitchFamily="34" charset="0"/>
              </a:rPr>
              <a:t>F1</a:t>
            </a:r>
            <a:r>
              <a:rPr lang="ru-RU" sz="14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 – время заполнения локального буфера</a:t>
            </a:r>
            <a:endParaRPr lang="en-US" sz="1400" dirty="0">
              <a:solidFill>
                <a:schemeClr val="bg1">
                  <a:lumMod val="95000"/>
                </a:schemeClr>
              </a:solidFill>
              <a:cs typeface="Arial" panose="020B0604020202020204" pitchFamily="34" charset="0"/>
            </a:endParaRPr>
          </a:p>
          <a:p>
            <a:pPr marL="23812" lvl="1"/>
            <a:endParaRPr lang="ru-RU" sz="1400" dirty="0">
              <a:solidFill>
                <a:schemeClr val="bg1">
                  <a:lumMod val="95000"/>
                </a:schemeClr>
              </a:solidFill>
              <a:cs typeface="Arial" panose="020B0604020202020204" pitchFamily="34" charset="0"/>
            </a:endParaRPr>
          </a:p>
          <a:p>
            <a:pPr marL="23812" lvl="1"/>
            <a:r>
              <a:rPr lang="en-US" sz="1400" b="1" dirty="0">
                <a:solidFill>
                  <a:srgbClr val="00C3FF"/>
                </a:solidFill>
                <a:cs typeface="Arial" panose="020B0604020202020204" pitchFamily="34" charset="0"/>
              </a:rPr>
              <a:t>N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 – </a:t>
            </a:r>
            <a:r>
              <a:rPr lang="ru-RU" sz="14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количество узлов источников</a:t>
            </a:r>
            <a:endParaRPr lang="en-US" sz="1400" dirty="0">
              <a:solidFill>
                <a:schemeClr val="bg1">
                  <a:lumMod val="95000"/>
                </a:schemeClr>
              </a:solidFill>
              <a:cs typeface="Arial" panose="020B0604020202020204" pitchFamily="34" charset="0"/>
            </a:endParaRPr>
          </a:p>
          <a:p>
            <a:pPr marL="23812" lvl="1"/>
            <a:endParaRPr lang="en-US" sz="1400" dirty="0">
              <a:solidFill>
                <a:schemeClr val="bg1">
                  <a:lumMod val="95000"/>
                </a:schemeClr>
              </a:solidFill>
              <a:cs typeface="Arial" panose="020B0604020202020204" pitchFamily="34" charset="0"/>
            </a:endParaRPr>
          </a:p>
          <a:p>
            <a:pPr marL="23812" lvl="1"/>
            <a:r>
              <a:rPr lang="en-US" sz="1400" b="1" dirty="0" err="1">
                <a:solidFill>
                  <a:srgbClr val="00C3FF"/>
                </a:solidFill>
                <a:cs typeface="Arial" panose="020B0604020202020204" pitchFamily="34" charset="0"/>
              </a:rPr>
              <a:t>Bw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 – </a:t>
            </a:r>
            <a:r>
              <a:rPr lang="ru-RU" sz="14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максимальный принимаемый поток</a:t>
            </a:r>
            <a:endParaRPr lang="en-US" sz="1400" dirty="0">
              <a:solidFill>
                <a:schemeClr val="bg1">
                  <a:lumMod val="95000"/>
                </a:schemeClr>
              </a:solidFill>
              <a:cs typeface="Arial" panose="020B0604020202020204" pitchFamily="34" charset="0"/>
            </a:endParaRPr>
          </a:p>
          <a:p>
            <a:pPr marL="23812" lvl="1"/>
            <a:endParaRPr lang="en-US" sz="1400" dirty="0">
              <a:solidFill>
                <a:schemeClr val="bg1">
                  <a:lumMod val="95000"/>
                </a:schemeClr>
              </a:solidFill>
              <a:cs typeface="Arial" panose="020B0604020202020204" pitchFamily="34" charset="0"/>
            </a:endParaRPr>
          </a:p>
          <a:p>
            <a:pPr marL="23812" lvl="1"/>
            <a:r>
              <a:rPr lang="en-US" sz="1400" b="1" dirty="0">
                <a:solidFill>
                  <a:srgbClr val="00C3FF"/>
                </a:solidFill>
                <a:cs typeface="Arial" panose="020B0604020202020204" pitchFamily="34" charset="0"/>
              </a:rPr>
              <a:t>Bs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 – </a:t>
            </a:r>
            <a:r>
              <a:rPr lang="ru-RU" sz="14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заполнение буфера</a:t>
            </a: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33C2715F-83F4-419F-A5A3-1E1080D33C1A}"/>
              </a:ext>
            </a:extLst>
          </p:cNvPr>
          <p:cNvSpPr/>
          <p:nvPr/>
        </p:nvSpPr>
        <p:spPr>
          <a:xfrm>
            <a:off x="235962" y="5606832"/>
            <a:ext cx="342677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Перегрузок нет,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 </a:t>
            </a:r>
            <a:r>
              <a:rPr lang="ru-RU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жизнь прекрасна </a:t>
            </a:r>
          </a:p>
        </p:txBody>
      </p:sp>
    </p:spTree>
    <p:extLst>
      <p:ext uri="{BB962C8B-B14F-4D97-AF65-F5344CB8AC3E}">
        <p14:creationId xmlns:p14="http://schemas.microsoft.com/office/powerpoint/2010/main" val="104159376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235962" y="306075"/>
            <a:ext cx="10786271" cy="96423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sz="2900" b="1" dirty="0">
                <a:solidFill>
                  <a:schemeClr val="bg1"/>
                </a:solidFill>
                <a:latin typeface="+mn-lt"/>
              </a:rPr>
              <a:t>PFC -</a:t>
            </a:r>
            <a:r>
              <a:rPr lang="ru-RU" sz="2900" b="1" dirty="0">
                <a:solidFill>
                  <a:schemeClr val="bg1"/>
                </a:solidFill>
                <a:latin typeface="+mn-lt"/>
              </a:rPr>
              <a:t> </a:t>
            </a:r>
            <a:r>
              <a:rPr lang="en-US" sz="2900" b="1" dirty="0">
                <a:solidFill>
                  <a:schemeClr val="bg1"/>
                </a:solidFill>
                <a:latin typeface="+mn-lt"/>
              </a:rPr>
              <a:t>1</a:t>
            </a:r>
            <a:endParaRPr lang="ru-RU" sz="2900" b="1" dirty="0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264BAD25-CBCE-43AA-8F14-12E9D624273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962" y="1022533"/>
            <a:ext cx="8509453" cy="2434585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8F4F6023-DCF4-4626-81FA-FDFEB64D23E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6352" y="3284778"/>
            <a:ext cx="6543310" cy="318664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FA1AC45E-6D1C-482D-A548-8B156B813C0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18950" y="3542219"/>
            <a:ext cx="1419225" cy="933450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8E48E347-1AE4-4F72-A87B-EB2B1038B14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851512" y="3536573"/>
            <a:ext cx="1419225" cy="933450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F0F20070-F2DE-4179-B4E4-2256D6A0B30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498655" y="3532711"/>
            <a:ext cx="1476375" cy="933450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C7734083-17CF-493A-A7B0-19D78E17F1D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196763" y="2149337"/>
            <a:ext cx="603784" cy="318664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4B457C14-F277-4825-94F5-C44D9F8D8D4E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689258" y="1948012"/>
            <a:ext cx="249697" cy="249697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1412A599-565C-4B06-95DE-2AC4B75A3673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800547" y="3999436"/>
            <a:ext cx="219075" cy="304800"/>
          </a:xfrm>
          <a:prstGeom prst="rect">
            <a:avLst/>
          </a:prstGeom>
        </p:spPr>
      </p:pic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D848FD94-C6E0-4C86-BFCC-262AD2ABCE22}"/>
              </a:ext>
            </a:extLst>
          </p:cNvPr>
          <p:cNvSpPr/>
          <p:nvPr/>
        </p:nvSpPr>
        <p:spPr>
          <a:xfrm>
            <a:off x="9047307" y="1077397"/>
            <a:ext cx="2964613" cy="37548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3812" lvl="1"/>
            <a:r>
              <a:rPr lang="en-US" sz="1400" b="1" dirty="0">
                <a:solidFill>
                  <a:srgbClr val="00C3FF"/>
                </a:solidFill>
                <a:cs typeface="Arial" panose="020B0604020202020204" pitchFamily="34" charset="0"/>
              </a:rPr>
              <a:t>S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 – </a:t>
            </a:r>
            <a:r>
              <a:rPr lang="ru-RU" sz="14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время внутренней обработки и/или генерации сигнального пакета</a:t>
            </a:r>
            <a:endParaRPr lang="en-US" sz="1400" dirty="0">
              <a:solidFill>
                <a:schemeClr val="bg1">
                  <a:lumMod val="95000"/>
                </a:schemeClr>
              </a:solidFill>
              <a:cs typeface="Arial" panose="020B0604020202020204" pitchFamily="34" charset="0"/>
            </a:endParaRPr>
          </a:p>
          <a:p>
            <a:pPr marL="23812" lvl="1"/>
            <a:endParaRPr lang="ru-RU" sz="1400" dirty="0">
              <a:solidFill>
                <a:schemeClr val="bg1">
                  <a:lumMod val="95000"/>
                </a:schemeClr>
              </a:solidFill>
              <a:cs typeface="Arial" panose="020B0604020202020204" pitchFamily="34" charset="0"/>
            </a:endParaRPr>
          </a:p>
          <a:p>
            <a:pPr marL="23812" lvl="1"/>
            <a:r>
              <a:rPr lang="en-US" sz="1400" b="1" dirty="0">
                <a:solidFill>
                  <a:srgbClr val="00C3FF"/>
                </a:solidFill>
                <a:cs typeface="Arial" panose="020B0604020202020204" pitchFamily="34" charset="0"/>
              </a:rPr>
              <a:t>X</a:t>
            </a:r>
            <a:r>
              <a:rPr lang="ru-RU" sz="14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 – время доставки</a:t>
            </a:r>
            <a:endParaRPr lang="en-US" sz="1400" dirty="0">
              <a:solidFill>
                <a:schemeClr val="bg1">
                  <a:lumMod val="95000"/>
                </a:schemeClr>
              </a:solidFill>
              <a:cs typeface="Arial" panose="020B0604020202020204" pitchFamily="34" charset="0"/>
            </a:endParaRPr>
          </a:p>
          <a:p>
            <a:pPr marL="23812" lvl="1"/>
            <a:r>
              <a:rPr lang="ru-RU" sz="14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по каналу</a:t>
            </a:r>
            <a:endParaRPr lang="en-US" sz="1400" dirty="0">
              <a:solidFill>
                <a:schemeClr val="bg1">
                  <a:lumMod val="95000"/>
                </a:schemeClr>
              </a:solidFill>
              <a:cs typeface="Arial" panose="020B0604020202020204" pitchFamily="34" charset="0"/>
            </a:endParaRPr>
          </a:p>
          <a:p>
            <a:pPr marL="23812" lvl="1"/>
            <a:endParaRPr lang="ru-RU" sz="1400" dirty="0">
              <a:solidFill>
                <a:schemeClr val="bg1">
                  <a:lumMod val="95000"/>
                </a:schemeClr>
              </a:solidFill>
              <a:cs typeface="Arial" panose="020B0604020202020204" pitchFamily="34" charset="0"/>
            </a:endParaRPr>
          </a:p>
          <a:p>
            <a:pPr marL="23812" lvl="1"/>
            <a:r>
              <a:rPr lang="en-US" sz="1400" b="1" dirty="0">
                <a:solidFill>
                  <a:srgbClr val="00C3FF"/>
                </a:solidFill>
                <a:cs typeface="Arial" panose="020B0604020202020204" pitchFamily="34" charset="0"/>
              </a:rPr>
              <a:t>F1</a:t>
            </a:r>
            <a:r>
              <a:rPr lang="ru-RU" sz="14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 – время заполнения локального буфера</a:t>
            </a:r>
            <a:endParaRPr lang="en-US" sz="1400" dirty="0">
              <a:solidFill>
                <a:schemeClr val="bg1">
                  <a:lumMod val="95000"/>
                </a:schemeClr>
              </a:solidFill>
              <a:cs typeface="Arial" panose="020B0604020202020204" pitchFamily="34" charset="0"/>
            </a:endParaRPr>
          </a:p>
          <a:p>
            <a:pPr marL="23812" lvl="1"/>
            <a:endParaRPr lang="ru-RU" sz="1400" dirty="0">
              <a:solidFill>
                <a:schemeClr val="bg1">
                  <a:lumMod val="95000"/>
                </a:schemeClr>
              </a:solidFill>
              <a:cs typeface="Arial" panose="020B0604020202020204" pitchFamily="34" charset="0"/>
            </a:endParaRPr>
          </a:p>
          <a:p>
            <a:pPr marL="23812" lvl="1"/>
            <a:r>
              <a:rPr lang="en-US" sz="1400" b="1" dirty="0">
                <a:solidFill>
                  <a:srgbClr val="00C3FF"/>
                </a:solidFill>
                <a:cs typeface="Arial" panose="020B0604020202020204" pitchFamily="34" charset="0"/>
              </a:rPr>
              <a:t>N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 – </a:t>
            </a:r>
            <a:r>
              <a:rPr lang="ru-RU" sz="14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количество узлов источников</a:t>
            </a:r>
            <a:endParaRPr lang="en-US" sz="1400" dirty="0">
              <a:solidFill>
                <a:schemeClr val="bg1">
                  <a:lumMod val="95000"/>
                </a:schemeClr>
              </a:solidFill>
              <a:cs typeface="Arial" panose="020B0604020202020204" pitchFamily="34" charset="0"/>
            </a:endParaRPr>
          </a:p>
          <a:p>
            <a:pPr marL="23812" lvl="1"/>
            <a:endParaRPr lang="en-US" sz="1400" dirty="0">
              <a:solidFill>
                <a:schemeClr val="bg1">
                  <a:lumMod val="95000"/>
                </a:schemeClr>
              </a:solidFill>
              <a:cs typeface="Arial" panose="020B0604020202020204" pitchFamily="34" charset="0"/>
            </a:endParaRPr>
          </a:p>
          <a:p>
            <a:pPr marL="23812" lvl="1"/>
            <a:r>
              <a:rPr lang="en-US" sz="1400" b="1" dirty="0" err="1">
                <a:solidFill>
                  <a:srgbClr val="00C3FF"/>
                </a:solidFill>
                <a:cs typeface="Arial" panose="020B0604020202020204" pitchFamily="34" charset="0"/>
              </a:rPr>
              <a:t>Bw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 – </a:t>
            </a:r>
            <a:r>
              <a:rPr lang="ru-RU" sz="14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максимальный принимаемый поток</a:t>
            </a:r>
            <a:endParaRPr lang="en-US" sz="1400" dirty="0">
              <a:solidFill>
                <a:schemeClr val="bg1">
                  <a:lumMod val="95000"/>
                </a:schemeClr>
              </a:solidFill>
              <a:cs typeface="Arial" panose="020B0604020202020204" pitchFamily="34" charset="0"/>
            </a:endParaRPr>
          </a:p>
          <a:p>
            <a:pPr marL="23812" lvl="1"/>
            <a:endParaRPr lang="en-US" sz="1400" dirty="0">
              <a:solidFill>
                <a:schemeClr val="bg1">
                  <a:lumMod val="95000"/>
                </a:schemeClr>
              </a:solidFill>
              <a:cs typeface="Arial" panose="020B0604020202020204" pitchFamily="34" charset="0"/>
            </a:endParaRPr>
          </a:p>
          <a:p>
            <a:pPr marL="23812" lvl="1"/>
            <a:r>
              <a:rPr lang="en-US" sz="1400" b="1" dirty="0">
                <a:solidFill>
                  <a:srgbClr val="00C3FF"/>
                </a:solidFill>
                <a:cs typeface="Arial" panose="020B0604020202020204" pitchFamily="34" charset="0"/>
              </a:rPr>
              <a:t>Bs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 – </a:t>
            </a:r>
            <a:r>
              <a:rPr lang="ru-RU" sz="14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заполнение буфера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33C2715F-83F4-419F-A5A3-1E1080D33C1A}"/>
              </a:ext>
            </a:extLst>
          </p:cNvPr>
          <p:cNvSpPr/>
          <p:nvPr/>
        </p:nvSpPr>
        <p:spPr>
          <a:xfrm>
            <a:off x="278448" y="4946486"/>
            <a:ext cx="8100227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Перегрузка на 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Leaf2</a:t>
            </a:r>
            <a:r>
              <a:rPr lang="ru-RU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, интерфейс к 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DST</a:t>
            </a:r>
            <a:r>
              <a:rPr lang="ru-RU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 (имеется ввиду узкое место, реакция идет</a:t>
            </a:r>
            <a:endParaRPr lang="en-US" sz="1600" dirty="0">
              <a:solidFill>
                <a:schemeClr val="bg1">
                  <a:lumMod val="95000"/>
                </a:schemeClr>
              </a:solidFill>
              <a:cs typeface="Arial" panose="020B0604020202020204" pitchFamily="34" charset="0"/>
            </a:endParaRPr>
          </a:p>
          <a:p>
            <a:r>
              <a:rPr lang="ru-RU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на переполнение 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ingress buffer</a:t>
            </a:r>
            <a:r>
              <a:rPr lang="ru-RU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, что является следствием), генерация 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PFC Pause frame</a:t>
            </a:r>
            <a:r>
              <a:rPr lang="ru-RU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 от 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Leaf2</a:t>
            </a:r>
            <a:r>
              <a:rPr lang="ru-RU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, передача трафика идет без изменений, идет накопление трафика</a:t>
            </a:r>
            <a:endParaRPr lang="en-US" sz="1600" dirty="0">
              <a:solidFill>
                <a:schemeClr val="bg1">
                  <a:lumMod val="95000"/>
                </a:schemeClr>
              </a:solidFill>
              <a:cs typeface="Arial" panose="020B0604020202020204" pitchFamily="34" charset="0"/>
            </a:endParaRPr>
          </a:p>
          <a:p>
            <a:r>
              <a:rPr lang="ru-RU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в буфере 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Leaf2</a:t>
            </a:r>
            <a:r>
              <a:rPr lang="ru-RU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, объем (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S1*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Bw</a:t>
            </a:r>
            <a:r>
              <a:rPr lang="ru-RU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8275597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64BAD25-CBCE-43AA-8F14-12E9D624273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962" y="1182199"/>
            <a:ext cx="8509453" cy="2434585"/>
          </a:xfrm>
          <a:prstGeom prst="rect">
            <a:avLst/>
          </a:prstGeom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D848FD94-C6E0-4C86-BFCC-262AD2ABCE22}"/>
              </a:ext>
            </a:extLst>
          </p:cNvPr>
          <p:cNvSpPr/>
          <p:nvPr/>
        </p:nvSpPr>
        <p:spPr>
          <a:xfrm>
            <a:off x="9047908" y="1069140"/>
            <a:ext cx="2964613" cy="37548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3812" lvl="1"/>
            <a:r>
              <a:rPr lang="en-US" sz="1400" b="1" dirty="0">
                <a:solidFill>
                  <a:srgbClr val="00C3FF"/>
                </a:solidFill>
                <a:cs typeface="Arial" panose="020B0604020202020204" pitchFamily="34" charset="0"/>
              </a:rPr>
              <a:t>S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 – </a:t>
            </a:r>
            <a:r>
              <a:rPr lang="ru-RU" sz="14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время внутренней обработки и/или генерации сигнального пакета</a:t>
            </a:r>
            <a:endParaRPr lang="en-US" sz="1400" dirty="0">
              <a:solidFill>
                <a:schemeClr val="bg1">
                  <a:lumMod val="95000"/>
                </a:schemeClr>
              </a:solidFill>
              <a:cs typeface="Arial" panose="020B0604020202020204" pitchFamily="34" charset="0"/>
            </a:endParaRPr>
          </a:p>
          <a:p>
            <a:pPr marL="23812" lvl="1"/>
            <a:endParaRPr lang="ru-RU" sz="1400" dirty="0">
              <a:solidFill>
                <a:schemeClr val="bg1">
                  <a:lumMod val="95000"/>
                </a:schemeClr>
              </a:solidFill>
              <a:cs typeface="Arial" panose="020B0604020202020204" pitchFamily="34" charset="0"/>
            </a:endParaRPr>
          </a:p>
          <a:p>
            <a:pPr marL="23812" lvl="1"/>
            <a:r>
              <a:rPr lang="en-US" sz="1400" b="1" dirty="0">
                <a:solidFill>
                  <a:srgbClr val="00C3FF"/>
                </a:solidFill>
                <a:cs typeface="Arial" panose="020B0604020202020204" pitchFamily="34" charset="0"/>
              </a:rPr>
              <a:t>X</a:t>
            </a:r>
            <a:r>
              <a:rPr lang="ru-RU" sz="14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 – время доставки</a:t>
            </a:r>
            <a:endParaRPr lang="en-US" sz="1400" dirty="0">
              <a:solidFill>
                <a:schemeClr val="bg1">
                  <a:lumMod val="95000"/>
                </a:schemeClr>
              </a:solidFill>
              <a:cs typeface="Arial" panose="020B0604020202020204" pitchFamily="34" charset="0"/>
            </a:endParaRPr>
          </a:p>
          <a:p>
            <a:pPr marL="23812" lvl="1"/>
            <a:r>
              <a:rPr lang="ru-RU" sz="14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по каналу</a:t>
            </a:r>
            <a:endParaRPr lang="en-US" sz="1400" dirty="0">
              <a:solidFill>
                <a:schemeClr val="bg1">
                  <a:lumMod val="95000"/>
                </a:schemeClr>
              </a:solidFill>
              <a:cs typeface="Arial" panose="020B0604020202020204" pitchFamily="34" charset="0"/>
            </a:endParaRPr>
          </a:p>
          <a:p>
            <a:pPr marL="23812" lvl="1"/>
            <a:endParaRPr lang="ru-RU" sz="1400" dirty="0">
              <a:solidFill>
                <a:schemeClr val="bg1">
                  <a:lumMod val="95000"/>
                </a:schemeClr>
              </a:solidFill>
              <a:cs typeface="Arial" panose="020B0604020202020204" pitchFamily="34" charset="0"/>
            </a:endParaRPr>
          </a:p>
          <a:p>
            <a:pPr marL="23812" lvl="1"/>
            <a:r>
              <a:rPr lang="en-US" sz="1400" b="1" dirty="0">
                <a:solidFill>
                  <a:srgbClr val="00C3FF"/>
                </a:solidFill>
                <a:cs typeface="Arial" panose="020B0604020202020204" pitchFamily="34" charset="0"/>
              </a:rPr>
              <a:t>F1</a:t>
            </a:r>
            <a:r>
              <a:rPr lang="ru-RU" sz="14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 – время заполнения локального буфера</a:t>
            </a:r>
            <a:endParaRPr lang="en-US" sz="1400" dirty="0">
              <a:solidFill>
                <a:schemeClr val="bg1">
                  <a:lumMod val="95000"/>
                </a:schemeClr>
              </a:solidFill>
              <a:cs typeface="Arial" panose="020B0604020202020204" pitchFamily="34" charset="0"/>
            </a:endParaRPr>
          </a:p>
          <a:p>
            <a:pPr marL="23812" lvl="1"/>
            <a:endParaRPr lang="ru-RU" sz="1400" dirty="0">
              <a:solidFill>
                <a:schemeClr val="bg1">
                  <a:lumMod val="95000"/>
                </a:schemeClr>
              </a:solidFill>
              <a:cs typeface="Arial" panose="020B0604020202020204" pitchFamily="34" charset="0"/>
            </a:endParaRPr>
          </a:p>
          <a:p>
            <a:pPr marL="23812" lvl="1"/>
            <a:r>
              <a:rPr lang="en-US" sz="1400" b="1" dirty="0">
                <a:solidFill>
                  <a:srgbClr val="00C3FF"/>
                </a:solidFill>
                <a:cs typeface="Arial" panose="020B0604020202020204" pitchFamily="34" charset="0"/>
              </a:rPr>
              <a:t>N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 – </a:t>
            </a:r>
            <a:r>
              <a:rPr lang="ru-RU" sz="14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количество узлов источников</a:t>
            </a:r>
            <a:endParaRPr lang="en-US" sz="1400" dirty="0">
              <a:solidFill>
                <a:schemeClr val="bg1">
                  <a:lumMod val="95000"/>
                </a:schemeClr>
              </a:solidFill>
              <a:cs typeface="Arial" panose="020B0604020202020204" pitchFamily="34" charset="0"/>
            </a:endParaRPr>
          </a:p>
          <a:p>
            <a:pPr marL="23812" lvl="1"/>
            <a:endParaRPr lang="en-US" sz="1400" dirty="0">
              <a:solidFill>
                <a:schemeClr val="bg1">
                  <a:lumMod val="95000"/>
                </a:schemeClr>
              </a:solidFill>
              <a:cs typeface="Arial" panose="020B0604020202020204" pitchFamily="34" charset="0"/>
            </a:endParaRPr>
          </a:p>
          <a:p>
            <a:pPr marL="23812" lvl="1"/>
            <a:r>
              <a:rPr lang="en-US" sz="1400" b="1" dirty="0" err="1">
                <a:solidFill>
                  <a:srgbClr val="00C3FF"/>
                </a:solidFill>
                <a:cs typeface="Arial" panose="020B0604020202020204" pitchFamily="34" charset="0"/>
              </a:rPr>
              <a:t>Bw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 – </a:t>
            </a:r>
            <a:r>
              <a:rPr lang="ru-RU" sz="14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максимальный принимаемый поток</a:t>
            </a:r>
            <a:endParaRPr lang="en-US" sz="1400" dirty="0">
              <a:solidFill>
                <a:schemeClr val="bg1">
                  <a:lumMod val="95000"/>
                </a:schemeClr>
              </a:solidFill>
              <a:cs typeface="Arial" panose="020B0604020202020204" pitchFamily="34" charset="0"/>
            </a:endParaRPr>
          </a:p>
          <a:p>
            <a:pPr marL="23812" lvl="1"/>
            <a:endParaRPr lang="en-US" sz="1400" dirty="0">
              <a:solidFill>
                <a:schemeClr val="bg1">
                  <a:lumMod val="95000"/>
                </a:schemeClr>
              </a:solidFill>
              <a:cs typeface="Arial" panose="020B0604020202020204" pitchFamily="34" charset="0"/>
            </a:endParaRPr>
          </a:p>
          <a:p>
            <a:pPr marL="23812" lvl="1"/>
            <a:r>
              <a:rPr lang="en-US" sz="1400" b="1" dirty="0">
                <a:solidFill>
                  <a:srgbClr val="00C3FF"/>
                </a:solidFill>
                <a:cs typeface="Arial" panose="020B0604020202020204" pitchFamily="34" charset="0"/>
              </a:rPr>
              <a:t>Bs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 – </a:t>
            </a:r>
            <a:r>
              <a:rPr lang="ru-RU" sz="14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заполнение буфера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F4F6023-DCF4-4626-81FA-FDFEB64D23E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6352" y="3444444"/>
            <a:ext cx="3600817" cy="318664"/>
          </a:xfrm>
          <a:prstGeom prst="rect">
            <a:avLst/>
          </a:prstGeom>
        </p:spPr>
      </p:pic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33C2715F-83F4-419F-A5A3-1E1080D33C1A}"/>
              </a:ext>
            </a:extLst>
          </p:cNvPr>
          <p:cNvSpPr/>
          <p:nvPr/>
        </p:nvSpPr>
        <p:spPr>
          <a:xfrm>
            <a:off x="275678" y="4957171"/>
            <a:ext cx="8506314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Перегрузка на 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Leaf2</a:t>
            </a:r>
            <a:r>
              <a:rPr lang="ru-RU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, интерфейс к 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DST</a:t>
            </a:r>
            <a:r>
              <a:rPr lang="ru-RU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, генерация 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PFC Pause frame </a:t>
            </a:r>
            <a:r>
              <a:rPr lang="ru-RU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от 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Leaf2</a:t>
            </a:r>
            <a:r>
              <a:rPr lang="ru-RU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, 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PFC Pause frame </a:t>
            </a:r>
            <a:r>
              <a:rPr lang="ru-RU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обработан на 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SPINE</a:t>
            </a:r>
            <a:r>
              <a:rPr lang="ru-RU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, передача трафика от 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SPINE </a:t>
            </a:r>
            <a:r>
              <a:rPr lang="ru-RU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прекращена, идет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 </a:t>
            </a:r>
            <a:r>
              <a:rPr lang="ru-RU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остаточное накопление трафика в буфере 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Leaf2</a:t>
            </a:r>
            <a:r>
              <a:rPr lang="ru-RU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 за счет уже </a:t>
            </a:r>
            <a:r>
              <a:rPr lang="ru-RU" sz="1600" dirty="0" err="1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сериализованых</a:t>
            </a:r>
            <a:r>
              <a:rPr lang="ru-RU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 пакетов, общий объем 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D=(S1+x2+S2+x2)*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Bw</a:t>
            </a:r>
            <a:r>
              <a:rPr lang="ru-RU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, в случае если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D+xOFF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 &gt;=DROP </a:t>
            </a:r>
            <a:r>
              <a:rPr lang="ru-RU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- потери</a:t>
            </a:r>
          </a:p>
        </p:txBody>
      </p:sp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FA1AC45E-6D1C-482D-A548-8B156B813C0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18950" y="3701885"/>
            <a:ext cx="1419225" cy="933450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8E48E347-1AE4-4F72-A87B-EB2B1038B14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851512" y="3696239"/>
            <a:ext cx="1419225" cy="933450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C7734083-17CF-493A-A7B0-19D78E17F1D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196763" y="2309003"/>
            <a:ext cx="603784" cy="318664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4B457C14-F277-4825-94F5-C44D9F8D8D4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689258" y="2107678"/>
            <a:ext cx="249697" cy="249697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C8573C7-F984-4AEC-B1A5-2CC2EA06D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986330" y="3707962"/>
            <a:ext cx="1952625" cy="91440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4F8650C9-60B3-48F5-AAC4-A78B85F27F2D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855953" y="4104610"/>
            <a:ext cx="213378" cy="304826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8266C641-26B1-444E-9593-B48848A6CC76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744225" y="3496579"/>
            <a:ext cx="1633716" cy="200025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7545F7CD-0DB6-478A-ACD1-BE94951524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58972" y="3444444"/>
            <a:ext cx="1383035" cy="318664"/>
          </a:xfrm>
          <a:prstGeom prst="rect">
            <a:avLst/>
          </a:prstGeom>
        </p:spPr>
      </p:pic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6B9AE638-5F67-4D66-A16B-F824F955FBC4}"/>
              </a:ext>
            </a:extLst>
          </p:cNvPr>
          <p:cNvSpPr/>
          <p:nvPr/>
        </p:nvSpPr>
        <p:spPr>
          <a:xfrm>
            <a:off x="9047908" y="4948027"/>
            <a:ext cx="28696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rgbClr val="00C3FF"/>
                </a:solidFill>
                <a:latin typeface="+mn-lt"/>
                <a:cs typeface="Arial" panose="020B0604020202020204" pitchFamily="34" charset="0"/>
              </a:rPr>
              <a:t>ПАУЗА ПЕРЕДАЧИ = 0</a:t>
            </a:r>
            <a:r>
              <a:rPr lang="en-US" dirty="0">
                <a:solidFill>
                  <a:srgbClr val="00C3FF"/>
                </a:solidFill>
                <a:latin typeface="+mn-lt"/>
                <a:cs typeface="Arial" panose="020B0604020202020204" pitchFamily="34" charset="0"/>
              </a:rPr>
              <a:t> </a:t>
            </a:r>
            <a:endParaRPr lang="ru-RU" dirty="0">
              <a:solidFill>
                <a:srgbClr val="00C3FF"/>
              </a:solidFill>
              <a:latin typeface="+mn-lt"/>
            </a:endParaRPr>
          </a:p>
        </p:txBody>
      </p:sp>
      <p:sp>
        <p:nvSpPr>
          <p:cNvPr id="20" name="Заголовок 1"/>
          <p:cNvSpPr txBox="1">
            <a:spLocks/>
          </p:cNvSpPr>
          <p:nvPr/>
        </p:nvSpPr>
        <p:spPr>
          <a:xfrm>
            <a:off x="235962" y="306075"/>
            <a:ext cx="10786271" cy="96423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sz="2900" b="1" dirty="0">
                <a:solidFill>
                  <a:schemeClr val="bg1"/>
                </a:solidFill>
                <a:latin typeface="+mn-lt"/>
              </a:rPr>
              <a:t>PFC -</a:t>
            </a:r>
            <a:r>
              <a:rPr lang="ru-RU" sz="2900" b="1" dirty="0">
                <a:solidFill>
                  <a:schemeClr val="bg1"/>
                </a:solidFill>
                <a:latin typeface="+mn-lt"/>
              </a:rPr>
              <a:t> </a:t>
            </a:r>
            <a:r>
              <a:rPr lang="en-US" sz="2900" b="1" dirty="0">
                <a:solidFill>
                  <a:schemeClr val="bg1"/>
                </a:solidFill>
                <a:latin typeface="+mn-lt"/>
              </a:rPr>
              <a:t>2</a:t>
            </a:r>
            <a:endParaRPr lang="ru-RU" sz="2900" b="1" dirty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0910089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64BAD25-CBCE-43AA-8F14-12E9D624273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962" y="1182199"/>
            <a:ext cx="8509453" cy="2434585"/>
          </a:xfrm>
          <a:prstGeom prst="rect">
            <a:avLst/>
          </a:prstGeom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D848FD94-C6E0-4C86-BFCC-262AD2ABCE22}"/>
              </a:ext>
            </a:extLst>
          </p:cNvPr>
          <p:cNvSpPr/>
          <p:nvPr/>
        </p:nvSpPr>
        <p:spPr>
          <a:xfrm>
            <a:off x="9016631" y="1059996"/>
            <a:ext cx="2964613" cy="37548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3812" lvl="1"/>
            <a:r>
              <a:rPr lang="en-US" sz="1400" b="1" dirty="0">
                <a:solidFill>
                  <a:srgbClr val="00C3FF"/>
                </a:solidFill>
                <a:cs typeface="Arial" panose="020B0604020202020204" pitchFamily="34" charset="0"/>
              </a:rPr>
              <a:t>S 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– </a:t>
            </a:r>
            <a:r>
              <a:rPr lang="ru-RU" sz="14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время внутренней обработки и/или генерации сигнального пакета</a:t>
            </a:r>
            <a:endParaRPr lang="en-US" sz="1400" dirty="0">
              <a:solidFill>
                <a:schemeClr val="bg1">
                  <a:lumMod val="95000"/>
                </a:schemeClr>
              </a:solidFill>
              <a:cs typeface="Arial" panose="020B0604020202020204" pitchFamily="34" charset="0"/>
            </a:endParaRPr>
          </a:p>
          <a:p>
            <a:pPr marL="23812" lvl="1"/>
            <a:endParaRPr lang="ru-RU" sz="1400" dirty="0">
              <a:solidFill>
                <a:schemeClr val="bg1">
                  <a:lumMod val="95000"/>
                </a:schemeClr>
              </a:solidFill>
              <a:cs typeface="Arial" panose="020B0604020202020204" pitchFamily="34" charset="0"/>
            </a:endParaRPr>
          </a:p>
          <a:p>
            <a:pPr marL="23812" lvl="1"/>
            <a:r>
              <a:rPr lang="en-US" sz="1400" b="1" dirty="0">
                <a:solidFill>
                  <a:srgbClr val="00C3FF"/>
                </a:solidFill>
                <a:cs typeface="Arial" panose="020B0604020202020204" pitchFamily="34" charset="0"/>
              </a:rPr>
              <a:t>X</a:t>
            </a:r>
            <a:r>
              <a:rPr lang="ru-RU" sz="14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 – время доставки</a:t>
            </a:r>
            <a:endParaRPr lang="en-US" sz="1400" dirty="0">
              <a:solidFill>
                <a:schemeClr val="bg1">
                  <a:lumMod val="95000"/>
                </a:schemeClr>
              </a:solidFill>
              <a:cs typeface="Arial" panose="020B0604020202020204" pitchFamily="34" charset="0"/>
            </a:endParaRPr>
          </a:p>
          <a:p>
            <a:pPr marL="23812" lvl="1"/>
            <a:r>
              <a:rPr lang="ru-RU" sz="14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по каналу</a:t>
            </a:r>
            <a:endParaRPr lang="en-US" sz="1400" dirty="0">
              <a:solidFill>
                <a:schemeClr val="bg1">
                  <a:lumMod val="95000"/>
                </a:schemeClr>
              </a:solidFill>
              <a:cs typeface="Arial" panose="020B0604020202020204" pitchFamily="34" charset="0"/>
            </a:endParaRPr>
          </a:p>
          <a:p>
            <a:pPr marL="23812" lvl="1"/>
            <a:endParaRPr lang="ru-RU" sz="1400" dirty="0">
              <a:solidFill>
                <a:schemeClr val="bg1">
                  <a:lumMod val="95000"/>
                </a:schemeClr>
              </a:solidFill>
              <a:cs typeface="Arial" panose="020B0604020202020204" pitchFamily="34" charset="0"/>
            </a:endParaRPr>
          </a:p>
          <a:p>
            <a:pPr marL="23812" lvl="1"/>
            <a:r>
              <a:rPr lang="en-US" sz="1400" b="1" dirty="0">
                <a:solidFill>
                  <a:srgbClr val="00C3FF"/>
                </a:solidFill>
                <a:cs typeface="Arial" panose="020B0604020202020204" pitchFamily="34" charset="0"/>
              </a:rPr>
              <a:t>F1</a:t>
            </a:r>
            <a:r>
              <a:rPr lang="ru-RU" sz="14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 – время заполнения локального буфера</a:t>
            </a:r>
            <a:endParaRPr lang="en-US" sz="1400" dirty="0">
              <a:solidFill>
                <a:schemeClr val="bg1">
                  <a:lumMod val="95000"/>
                </a:schemeClr>
              </a:solidFill>
              <a:cs typeface="Arial" panose="020B0604020202020204" pitchFamily="34" charset="0"/>
            </a:endParaRPr>
          </a:p>
          <a:p>
            <a:pPr marL="23812" lvl="1"/>
            <a:endParaRPr lang="ru-RU" sz="1400" dirty="0">
              <a:solidFill>
                <a:schemeClr val="bg1">
                  <a:lumMod val="95000"/>
                </a:schemeClr>
              </a:solidFill>
              <a:cs typeface="Arial" panose="020B0604020202020204" pitchFamily="34" charset="0"/>
            </a:endParaRPr>
          </a:p>
          <a:p>
            <a:pPr marL="23812" lvl="1"/>
            <a:r>
              <a:rPr lang="en-US" sz="1400" b="1" dirty="0">
                <a:solidFill>
                  <a:srgbClr val="00C3FF"/>
                </a:solidFill>
                <a:cs typeface="Arial" panose="020B0604020202020204" pitchFamily="34" charset="0"/>
              </a:rPr>
              <a:t>N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 – </a:t>
            </a:r>
            <a:r>
              <a:rPr lang="ru-RU" sz="14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количество узлов источников</a:t>
            </a:r>
            <a:endParaRPr lang="en-US" sz="1400" dirty="0">
              <a:solidFill>
                <a:schemeClr val="bg1">
                  <a:lumMod val="95000"/>
                </a:schemeClr>
              </a:solidFill>
              <a:cs typeface="Arial" panose="020B0604020202020204" pitchFamily="34" charset="0"/>
            </a:endParaRPr>
          </a:p>
          <a:p>
            <a:pPr marL="23812" lvl="1"/>
            <a:endParaRPr lang="en-US" sz="1400" dirty="0">
              <a:solidFill>
                <a:schemeClr val="bg1">
                  <a:lumMod val="95000"/>
                </a:schemeClr>
              </a:solidFill>
              <a:cs typeface="Arial" panose="020B0604020202020204" pitchFamily="34" charset="0"/>
            </a:endParaRPr>
          </a:p>
          <a:p>
            <a:pPr marL="23812" lvl="1"/>
            <a:r>
              <a:rPr lang="en-US" sz="1400" b="1" dirty="0" err="1">
                <a:solidFill>
                  <a:srgbClr val="00C3FF"/>
                </a:solidFill>
                <a:cs typeface="Arial" panose="020B0604020202020204" pitchFamily="34" charset="0"/>
              </a:rPr>
              <a:t>Bw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 – </a:t>
            </a:r>
            <a:r>
              <a:rPr lang="ru-RU" sz="14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максимальный принимаемый поток</a:t>
            </a:r>
            <a:endParaRPr lang="en-US" sz="1400" dirty="0">
              <a:solidFill>
                <a:schemeClr val="bg1">
                  <a:lumMod val="95000"/>
                </a:schemeClr>
              </a:solidFill>
              <a:cs typeface="Arial" panose="020B0604020202020204" pitchFamily="34" charset="0"/>
            </a:endParaRPr>
          </a:p>
          <a:p>
            <a:pPr marL="23812" lvl="1"/>
            <a:endParaRPr lang="en-US" sz="1400" dirty="0">
              <a:solidFill>
                <a:schemeClr val="bg1">
                  <a:lumMod val="95000"/>
                </a:schemeClr>
              </a:solidFill>
              <a:cs typeface="Arial" panose="020B0604020202020204" pitchFamily="34" charset="0"/>
            </a:endParaRPr>
          </a:p>
          <a:p>
            <a:pPr marL="23812" lvl="1"/>
            <a:r>
              <a:rPr lang="en-US" sz="1400" b="1" dirty="0">
                <a:solidFill>
                  <a:srgbClr val="00C3FF"/>
                </a:solidFill>
                <a:cs typeface="Arial" panose="020B0604020202020204" pitchFamily="34" charset="0"/>
              </a:rPr>
              <a:t>Bs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 – </a:t>
            </a:r>
            <a:r>
              <a:rPr lang="ru-RU" sz="14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заполнение буфера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F4F6023-DCF4-4626-81FA-FDFEB64D23E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6352" y="3444444"/>
            <a:ext cx="3600817" cy="318664"/>
          </a:xfrm>
          <a:prstGeom prst="rect">
            <a:avLst/>
          </a:prstGeom>
        </p:spPr>
      </p:pic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33C2715F-83F4-419F-A5A3-1E1080D33C1A}"/>
              </a:ext>
            </a:extLst>
          </p:cNvPr>
          <p:cNvSpPr/>
          <p:nvPr/>
        </p:nvSpPr>
        <p:spPr>
          <a:xfrm>
            <a:off x="283501" y="4968300"/>
            <a:ext cx="709752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На 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Leaf2</a:t>
            </a:r>
            <a:r>
              <a:rPr lang="ru-RU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 продолжается генерация 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PFC Pause frame</a:t>
            </a:r>
            <a:r>
              <a:rPr lang="ru-RU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, начато опустошение буфера на 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Leaf2</a:t>
            </a:r>
            <a:r>
              <a:rPr lang="ru-RU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, начато заполнение буфера на 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SPINE</a:t>
            </a:r>
            <a:endParaRPr lang="ru-RU" sz="1600" dirty="0">
              <a:solidFill>
                <a:schemeClr val="bg1">
                  <a:lumMod val="95000"/>
                </a:schemeClr>
              </a:solidFill>
              <a:cs typeface="Arial" panose="020B0604020202020204" pitchFamily="34" charset="0"/>
            </a:endParaRPr>
          </a:p>
        </p:txBody>
      </p:sp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FA1AC45E-6D1C-482D-A548-8B156B813C0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18950" y="3701885"/>
            <a:ext cx="1419225" cy="933450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8E48E347-1AE4-4F72-A87B-EB2B1038B14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851512" y="3696239"/>
            <a:ext cx="1419225" cy="933450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C7734083-17CF-493A-A7B0-19D78E17F1D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196763" y="2309003"/>
            <a:ext cx="603784" cy="318664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4B457C14-F277-4825-94F5-C44D9F8D8D4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689258" y="2107678"/>
            <a:ext cx="249697" cy="249697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4F8650C9-60B3-48F5-AAC4-A78B85F27F2D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832264" y="4293087"/>
            <a:ext cx="213378" cy="304826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96FDFE91-E566-4B64-93EC-3B71B0133724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853104" y="3790938"/>
            <a:ext cx="219075" cy="304800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F29D9B3E-B9A3-46EC-9F2B-637CEFF9B88B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114702" y="3701885"/>
            <a:ext cx="1866900" cy="933450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153D4F47-30CE-47D7-AF62-23486DA473B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58972" y="3444444"/>
            <a:ext cx="1383035" cy="318664"/>
          </a:xfrm>
          <a:prstGeom prst="rect">
            <a:avLst/>
          </a:prstGeom>
        </p:spPr>
      </p:pic>
      <p:sp>
        <p:nvSpPr>
          <p:cNvPr id="21" name="Заголовок 1"/>
          <p:cNvSpPr txBox="1">
            <a:spLocks/>
          </p:cNvSpPr>
          <p:nvPr/>
        </p:nvSpPr>
        <p:spPr>
          <a:xfrm>
            <a:off x="235962" y="306075"/>
            <a:ext cx="10786271" cy="96423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sz="2900" b="1" dirty="0">
                <a:solidFill>
                  <a:schemeClr val="bg1"/>
                </a:solidFill>
                <a:latin typeface="+mn-lt"/>
              </a:rPr>
              <a:t>PFC -</a:t>
            </a:r>
            <a:r>
              <a:rPr lang="ru-RU" sz="2900" b="1" dirty="0">
                <a:solidFill>
                  <a:schemeClr val="bg1"/>
                </a:solidFill>
                <a:latin typeface="+mn-lt"/>
              </a:rPr>
              <a:t> </a:t>
            </a:r>
            <a:r>
              <a:rPr lang="en-US" sz="2900" b="1" dirty="0">
                <a:solidFill>
                  <a:schemeClr val="bg1"/>
                </a:solidFill>
                <a:latin typeface="+mn-lt"/>
              </a:rPr>
              <a:t>3</a:t>
            </a:r>
            <a:endParaRPr lang="ru-RU" sz="29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6B9AE638-5F67-4D66-A16B-F824F955FBC4}"/>
              </a:ext>
            </a:extLst>
          </p:cNvPr>
          <p:cNvSpPr/>
          <p:nvPr/>
        </p:nvSpPr>
        <p:spPr>
          <a:xfrm>
            <a:off x="9053207" y="4959156"/>
            <a:ext cx="30123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rgbClr val="00C3FF"/>
                </a:solidFill>
                <a:latin typeface="+mn-lt"/>
                <a:cs typeface="Arial" panose="020B0604020202020204" pitchFamily="34" charset="0"/>
              </a:rPr>
              <a:t>ПАУЗА ПЕРЕДАЧИ = </a:t>
            </a:r>
            <a:r>
              <a:rPr lang="ru-RU" dirty="0" smtClean="0">
                <a:solidFill>
                  <a:srgbClr val="00C3FF"/>
                </a:solidFill>
                <a:latin typeface="+mn-lt"/>
                <a:cs typeface="Arial" panose="020B0604020202020204" pitchFamily="34" charset="0"/>
              </a:rPr>
              <a:t>х</a:t>
            </a:r>
            <a:r>
              <a:rPr lang="en-US" dirty="0" smtClean="0">
                <a:solidFill>
                  <a:srgbClr val="00C3FF"/>
                </a:solidFill>
                <a:latin typeface="+mn-lt"/>
                <a:cs typeface="Arial" panose="020B0604020202020204" pitchFamily="34" charset="0"/>
              </a:rPr>
              <a:t>2 </a:t>
            </a:r>
            <a:endParaRPr lang="ru-RU" dirty="0">
              <a:solidFill>
                <a:srgbClr val="00C3FF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23640972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64BAD25-CBCE-43AA-8F14-12E9D624273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962" y="1182199"/>
            <a:ext cx="8509453" cy="2434585"/>
          </a:xfrm>
          <a:prstGeom prst="rect">
            <a:avLst/>
          </a:prstGeom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D848FD94-C6E0-4C86-BFCC-262AD2ABCE22}"/>
              </a:ext>
            </a:extLst>
          </p:cNvPr>
          <p:cNvSpPr/>
          <p:nvPr/>
        </p:nvSpPr>
        <p:spPr>
          <a:xfrm>
            <a:off x="9048460" y="1078284"/>
            <a:ext cx="2964613" cy="37548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3812" lvl="1"/>
            <a:r>
              <a:rPr lang="en-US" sz="1400" b="1" dirty="0">
                <a:solidFill>
                  <a:srgbClr val="00C3FF"/>
                </a:solidFill>
                <a:cs typeface="Arial" panose="020B0604020202020204" pitchFamily="34" charset="0"/>
              </a:rPr>
              <a:t>S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 – </a:t>
            </a:r>
            <a:r>
              <a:rPr lang="ru-RU" sz="14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время внутренней обработки и/или генерации сигнального пакета</a:t>
            </a:r>
            <a:endParaRPr lang="en-US" sz="1400" dirty="0">
              <a:solidFill>
                <a:schemeClr val="bg1">
                  <a:lumMod val="95000"/>
                </a:schemeClr>
              </a:solidFill>
              <a:cs typeface="Arial" panose="020B0604020202020204" pitchFamily="34" charset="0"/>
            </a:endParaRPr>
          </a:p>
          <a:p>
            <a:pPr marL="23812" lvl="1"/>
            <a:endParaRPr lang="ru-RU" sz="1400" dirty="0">
              <a:solidFill>
                <a:schemeClr val="bg1">
                  <a:lumMod val="95000"/>
                </a:schemeClr>
              </a:solidFill>
              <a:cs typeface="Arial" panose="020B0604020202020204" pitchFamily="34" charset="0"/>
            </a:endParaRPr>
          </a:p>
          <a:p>
            <a:pPr marL="23812" lvl="1"/>
            <a:r>
              <a:rPr lang="en-US" sz="1400" b="1" dirty="0">
                <a:solidFill>
                  <a:srgbClr val="00C3FF"/>
                </a:solidFill>
                <a:cs typeface="Arial" panose="020B0604020202020204" pitchFamily="34" charset="0"/>
              </a:rPr>
              <a:t>X</a:t>
            </a:r>
            <a:r>
              <a:rPr lang="ru-RU" sz="14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 – время доставки</a:t>
            </a:r>
            <a:endParaRPr lang="en-US" sz="1400" dirty="0">
              <a:solidFill>
                <a:schemeClr val="bg1">
                  <a:lumMod val="95000"/>
                </a:schemeClr>
              </a:solidFill>
              <a:cs typeface="Arial" panose="020B0604020202020204" pitchFamily="34" charset="0"/>
            </a:endParaRPr>
          </a:p>
          <a:p>
            <a:pPr marL="23812" lvl="1"/>
            <a:r>
              <a:rPr lang="ru-RU" sz="14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по каналу</a:t>
            </a:r>
            <a:endParaRPr lang="en-US" sz="1400" dirty="0">
              <a:solidFill>
                <a:schemeClr val="bg1">
                  <a:lumMod val="95000"/>
                </a:schemeClr>
              </a:solidFill>
              <a:cs typeface="Arial" panose="020B0604020202020204" pitchFamily="34" charset="0"/>
            </a:endParaRPr>
          </a:p>
          <a:p>
            <a:pPr marL="23812" lvl="1"/>
            <a:endParaRPr lang="ru-RU" sz="1400" dirty="0">
              <a:solidFill>
                <a:schemeClr val="bg1">
                  <a:lumMod val="95000"/>
                </a:schemeClr>
              </a:solidFill>
              <a:cs typeface="Arial" panose="020B0604020202020204" pitchFamily="34" charset="0"/>
            </a:endParaRPr>
          </a:p>
          <a:p>
            <a:pPr marL="23812" lvl="1"/>
            <a:r>
              <a:rPr lang="en-US" sz="1400" b="1" dirty="0">
                <a:solidFill>
                  <a:srgbClr val="00C3FF"/>
                </a:solidFill>
                <a:cs typeface="Arial" panose="020B0604020202020204" pitchFamily="34" charset="0"/>
              </a:rPr>
              <a:t>F1</a:t>
            </a:r>
            <a:r>
              <a:rPr lang="ru-RU" sz="14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 – время заполнения локального буфера</a:t>
            </a:r>
            <a:endParaRPr lang="en-US" sz="1400" dirty="0">
              <a:solidFill>
                <a:schemeClr val="bg1">
                  <a:lumMod val="95000"/>
                </a:schemeClr>
              </a:solidFill>
              <a:cs typeface="Arial" panose="020B0604020202020204" pitchFamily="34" charset="0"/>
            </a:endParaRPr>
          </a:p>
          <a:p>
            <a:pPr marL="23812" lvl="1"/>
            <a:endParaRPr lang="ru-RU" sz="1400" dirty="0">
              <a:solidFill>
                <a:schemeClr val="bg1">
                  <a:lumMod val="95000"/>
                </a:schemeClr>
              </a:solidFill>
              <a:cs typeface="Arial" panose="020B0604020202020204" pitchFamily="34" charset="0"/>
            </a:endParaRPr>
          </a:p>
          <a:p>
            <a:pPr marL="23812" lvl="1"/>
            <a:r>
              <a:rPr lang="en-US" sz="1400" b="1" dirty="0">
                <a:solidFill>
                  <a:srgbClr val="00C3FF"/>
                </a:solidFill>
                <a:cs typeface="Arial" panose="020B0604020202020204" pitchFamily="34" charset="0"/>
              </a:rPr>
              <a:t>N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 – </a:t>
            </a:r>
            <a:r>
              <a:rPr lang="ru-RU" sz="14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количество узлов источников</a:t>
            </a:r>
            <a:endParaRPr lang="en-US" sz="1400" dirty="0">
              <a:solidFill>
                <a:schemeClr val="bg1">
                  <a:lumMod val="95000"/>
                </a:schemeClr>
              </a:solidFill>
              <a:cs typeface="Arial" panose="020B0604020202020204" pitchFamily="34" charset="0"/>
            </a:endParaRPr>
          </a:p>
          <a:p>
            <a:pPr marL="23812" lvl="1"/>
            <a:endParaRPr lang="en-US" sz="1400" dirty="0">
              <a:solidFill>
                <a:schemeClr val="bg1">
                  <a:lumMod val="95000"/>
                </a:schemeClr>
              </a:solidFill>
              <a:cs typeface="Arial" panose="020B0604020202020204" pitchFamily="34" charset="0"/>
            </a:endParaRPr>
          </a:p>
          <a:p>
            <a:pPr marL="23812" lvl="1"/>
            <a:r>
              <a:rPr lang="en-US" sz="1400" b="1" dirty="0" err="1">
                <a:solidFill>
                  <a:srgbClr val="00C3FF"/>
                </a:solidFill>
                <a:cs typeface="Arial" panose="020B0604020202020204" pitchFamily="34" charset="0"/>
              </a:rPr>
              <a:t>Bw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 – </a:t>
            </a:r>
            <a:r>
              <a:rPr lang="ru-RU" sz="14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максимальный принимаемый поток</a:t>
            </a:r>
            <a:endParaRPr lang="en-US" sz="1400" dirty="0">
              <a:solidFill>
                <a:schemeClr val="bg1">
                  <a:lumMod val="95000"/>
                </a:schemeClr>
              </a:solidFill>
              <a:cs typeface="Arial" panose="020B0604020202020204" pitchFamily="34" charset="0"/>
            </a:endParaRPr>
          </a:p>
          <a:p>
            <a:pPr marL="23812" lvl="1"/>
            <a:endParaRPr lang="en-US" sz="1400" dirty="0">
              <a:solidFill>
                <a:schemeClr val="bg1">
                  <a:lumMod val="95000"/>
                </a:schemeClr>
              </a:solidFill>
              <a:cs typeface="Arial" panose="020B0604020202020204" pitchFamily="34" charset="0"/>
            </a:endParaRPr>
          </a:p>
          <a:p>
            <a:pPr marL="23812" lvl="1"/>
            <a:r>
              <a:rPr lang="en-US" sz="1400" b="1" dirty="0">
                <a:solidFill>
                  <a:srgbClr val="00C3FF"/>
                </a:solidFill>
                <a:cs typeface="Arial" panose="020B0604020202020204" pitchFamily="34" charset="0"/>
              </a:rPr>
              <a:t>Bs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 – </a:t>
            </a:r>
            <a:r>
              <a:rPr lang="ru-RU" sz="14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заполнение буфера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F4F6023-DCF4-4626-81FA-FDFEB64D23E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6352" y="3444444"/>
            <a:ext cx="3600817" cy="318664"/>
          </a:xfrm>
          <a:prstGeom prst="rect">
            <a:avLst/>
          </a:prstGeom>
        </p:spPr>
      </p:pic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33C2715F-83F4-419F-A5A3-1E1080D33C1A}"/>
              </a:ext>
            </a:extLst>
          </p:cNvPr>
          <p:cNvSpPr/>
          <p:nvPr/>
        </p:nvSpPr>
        <p:spPr>
          <a:xfrm>
            <a:off x="280432" y="4940879"/>
            <a:ext cx="757986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На 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Leaf2</a:t>
            </a:r>
            <a:r>
              <a:rPr lang="ru-RU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 продолжается генерация 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PFC Pause frame</a:t>
            </a:r>
            <a:r>
              <a:rPr lang="ru-RU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, продолжается опустошение буфера на 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Leaf2</a:t>
            </a:r>
            <a:r>
              <a:rPr lang="ru-RU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, начата генерация 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PFC Pause frame</a:t>
            </a:r>
            <a:r>
              <a:rPr lang="ru-RU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 на 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SPINE</a:t>
            </a:r>
            <a:r>
              <a:rPr lang="ru-RU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, продолжается заполнение буфера на 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SPINE</a:t>
            </a:r>
            <a:endParaRPr lang="ru-RU" sz="1600" dirty="0">
              <a:solidFill>
                <a:schemeClr val="bg1">
                  <a:lumMod val="95000"/>
                </a:schemeClr>
              </a:solidFill>
              <a:cs typeface="Arial" panose="020B0604020202020204" pitchFamily="34" charset="0"/>
            </a:endParaRPr>
          </a:p>
        </p:txBody>
      </p:sp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8E48E347-1AE4-4F72-A87B-EB2B1038B14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51512" y="3696239"/>
            <a:ext cx="1419225" cy="933450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C7734083-17CF-493A-A7B0-19D78E17F1D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196763" y="2309003"/>
            <a:ext cx="603784" cy="318664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4B457C14-F277-4825-94F5-C44D9F8D8D4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689258" y="2107678"/>
            <a:ext cx="249697" cy="249697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4F8650C9-60B3-48F5-AAC4-A78B85F27F2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832264" y="4293087"/>
            <a:ext cx="213378" cy="304826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96FDFE91-E566-4B64-93EC-3B71B013372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853104" y="3790938"/>
            <a:ext cx="219075" cy="304800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F29D9B3E-B9A3-46EC-9F2B-637CEFF9B88B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114702" y="3701885"/>
            <a:ext cx="1866900" cy="93345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226BBA9-EEA0-4DAD-86D8-5733D24E5F4B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573782" y="3706228"/>
            <a:ext cx="1476375" cy="933450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49D71674-4259-40D1-891A-27A939FB04A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321257" y="2309003"/>
            <a:ext cx="603784" cy="318664"/>
          </a:xfrm>
          <a:prstGeom prst="rect">
            <a:avLst/>
          </a:prstGeom>
        </p:spPr>
      </p:pic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1DB6F432-7616-4DAA-A483-2314E49E076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58972" y="3444444"/>
            <a:ext cx="1383035" cy="318664"/>
          </a:xfrm>
          <a:prstGeom prst="rect">
            <a:avLst/>
          </a:prstGeom>
        </p:spPr>
      </p:pic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17F72799-963F-4B44-A8ED-B36454FA0063}"/>
              </a:ext>
            </a:extLst>
          </p:cNvPr>
          <p:cNvSpPr/>
          <p:nvPr/>
        </p:nvSpPr>
        <p:spPr>
          <a:xfrm>
            <a:off x="9048460" y="4950023"/>
            <a:ext cx="262544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C3FF"/>
                </a:solidFill>
                <a:latin typeface="+mn-lt"/>
                <a:cs typeface="Arial" panose="020B0604020202020204" pitchFamily="34" charset="0"/>
              </a:rPr>
              <a:t>ПАУЗА ПЕРЕДАЧИ = </a:t>
            </a:r>
            <a:r>
              <a:rPr lang="en-US" dirty="0">
                <a:solidFill>
                  <a:srgbClr val="00C3FF"/>
                </a:solidFill>
                <a:latin typeface="+mn-lt"/>
                <a:cs typeface="Arial" panose="020B0604020202020204" pitchFamily="34" charset="0"/>
              </a:rPr>
              <a:t>X2 + F2 + S2</a:t>
            </a:r>
            <a:endParaRPr lang="ru-RU" dirty="0">
              <a:solidFill>
                <a:srgbClr val="00C3FF"/>
              </a:solidFill>
              <a:latin typeface="+mn-lt"/>
              <a:cs typeface="Arial" panose="020B0604020202020204" pitchFamily="34" charset="0"/>
            </a:endParaRPr>
          </a:p>
        </p:txBody>
      </p:sp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B6ADF33C-B6AB-4F19-8BBB-0E5862FB0E2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59142" y="2115661"/>
            <a:ext cx="249697" cy="249697"/>
          </a:xfrm>
          <a:prstGeom prst="rect">
            <a:avLst/>
          </a:prstGeom>
        </p:spPr>
      </p:pic>
      <p:sp>
        <p:nvSpPr>
          <p:cNvPr id="18" name="Заголовок 1"/>
          <p:cNvSpPr txBox="1">
            <a:spLocks/>
          </p:cNvSpPr>
          <p:nvPr/>
        </p:nvSpPr>
        <p:spPr>
          <a:xfrm>
            <a:off x="235962" y="306075"/>
            <a:ext cx="10786271" cy="96423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sz="2900" b="1" dirty="0">
                <a:solidFill>
                  <a:schemeClr val="bg1"/>
                </a:solidFill>
                <a:latin typeface="+mn-lt"/>
              </a:rPr>
              <a:t>PFC -</a:t>
            </a:r>
            <a:r>
              <a:rPr lang="ru-RU" sz="2900" b="1" dirty="0">
                <a:solidFill>
                  <a:schemeClr val="bg1"/>
                </a:solidFill>
                <a:latin typeface="+mn-lt"/>
              </a:rPr>
              <a:t> </a:t>
            </a:r>
            <a:r>
              <a:rPr lang="en-US" sz="2900" b="1" dirty="0">
                <a:solidFill>
                  <a:schemeClr val="bg1"/>
                </a:solidFill>
                <a:latin typeface="+mn-lt"/>
              </a:rPr>
              <a:t>4</a:t>
            </a:r>
            <a:endParaRPr lang="ru-RU" sz="2900" b="1" dirty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9995998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64BAD25-CBCE-43AA-8F14-12E9D624273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962" y="1182199"/>
            <a:ext cx="8509453" cy="2434585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F4F6023-DCF4-4626-81FA-FDFEB64D23E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6353" y="3444444"/>
            <a:ext cx="1718748" cy="318664"/>
          </a:xfrm>
          <a:prstGeom prst="rect">
            <a:avLst/>
          </a:prstGeom>
        </p:spPr>
      </p:pic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33C2715F-83F4-419F-A5A3-1E1080D33C1A}"/>
              </a:ext>
            </a:extLst>
          </p:cNvPr>
          <p:cNvSpPr/>
          <p:nvPr/>
        </p:nvSpPr>
        <p:spPr>
          <a:xfrm>
            <a:off x="309765" y="4955041"/>
            <a:ext cx="7398627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На 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Leaf2</a:t>
            </a:r>
            <a:r>
              <a:rPr lang="ru-RU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 продолжается генерация 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PFC Pause frame</a:t>
            </a:r>
            <a:r>
              <a:rPr lang="ru-RU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, продолжается опустошение буфера на 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Leaf2</a:t>
            </a:r>
            <a:r>
              <a:rPr lang="ru-RU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, продолжается генерация 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PFC Pause frame</a:t>
            </a:r>
            <a:r>
              <a:rPr lang="ru-RU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 на 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SPINE</a:t>
            </a:r>
            <a:r>
              <a:rPr lang="ru-RU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, продолжается заполнение буфера на 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SPINE</a:t>
            </a:r>
            <a:r>
              <a:rPr lang="ru-RU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, остановлена передача на 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Leaf1</a:t>
            </a:r>
            <a:r>
              <a:rPr lang="ru-RU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, начато заполнение буфера на 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Leaf1</a:t>
            </a:r>
            <a:endParaRPr lang="ru-RU" sz="1600" dirty="0">
              <a:solidFill>
                <a:schemeClr val="bg1">
                  <a:lumMod val="95000"/>
                </a:schemeClr>
              </a:solidFill>
              <a:cs typeface="Arial" panose="020B0604020202020204" pitchFamily="34" charset="0"/>
            </a:endParaRPr>
          </a:p>
        </p:txBody>
      </p:sp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8E48E347-1AE4-4F72-A87B-EB2B1038B14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51512" y="3696239"/>
            <a:ext cx="1419225" cy="933450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C7734083-17CF-493A-A7B0-19D78E17F1D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196763" y="2309003"/>
            <a:ext cx="603784" cy="318664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4B457C14-F277-4825-94F5-C44D9F8D8D4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689258" y="2107678"/>
            <a:ext cx="249697" cy="249697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4F8650C9-60B3-48F5-AAC4-A78B85F27F2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832264" y="4293087"/>
            <a:ext cx="213378" cy="304826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96FDFE91-E566-4B64-93EC-3B71B013372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853104" y="3790938"/>
            <a:ext cx="219075" cy="304800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F29D9B3E-B9A3-46EC-9F2B-637CEFF9B88B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114702" y="3701885"/>
            <a:ext cx="1866900" cy="933450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49D71674-4259-40D1-891A-27A939FB04A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321257" y="2309003"/>
            <a:ext cx="603784" cy="318664"/>
          </a:xfrm>
          <a:prstGeom prst="rect">
            <a:avLst/>
          </a:prstGeom>
        </p:spPr>
      </p:pic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1DB6F432-7616-4DAA-A483-2314E49E076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58972" y="3444444"/>
            <a:ext cx="1383035" cy="318664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DBA108B5-DD03-4347-9E42-846373DC539B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851077" y="3496579"/>
            <a:ext cx="1633716" cy="200025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E05FA2E9-45F8-4FBC-BA16-E80AF141E839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069329" y="3720935"/>
            <a:ext cx="1952625" cy="914400"/>
          </a:xfrm>
          <a:prstGeom prst="rect">
            <a:avLst/>
          </a:prstGeom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1D2E3CE1-D393-47E5-B325-537DBE03A4E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093017" y="4318322"/>
            <a:ext cx="213378" cy="304826"/>
          </a:xfrm>
          <a:prstGeom prst="rect">
            <a:avLst/>
          </a:prstGeom>
        </p:spPr>
      </p:pic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31902A44-FF7E-494C-9DFD-B4E9A4113264}"/>
              </a:ext>
            </a:extLst>
          </p:cNvPr>
          <p:cNvSpPr/>
          <p:nvPr/>
        </p:nvSpPr>
        <p:spPr>
          <a:xfrm>
            <a:off x="9044063" y="4956384"/>
            <a:ext cx="282484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C3FF"/>
                </a:solidFill>
                <a:latin typeface="+mn-lt"/>
                <a:cs typeface="Arial" panose="020B0604020202020204" pitchFamily="34" charset="0"/>
              </a:rPr>
              <a:t>ПАУЗА ПЕРЕДАЧИ = </a:t>
            </a:r>
            <a:r>
              <a:rPr lang="en-US" dirty="0">
                <a:solidFill>
                  <a:srgbClr val="00C3FF"/>
                </a:solidFill>
                <a:latin typeface="+mn-lt"/>
                <a:cs typeface="Arial" panose="020B0604020202020204" pitchFamily="34" charset="0"/>
              </a:rPr>
              <a:t>X2 + F2 + S2 + X3 + S3</a:t>
            </a:r>
            <a:endParaRPr lang="ru-RU" dirty="0">
              <a:solidFill>
                <a:srgbClr val="00C3FF"/>
              </a:solidFill>
              <a:latin typeface="+mn-lt"/>
              <a:cs typeface="Arial" panose="020B0604020202020204" pitchFamily="34" charset="0"/>
            </a:endParaRPr>
          </a:p>
        </p:txBody>
      </p:sp>
      <p:pic>
        <p:nvPicPr>
          <p:cNvPr id="26" name="Рисунок 25">
            <a:extLst>
              <a:ext uri="{FF2B5EF4-FFF2-40B4-BE49-F238E27FC236}">
                <a16:creationId xmlns:a16="http://schemas.microsoft.com/office/drawing/2014/main" id="{23D4DBBA-0027-477D-B019-E0A60934A73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59142" y="2115661"/>
            <a:ext cx="249697" cy="249697"/>
          </a:xfrm>
          <a:prstGeom prst="rect">
            <a:avLst/>
          </a:prstGeom>
        </p:spPr>
      </p:pic>
      <p:sp>
        <p:nvSpPr>
          <p:cNvPr id="25" name="Заголовок 1"/>
          <p:cNvSpPr txBox="1">
            <a:spLocks/>
          </p:cNvSpPr>
          <p:nvPr/>
        </p:nvSpPr>
        <p:spPr>
          <a:xfrm>
            <a:off x="235962" y="306075"/>
            <a:ext cx="10786271" cy="96423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sz="2900" b="1" dirty="0">
                <a:solidFill>
                  <a:schemeClr val="bg1"/>
                </a:solidFill>
                <a:latin typeface="+mn-lt"/>
              </a:rPr>
              <a:t>PFC -</a:t>
            </a:r>
            <a:r>
              <a:rPr lang="ru-RU" sz="2900" b="1" dirty="0">
                <a:solidFill>
                  <a:schemeClr val="bg1"/>
                </a:solidFill>
                <a:latin typeface="+mn-lt"/>
              </a:rPr>
              <a:t> </a:t>
            </a:r>
            <a:r>
              <a:rPr lang="en-US" sz="2900" b="1" dirty="0">
                <a:solidFill>
                  <a:schemeClr val="bg1"/>
                </a:solidFill>
                <a:latin typeface="+mn-lt"/>
              </a:rPr>
              <a:t>5</a:t>
            </a:r>
            <a:endParaRPr lang="ru-RU" sz="29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id="{D848FD94-C6E0-4C86-BFCC-262AD2ABCE22}"/>
              </a:ext>
            </a:extLst>
          </p:cNvPr>
          <p:cNvSpPr/>
          <p:nvPr/>
        </p:nvSpPr>
        <p:spPr>
          <a:xfrm>
            <a:off x="9016631" y="1059996"/>
            <a:ext cx="2964613" cy="37548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3812" lvl="1"/>
            <a:r>
              <a:rPr lang="en-US" sz="1400" b="1" dirty="0">
                <a:solidFill>
                  <a:srgbClr val="00C3FF"/>
                </a:solidFill>
                <a:cs typeface="Arial" panose="020B0604020202020204" pitchFamily="34" charset="0"/>
              </a:rPr>
              <a:t>S 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– </a:t>
            </a:r>
            <a:r>
              <a:rPr lang="ru-RU" sz="14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время внутренней обработки и/или генерации сигнального пакета</a:t>
            </a:r>
            <a:endParaRPr lang="en-US" sz="1400" dirty="0">
              <a:solidFill>
                <a:schemeClr val="bg1">
                  <a:lumMod val="95000"/>
                </a:schemeClr>
              </a:solidFill>
              <a:cs typeface="Arial" panose="020B0604020202020204" pitchFamily="34" charset="0"/>
            </a:endParaRPr>
          </a:p>
          <a:p>
            <a:pPr marL="23812" lvl="1"/>
            <a:endParaRPr lang="ru-RU" sz="1400" dirty="0">
              <a:solidFill>
                <a:schemeClr val="bg1">
                  <a:lumMod val="95000"/>
                </a:schemeClr>
              </a:solidFill>
              <a:cs typeface="Arial" panose="020B0604020202020204" pitchFamily="34" charset="0"/>
            </a:endParaRPr>
          </a:p>
          <a:p>
            <a:pPr marL="23812" lvl="1"/>
            <a:r>
              <a:rPr lang="en-US" sz="1400" b="1" dirty="0">
                <a:solidFill>
                  <a:srgbClr val="00C3FF"/>
                </a:solidFill>
                <a:cs typeface="Arial" panose="020B0604020202020204" pitchFamily="34" charset="0"/>
              </a:rPr>
              <a:t>X</a:t>
            </a:r>
            <a:r>
              <a:rPr lang="ru-RU" sz="14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 – время доставки</a:t>
            </a:r>
            <a:endParaRPr lang="en-US" sz="1400" dirty="0">
              <a:solidFill>
                <a:schemeClr val="bg1">
                  <a:lumMod val="95000"/>
                </a:schemeClr>
              </a:solidFill>
              <a:cs typeface="Arial" panose="020B0604020202020204" pitchFamily="34" charset="0"/>
            </a:endParaRPr>
          </a:p>
          <a:p>
            <a:pPr marL="23812" lvl="1"/>
            <a:r>
              <a:rPr lang="ru-RU" sz="14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по каналу</a:t>
            </a:r>
            <a:endParaRPr lang="en-US" sz="1400" dirty="0">
              <a:solidFill>
                <a:schemeClr val="bg1">
                  <a:lumMod val="95000"/>
                </a:schemeClr>
              </a:solidFill>
              <a:cs typeface="Arial" panose="020B0604020202020204" pitchFamily="34" charset="0"/>
            </a:endParaRPr>
          </a:p>
          <a:p>
            <a:pPr marL="23812" lvl="1"/>
            <a:endParaRPr lang="ru-RU" sz="1400" dirty="0">
              <a:solidFill>
                <a:schemeClr val="bg1">
                  <a:lumMod val="95000"/>
                </a:schemeClr>
              </a:solidFill>
              <a:cs typeface="Arial" panose="020B0604020202020204" pitchFamily="34" charset="0"/>
            </a:endParaRPr>
          </a:p>
          <a:p>
            <a:pPr marL="23812" lvl="1"/>
            <a:r>
              <a:rPr lang="en-US" sz="1400" b="1" dirty="0">
                <a:solidFill>
                  <a:srgbClr val="00C3FF"/>
                </a:solidFill>
                <a:cs typeface="Arial" panose="020B0604020202020204" pitchFamily="34" charset="0"/>
              </a:rPr>
              <a:t>F1</a:t>
            </a:r>
            <a:r>
              <a:rPr lang="ru-RU" sz="14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 – время заполнения локального буфера</a:t>
            </a:r>
            <a:endParaRPr lang="en-US" sz="1400" dirty="0">
              <a:solidFill>
                <a:schemeClr val="bg1">
                  <a:lumMod val="95000"/>
                </a:schemeClr>
              </a:solidFill>
              <a:cs typeface="Arial" panose="020B0604020202020204" pitchFamily="34" charset="0"/>
            </a:endParaRPr>
          </a:p>
          <a:p>
            <a:pPr marL="23812" lvl="1"/>
            <a:endParaRPr lang="ru-RU" sz="1400" dirty="0">
              <a:solidFill>
                <a:schemeClr val="bg1">
                  <a:lumMod val="95000"/>
                </a:schemeClr>
              </a:solidFill>
              <a:cs typeface="Arial" panose="020B0604020202020204" pitchFamily="34" charset="0"/>
            </a:endParaRPr>
          </a:p>
          <a:p>
            <a:pPr marL="23812" lvl="1"/>
            <a:r>
              <a:rPr lang="en-US" sz="1400" b="1" dirty="0">
                <a:solidFill>
                  <a:srgbClr val="00C3FF"/>
                </a:solidFill>
                <a:cs typeface="Arial" panose="020B0604020202020204" pitchFamily="34" charset="0"/>
              </a:rPr>
              <a:t>N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 – </a:t>
            </a:r>
            <a:r>
              <a:rPr lang="ru-RU" sz="14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количество узлов источников</a:t>
            </a:r>
            <a:endParaRPr lang="en-US" sz="1400" dirty="0">
              <a:solidFill>
                <a:schemeClr val="bg1">
                  <a:lumMod val="95000"/>
                </a:schemeClr>
              </a:solidFill>
              <a:cs typeface="Arial" panose="020B0604020202020204" pitchFamily="34" charset="0"/>
            </a:endParaRPr>
          </a:p>
          <a:p>
            <a:pPr marL="23812" lvl="1"/>
            <a:endParaRPr lang="en-US" sz="1400" dirty="0">
              <a:solidFill>
                <a:schemeClr val="bg1">
                  <a:lumMod val="95000"/>
                </a:schemeClr>
              </a:solidFill>
              <a:cs typeface="Arial" panose="020B0604020202020204" pitchFamily="34" charset="0"/>
            </a:endParaRPr>
          </a:p>
          <a:p>
            <a:pPr marL="23812" lvl="1"/>
            <a:r>
              <a:rPr lang="en-US" sz="1400" b="1" dirty="0" err="1">
                <a:solidFill>
                  <a:srgbClr val="00C3FF"/>
                </a:solidFill>
                <a:cs typeface="Arial" panose="020B0604020202020204" pitchFamily="34" charset="0"/>
              </a:rPr>
              <a:t>Bw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 – </a:t>
            </a:r>
            <a:r>
              <a:rPr lang="ru-RU" sz="14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максимальный принимаемый поток</a:t>
            </a:r>
            <a:endParaRPr lang="en-US" sz="1400" dirty="0">
              <a:solidFill>
                <a:schemeClr val="bg1">
                  <a:lumMod val="95000"/>
                </a:schemeClr>
              </a:solidFill>
              <a:cs typeface="Arial" panose="020B0604020202020204" pitchFamily="34" charset="0"/>
            </a:endParaRPr>
          </a:p>
          <a:p>
            <a:pPr marL="23812" lvl="1"/>
            <a:endParaRPr lang="en-US" sz="1400" dirty="0">
              <a:solidFill>
                <a:schemeClr val="bg1">
                  <a:lumMod val="95000"/>
                </a:schemeClr>
              </a:solidFill>
              <a:cs typeface="Arial" panose="020B0604020202020204" pitchFamily="34" charset="0"/>
            </a:endParaRPr>
          </a:p>
          <a:p>
            <a:pPr marL="23812" lvl="1"/>
            <a:r>
              <a:rPr lang="en-US" sz="1400" b="1" dirty="0">
                <a:solidFill>
                  <a:srgbClr val="00C3FF"/>
                </a:solidFill>
                <a:cs typeface="Arial" panose="020B0604020202020204" pitchFamily="34" charset="0"/>
              </a:rPr>
              <a:t>Bs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 – </a:t>
            </a:r>
            <a:r>
              <a:rPr lang="ru-RU" sz="14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заполнение буфера</a:t>
            </a:r>
          </a:p>
        </p:txBody>
      </p:sp>
    </p:spTree>
    <p:extLst>
      <p:ext uri="{BB962C8B-B14F-4D97-AF65-F5344CB8AC3E}">
        <p14:creationId xmlns:p14="http://schemas.microsoft.com/office/powerpoint/2010/main" val="43020722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64BAD25-CBCE-43AA-8F14-12E9D624273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962" y="1182199"/>
            <a:ext cx="8509453" cy="2434585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F4F6023-DCF4-4626-81FA-FDFEB64D23E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6353" y="3444444"/>
            <a:ext cx="1718748" cy="318664"/>
          </a:xfrm>
          <a:prstGeom prst="rect">
            <a:avLst/>
          </a:prstGeom>
        </p:spPr>
      </p:pic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33C2715F-83F4-419F-A5A3-1E1080D33C1A}"/>
              </a:ext>
            </a:extLst>
          </p:cNvPr>
          <p:cNvSpPr/>
          <p:nvPr/>
        </p:nvSpPr>
        <p:spPr>
          <a:xfrm>
            <a:off x="288197" y="4969067"/>
            <a:ext cx="829802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На 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Leaf2</a:t>
            </a:r>
            <a:r>
              <a:rPr lang="ru-RU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 продолжается генерация 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PFC Pause frame</a:t>
            </a:r>
            <a:r>
              <a:rPr lang="ru-RU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, продолжается опустошение буфера на 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Leaf2</a:t>
            </a:r>
            <a:r>
              <a:rPr lang="ru-RU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, продолжается генерация 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PFC Pause frame</a:t>
            </a:r>
            <a:r>
              <a:rPr lang="ru-RU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 на 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SPINE</a:t>
            </a:r>
            <a:r>
              <a:rPr lang="ru-RU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, остановлена передача на 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Leaf1</a:t>
            </a:r>
            <a:r>
              <a:rPr lang="ru-RU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, начато заполнение буфера на 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Leaf1</a:t>
            </a:r>
            <a:endParaRPr lang="ru-RU" sz="1600" dirty="0">
              <a:solidFill>
                <a:schemeClr val="bg1">
                  <a:lumMod val="95000"/>
                </a:schemeClr>
              </a:solidFill>
              <a:cs typeface="Arial" panose="020B0604020202020204" pitchFamily="34" charset="0"/>
            </a:endParaRPr>
          </a:p>
        </p:txBody>
      </p:sp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8E48E347-1AE4-4F72-A87B-EB2B1038B14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51512" y="3696239"/>
            <a:ext cx="1419225" cy="933450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C7734083-17CF-493A-A7B0-19D78E17F1D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196763" y="2309003"/>
            <a:ext cx="603784" cy="318664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4B457C14-F277-4825-94F5-C44D9F8D8D4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689258" y="2107678"/>
            <a:ext cx="249697" cy="249697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96FDFE91-E566-4B64-93EC-3B71B013372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853104" y="3790938"/>
            <a:ext cx="219075" cy="304800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F29D9B3E-B9A3-46EC-9F2B-637CEFF9B88B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114702" y="3701885"/>
            <a:ext cx="1866900" cy="933450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49D71674-4259-40D1-891A-27A939FB04A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321257" y="2309003"/>
            <a:ext cx="603784" cy="318664"/>
          </a:xfrm>
          <a:prstGeom prst="rect">
            <a:avLst/>
          </a:prstGeom>
        </p:spPr>
      </p:pic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1DB6F432-7616-4DAA-A483-2314E49E076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58972" y="3444444"/>
            <a:ext cx="1383035" cy="318664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E05FA2E9-45F8-4FBC-BA16-E80AF141E839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069329" y="3720935"/>
            <a:ext cx="1952625" cy="914400"/>
          </a:xfrm>
          <a:prstGeom prst="rect">
            <a:avLst/>
          </a:prstGeom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1D2E3CE1-D393-47E5-B325-537DBE03A4EF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093017" y="4318322"/>
            <a:ext cx="213378" cy="304826"/>
          </a:xfrm>
          <a:prstGeom prst="rect">
            <a:avLst/>
          </a:prstGeom>
        </p:spPr>
      </p:pic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31902A44-FF7E-494C-9DFD-B4E9A4113264}"/>
              </a:ext>
            </a:extLst>
          </p:cNvPr>
          <p:cNvSpPr/>
          <p:nvPr/>
        </p:nvSpPr>
        <p:spPr>
          <a:xfrm>
            <a:off x="9044062" y="4959923"/>
            <a:ext cx="296461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C3FF"/>
                </a:solidFill>
                <a:latin typeface="+mn-lt"/>
                <a:cs typeface="Arial" panose="020B0604020202020204" pitchFamily="34" charset="0"/>
              </a:rPr>
              <a:t>ПАУЗА ПЕРЕДАЧИ = </a:t>
            </a:r>
            <a:r>
              <a:rPr lang="en-US" dirty="0">
                <a:solidFill>
                  <a:srgbClr val="00C3FF"/>
                </a:solidFill>
                <a:latin typeface="+mn-lt"/>
                <a:cs typeface="Arial" panose="020B0604020202020204" pitchFamily="34" charset="0"/>
              </a:rPr>
              <a:t>X2 + F2 + S2 + X3 + S3 + X3 </a:t>
            </a:r>
            <a:endParaRPr lang="ru-RU" dirty="0">
              <a:solidFill>
                <a:srgbClr val="00C3FF"/>
              </a:solidFill>
              <a:latin typeface="+mn-lt"/>
              <a:cs typeface="Arial" panose="020B0604020202020204" pitchFamily="34" charset="0"/>
            </a:endParaRPr>
          </a:p>
        </p:txBody>
      </p:sp>
      <p:pic>
        <p:nvPicPr>
          <p:cNvPr id="26" name="Рисунок 25">
            <a:extLst>
              <a:ext uri="{FF2B5EF4-FFF2-40B4-BE49-F238E27FC236}">
                <a16:creationId xmlns:a16="http://schemas.microsoft.com/office/drawing/2014/main" id="{DC52C489-B145-4077-BAC1-B4BD1CC2F37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59142" y="2115661"/>
            <a:ext cx="249697" cy="249697"/>
          </a:xfrm>
          <a:prstGeom prst="rect">
            <a:avLst/>
          </a:prstGeom>
        </p:spPr>
      </p:pic>
      <p:sp>
        <p:nvSpPr>
          <p:cNvPr id="18" name="Заголовок 1"/>
          <p:cNvSpPr txBox="1">
            <a:spLocks/>
          </p:cNvSpPr>
          <p:nvPr/>
        </p:nvSpPr>
        <p:spPr>
          <a:xfrm>
            <a:off x="235962" y="306075"/>
            <a:ext cx="10786271" cy="96423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sz="2900" b="1" dirty="0">
                <a:solidFill>
                  <a:schemeClr val="bg1"/>
                </a:solidFill>
                <a:latin typeface="+mn-lt"/>
              </a:rPr>
              <a:t>PFC -</a:t>
            </a:r>
            <a:r>
              <a:rPr lang="ru-RU" sz="2900" b="1" dirty="0">
                <a:solidFill>
                  <a:schemeClr val="bg1"/>
                </a:solidFill>
                <a:latin typeface="+mn-lt"/>
              </a:rPr>
              <a:t> </a:t>
            </a:r>
            <a:r>
              <a:rPr lang="en-US" sz="2900" b="1" dirty="0">
                <a:solidFill>
                  <a:schemeClr val="bg1"/>
                </a:solidFill>
                <a:latin typeface="+mn-lt"/>
              </a:rPr>
              <a:t>6</a:t>
            </a:r>
            <a:endParaRPr lang="ru-RU" sz="29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D848FD94-C6E0-4C86-BFCC-262AD2ABCE22}"/>
              </a:ext>
            </a:extLst>
          </p:cNvPr>
          <p:cNvSpPr/>
          <p:nvPr/>
        </p:nvSpPr>
        <p:spPr>
          <a:xfrm>
            <a:off x="9016631" y="1059996"/>
            <a:ext cx="2964613" cy="37548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3812" lvl="1"/>
            <a:r>
              <a:rPr lang="en-US" sz="1400" b="1" dirty="0">
                <a:solidFill>
                  <a:srgbClr val="00C3FF"/>
                </a:solidFill>
                <a:cs typeface="Arial" panose="020B0604020202020204" pitchFamily="34" charset="0"/>
              </a:rPr>
              <a:t>S 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– </a:t>
            </a:r>
            <a:r>
              <a:rPr lang="ru-RU" sz="14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время внутренней обработки и/или генерации сигнального пакета</a:t>
            </a:r>
            <a:endParaRPr lang="en-US" sz="1400" dirty="0">
              <a:solidFill>
                <a:schemeClr val="bg1">
                  <a:lumMod val="95000"/>
                </a:schemeClr>
              </a:solidFill>
              <a:cs typeface="Arial" panose="020B0604020202020204" pitchFamily="34" charset="0"/>
            </a:endParaRPr>
          </a:p>
          <a:p>
            <a:pPr marL="23812" lvl="1"/>
            <a:endParaRPr lang="ru-RU" sz="1400" dirty="0">
              <a:solidFill>
                <a:schemeClr val="bg1">
                  <a:lumMod val="95000"/>
                </a:schemeClr>
              </a:solidFill>
              <a:cs typeface="Arial" panose="020B0604020202020204" pitchFamily="34" charset="0"/>
            </a:endParaRPr>
          </a:p>
          <a:p>
            <a:pPr marL="23812" lvl="1"/>
            <a:r>
              <a:rPr lang="en-US" sz="1400" b="1" dirty="0">
                <a:solidFill>
                  <a:srgbClr val="00C3FF"/>
                </a:solidFill>
                <a:cs typeface="Arial" panose="020B0604020202020204" pitchFamily="34" charset="0"/>
              </a:rPr>
              <a:t>X</a:t>
            </a:r>
            <a:r>
              <a:rPr lang="ru-RU" sz="14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 – время доставки</a:t>
            </a:r>
            <a:endParaRPr lang="en-US" sz="1400" dirty="0">
              <a:solidFill>
                <a:schemeClr val="bg1">
                  <a:lumMod val="95000"/>
                </a:schemeClr>
              </a:solidFill>
              <a:cs typeface="Arial" panose="020B0604020202020204" pitchFamily="34" charset="0"/>
            </a:endParaRPr>
          </a:p>
          <a:p>
            <a:pPr marL="23812" lvl="1"/>
            <a:r>
              <a:rPr lang="ru-RU" sz="14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по каналу</a:t>
            </a:r>
            <a:endParaRPr lang="en-US" sz="1400" dirty="0">
              <a:solidFill>
                <a:schemeClr val="bg1">
                  <a:lumMod val="95000"/>
                </a:schemeClr>
              </a:solidFill>
              <a:cs typeface="Arial" panose="020B0604020202020204" pitchFamily="34" charset="0"/>
            </a:endParaRPr>
          </a:p>
          <a:p>
            <a:pPr marL="23812" lvl="1"/>
            <a:endParaRPr lang="ru-RU" sz="1400" dirty="0">
              <a:solidFill>
                <a:schemeClr val="bg1">
                  <a:lumMod val="95000"/>
                </a:schemeClr>
              </a:solidFill>
              <a:cs typeface="Arial" panose="020B0604020202020204" pitchFamily="34" charset="0"/>
            </a:endParaRPr>
          </a:p>
          <a:p>
            <a:pPr marL="23812" lvl="1"/>
            <a:r>
              <a:rPr lang="en-US" sz="1400" b="1" dirty="0">
                <a:solidFill>
                  <a:srgbClr val="00C3FF"/>
                </a:solidFill>
                <a:cs typeface="Arial" panose="020B0604020202020204" pitchFamily="34" charset="0"/>
              </a:rPr>
              <a:t>F1</a:t>
            </a:r>
            <a:r>
              <a:rPr lang="ru-RU" sz="14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 – время заполнения локального буфера</a:t>
            </a:r>
            <a:endParaRPr lang="en-US" sz="1400" dirty="0">
              <a:solidFill>
                <a:schemeClr val="bg1">
                  <a:lumMod val="95000"/>
                </a:schemeClr>
              </a:solidFill>
              <a:cs typeface="Arial" panose="020B0604020202020204" pitchFamily="34" charset="0"/>
            </a:endParaRPr>
          </a:p>
          <a:p>
            <a:pPr marL="23812" lvl="1"/>
            <a:endParaRPr lang="ru-RU" sz="1400" dirty="0">
              <a:solidFill>
                <a:schemeClr val="bg1">
                  <a:lumMod val="95000"/>
                </a:schemeClr>
              </a:solidFill>
              <a:cs typeface="Arial" panose="020B0604020202020204" pitchFamily="34" charset="0"/>
            </a:endParaRPr>
          </a:p>
          <a:p>
            <a:pPr marL="23812" lvl="1"/>
            <a:r>
              <a:rPr lang="en-US" sz="1400" b="1" dirty="0">
                <a:solidFill>
                  <a:srgbClr val="00C3FF"/>
                </a:solidFill>
                <a:cs typeface="Arial" panose="020B0604020202020204" pitchFamily="34" charset="0"/>
              </a:rPr>
              <a:t>N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 – </a:t>
            </a:r>
            <a:r>
              <a:rPr lang="ru-RU" sz="14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количество узлов источников</a:t>
            </a:r>
            <a:endParaRPr lang="en-US" sz="1400" dirty="0">
              <a:solidFill>
                <a:schemeClr val="bg1">
                  <a:lumMod val="95000"/>
                </a:schemeClr>
              </a:solidFill>
              <a:cs typeface="Arial" panose="020B0604020202020204" pitchFamily="34" charset="0"/>
            </a:endParaRPr>
          </a:p>
          <a:p>
            <a:pPr marL="23812" lvl="1"/>
            <a:endParaRPr lang="en-US" sz="1400" dirty="0">
              <a:solidFill>
                <a:schemeClr val="bg1">
                  <a:lumMod val="95000"/>
                </a:schemeClr>
              </a:solidFill>
              <a:cs typeface="Arial" panose="020B0604020202020204" pitchFamily="34" charset="0"/>
            </a:endParaRPr>
          </a:p>
          <a:p>
            <a:pPr marL="23812" lvl="1"/>
            <a:r>
              <a:rPr lang="en-US" sz="1400" b="1" dirty="0" err="1">
                <a:solidFill>
                  <a:srgbClr val="00C3FF"/>
                </a:solidFill>
                <a:cs typeface="Arial" panose="020B0604020202020204" pitchFamily="34" charset="0"/>
              </a:rPr>
              <a:t>Bw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 – </a:t>
            </a:r>
            <a:r>
              <a:rPr lang="ru-RU" sz="14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максимальный принимаемый поток</a:t>
            </a:r>
            <a:endParaRPr lang="en-US" sz="1400" dirty="0">
              <a:solidFill>
                <a:schemeClr val="bg1">
                  <a:lumMod val="95000"/>
                </a:schemeClr>
              </a:solidFill>
              <a:cs typeface="Arial" panose="020B0604020202020204" pitchFamily="34" charset="0"/>
            </a:endParaRPr>
          </a:p>
          <a:p>
            <a:pPr marL="23812" lvl="1"/>
            <a:endParaRPr lang="en-US" sz="1400" dirty="0">
              <a:solidFill>
                <a:schemeClr val="bg1">
                  <a:lumMod val="95000"/>
                </a:schemeClr>
              </a:solidFill>
              <a:cs typeface="Arial" panose="020B0604020202020204" pitchFamily="34" charset="0"/>
            </a:endParaRPr>
          </a:p>
          <a:p>
            <a:pPr marL="23812" lvl="1"/>
            <a:r>
              <a:rPr lang="en-US" sz="1400" b="1" dirty="0">
                <a:solidFill>
                  <a:srgbClr val="00C3FF"/>
                </a:solidFill>
                <a:cs typeface="Arial" panose="020B0604020202020204" pitchFamily="34" charset="0"/>
              </a:rPr>
              <a:t>Bs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 – </a:t>
            </a:r>
            <a:r>
              <a:rPr lang="ru-RU" sz="14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заполнение буфера</a:t>
            </a:r>
          </a:p>
        </p:txBody>
      </p:sp>
    </p:spTree>
    <p:extLst>
      <p:ext uri="{BB962C8B-B14F-4D97-AF65-F5344CB8AC3E}">
        <p14:creationId xmlns:p14="http://schemas.microsoft.com/office/powerpoint/2010/main" val="51733215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64BAD25-CBCE-43AA-8F14-12E9D624273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962" y="1182199"/>
            <a:ext cx="8509453" cy="2434585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F4F6023-DCF4-4626-81FA-FDFEB64D23E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6353" y="3444444"/>
            <a:ext cx="1718748" cy="318664"/>
          </a:xfrm>
          <a:prstGeom prst="rect">
            <a:avLst/>
          </a:prstGeom>
        </p:spPr>
      </p:pic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33C2715F-83F4-419F-A5A3-1E1080D33C1A}"/>
              </a:ext>
            </a:extLst>
          </p:cNvPr>
          <p:cNvSpPr/>
          <p:nvPr/>
        </p:nvSpPr>
        <p:spPr>
          <a:xfrm>
            <a:off x="309765" y="4959923"/>
            <a:ext cx="824901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На 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Leaf2</a:t>
            </a:r>
            <a:r>
              <a:rPr lang="ru-RU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 продолжается генерация 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PFC Pause frame</a:t>
            </a:r>
            <a:r>
              <a:rPr lang="ru-RU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, продолжается опустошение буфера на 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Leaf2</a:t>
            </a:r>
            <a:r>
              <a:rPr lang="ru-RU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, продолжается генерация 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PFC Pause frame</a:t>
            </a:r>
            <a:r>
              <a:rPr lang="ru-RU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 на 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SPINE</a:t>
            </a:r>
            <a:r>
              <a:rPr lang="ru-RU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, остановлена передача на 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Leaf1</a:t>
            </a:r>
            <a:r>
              <a:rPr lang="ru-RU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, начата генерация 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PFC Pause frame</a:t>
            </a:r>
            <a:r>
              <a:rPr lang="ru-RU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 на 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Leaf1</a:t>
            </a:r>
            <a:endParaRPr lang="ru-RU" sz="1600" dirty="0">
              <a:solidFill>
                <a:schemeClr val="bg1">
                  <a:lumMod val="95000"/>
                </a:schemeClr>
              </a:solidFill>
              <a:cs typeface="Arial" panose="020B0604020202020204" pitchFamily="34" charset="0"/>
            </a:endParaRPr>
          </a:p>
        </p:txBody>
      </p:sp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C7734083-17CF-493A-A7B0-19D78E17F1D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96763" y="2309003"/>
            <a:ext cx="603784" cy="318664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4B457C14-F277-4825-94F5-C44D9F8D8D4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689258" y="2107678"/>
            <a:ext cx="249697" cy="249697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96FDFE91-E566-4B64-93EC-3B71B013372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853104" y="3790938"/>
            <a:ext cx="219075" cy="304800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F29D9B3E-B9A3-46EC-9F2B-637CEFF9B88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114702" y="3701885"/>
            <a:ext cx="1866900" cy="933450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49D71674-4259-40D1-891A-27A939FB04A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21257" y="2309003"/>
            <a:ext cx="603784" cy="318664"/>
          </a:xfrm>
          <a:prstGeom prst="rect">
            <a:avLst/>
          </a:prstGeom>
        </p:spPr>
      </p:pic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1DB6F432-7616-4DAA-A483-2314E49E076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58972" y="3444444"/>
            <a:ext cx="1383035" cy="318664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E05FA2E9-45F8-4FBC-BA16-E80AF141E839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069329" y="3720935"/>
            <a:ext cx="1952625" cy="914400"/>
          </a:xfrm>
          <a:prstGeom prst="rect">
            <a:avLst/>
          </a:prstGeom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1D2E3CE1-D393-47E5-B325-537DBE03A4EF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093017" y="4318322"/>
            <a:ext cx="213378" cy="304826"/>
          </a:xfrm>
          <a:prstGeom prst="rect">
            <a:avLst/>
          </a:prstGeom>
        </p:spPr>
      </p:pic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31902A44-FF7E-494C-9DFD-B4E9A4113264}"/>
              </a:ext>
            </a:extLst>
          </p:cNvPr>
          <p:cNvSpPr/>
          <p:nvPr/>
        </p:nvSpPr>
        <p:spPr>
          <a:xfrm>
            <a:off x="9036308" y="4959923"/>
            <a:ext cx="296461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C3FF"/>
                </a:solidFill>
                <a:latin typeface="+mn-lt"/>
                <a:cs typeface="Arial" panose="020B0604020202020204" pitchFamily="34" charset="0"/>
              </a:rPr>
              <a:t>ПАУЗА ПЕРЕДАЧИ = </a:t>
            </a:r>
            <a:r>
              <a:rPr lang="en-US" dirty="0">
                <a:solidFill>
                  <a:srgbClr val="00C3FF"/>
                </a:solidFill>
                <a:latin typeface="+mn-lt"/>
                <a:cs typeface="Arial" panose="020B0604020202020204" pitchFamily="34" charset="0"/>
              </a:rPr>
              <a:t>X2 + F2 + S2 + X3 + S3 + X3 + F3 </a:t>
            </a:r>
            <a:endParaRPr lang="ru-RU" dirty="0">
              <a:solidFill>
                <a:srgbClr val="00C3FF"/>
              </a:solidFill>
              <a:latin typeface="+mn-lt"/>
              <a:cs typeface="Arial" panose="020B0604020202020204" pitchFamily="34" charset="0"/>
            </a:endParaRPr>
          </a:p>
        </p:txBody>
      </p:sp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7D4F9E1A-6893-4020-BBB0-8F159275261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28762" y="2296066"/>
            <a:ext cx="603784" cy="318664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130577B-630D-47B4-8A7F-09677442EF78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803362" y="3701272"/>
            <a:ext cx="1476375" cy="933450"/>
          </a:xfrm>
          <a:prstGeom prst="rect">
            <a:avLst/>
          </a:prstGeom>
        </p:spPr>
      </p:pic>
      <p:pic>
        <p:nvPicPr>
          <p:cNvPr id="26" name="Рисунок 25">
            <a:extLst>
              <a:ext uri="{FF2B5EF4-FFF2-40B4-BE49-F238E27FC236}">
                <a16:creationId xmlns:a16="http://schemas.microsoft.com/office/drawing/2014/main" id="{C92AB21D-E8CE-49D1-8A69-80B0F9E1703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859142" y="2115661"/>
            <a:ext cx="249697" cy="249697"/>
          </a:xfrm>
          <a:prstGeom prst="rect">
            <a:avLst/>
          </a:prstGeom>
        </p:spPr>
      </p:pic>
      <p:pic>
        <p:nvPicPr>
          <p:cNvPr id="27" name="Рисунок 26">
            <a:extLst>
              <a:ext uri="{FF2B5EF4-FFF2-40B4-BE49-F238E27FC236}">
                <a16:creationId xmlns:a16="http://schemas.microsoft.com/office/drawing/2014/main" id="{162CEC58-CFBE-4937-B034-D6CDB0C1E5D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118931" y="2107677"/>
            <a:ext cx="249697" cy="249697"/>
          </a:xfrm>
          <a:prstGeom prst="rect">
            <a:avLst/>
          </a:prstGeom>
        </p:spPr>
      </p:pic>
      <p:sp>
        <p:nvSpPr>
          <p:cNvPr id="25" name="Заголовок 1"/>
          <p:cNvSpPr txBox="1">
            <a:spLocks/>
          </p:cNvSpPr>
          <p:nvPr/>
        </p:nvSpPr>
        <p:spPr>
          <a:xfrm>
            <a:off x="235962" y="306075"/>
            <a:ext cx="10786271" cy="96423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sz="2900" b="1" dirty="0">
                <a:solidFill>
                  <a:schemeClr val="bg1"/>
                </a:solidFill>
                <a:latin typeface="+mn-lt"/>
              </a:rPr>
              <a:t>PFC -</a:t>
            </a:r>
            <a:r>
              <a:rPr lang="ru-RU" sz="2900" b="1" dirty="0">
                <a:solidFill>
                  <a:schemeClr val="bg1"/>
                </a:solidFill>
                <a:latin typeface="+mn-lt"/>
              </a:rPr>
              <a:t> </a:t>
            </a:r>
            <a:r>
              <a:rPr lang="en-US" sz="2900" b="1" dirty="0">
                <a:solidFill>
                  <a:schemeClr val="bg1"/>
                </a:solidFill>
                <a:latin typeface="+mn-lt"/>
              </a:rPr>
              <a:t>7</a:t>
            </a:r>
            <a:endParaRPr lang="ru-RU" sz="29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28" name="Прямоугольник 27">
            <a:extLst>
              <a:ext uri="{FF2B5EF4-FFF2-40B4-BE49-F238E27FC236}">
                <a16:creationId xmlns:a16="http://schemas.microsoft.com/office/drawing/2014/main" id="{D848FD94-C6E0-4C86-BFCC-262AD2ABCE22}"/>
              </a:ext>
            </a:extLst>
          </p:cNvPr>
          <p:cNvSpPr/>
          <p:nvPr/>
        </p:nvSpPr>
        <p:spPr>
          <a:xfrm>
            <a:off x="9016631" y="1059996"/>
            <a:ext cx="2964613" cy="37548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3812" lvl="1"/>
            <a:r>
              <a:rPr lang="en-US" sz="1400" b="1" dirty="0">
                <a:solidFill>
                  <a:srgbClr val="00C3FF"/>
                </a:solidFill>
                <a:cs typeface="Arial" panose="020B0604020202020204" pitchFamily="34" charset="0"/>
              </a:rPr>
              <a:t>S 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– </a:t>
            </a:r>
            <a:r>
              <a:rPr lang="ru-RU" sz="14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время внутренней обработки и/или генерации сигнального пакета</a:t>
            </a:r>
            <a:endParaRPr lang="en-US" sz="1400" dirty="0">
              <a:solidFill>
                <a:schemeClr val="bg1">
                  <a:lumMod val="95000"/>
                </a:schemeClr>
              </a:solidFill>
              <a:cs typeface="Arial" panose="020B0604020202020204" pitchFamily="34" charset="0"/>
            </a:endParaRPr>
          </a:p>
          <a:p>
            <a:pPr marL="23812" lvl="1"/>
            <a:endParaRPr lang="ru-RU" sz="1400" dirty="0">
              <a:solidFill>
                <a:schemeClr val="bg1">
                  <a:lumMod val="95000"/>
                </a:schemeClr>
              </a:solidFill>
              <a:cs typeface="Arial" panose="020B0604020202020204" pitchFamily="34" charset="0"/>
            </a:endParaRPr>
          </a:p>
          <a:p>
            <a:pPr marL="23812" lvl="1"/>
            <a:r>
              <a:rPr lang="en-US" sz="1400" b="1" dirty="0">
                <a:solidFill>
                  <a:srgbClr val="00C3FF"/>
                </a:solidFill>
                <a:cs typeface="Arial" panose="020B0604020202020204" pitchFamily="34" charset="0"/>
              </a:rPr>
              <a:t>X</a:t>
            </a:r>
            <a:r>
              <a:rPr lang="ru-RU" sz="14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 – время доставки</a:t>
            </a:r>
            <a:endParaRPr lang="en-US" sz="1400" dirty="0">
              <a:solidFill>
                <a:schemeClr val="bg1">
                  <a:lumMod val="95000"/>
                </a:schemeClr>
              </a:solidFill>
              <a:cs typeface="Arial" panose="020B0604020202020204" pitchFamily="34" charset="0"/>
            </a:endParaRPr>
          </a:p>
          <a:p>
            <a:pPr marL="23812" lvl="1"/>
            <a:r>
              <a:rPr lang="ru-RU" sz="14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по каналу</a:t>
            </a:r>
            <a:endParaRPr lang="en-US" sz="1400" dirty="0">
              <a:solidFill>
                <a:schemeClr val="bg1">
                  <a:lumMod val="95000"/>
                </a:schemeClr>
              </a:solidFill>
              <a:cs typeface="Arial" panose="020B0604020202020204" pitchFamily="34" charset="0"/>
            </a:endParaRPr>
          </a:p>
          <a:p>
            <a:pPr marL="23812" lvl="1"/>
            <a:endParaRPr lang="ru-RU" sz="1400" dirty="0">
              <a:solidFill>
                <a:schemeClr val="bg1">
                  <a:lumMod val="95000"/>
                </a:schemeClr>
              </a:solidFill>
              <a:cs typeface="Arial" panose="020B0604020202020204" pitchFamily="34" charset="0"/>
            </a:endParaRPr>
          </a:p>
          <a:p>
            <a:pPr marL="23812" lvl="1"/>
            <a:r>
              <a:rPr lang="en-US" sz="1400" b="1" dirty="0">
                <a:solidFill>
                  <a:srgbClr val="00C3FF"/>
                </a:solidFill>
                <a:cs typeface="Arial" panose="020B0604020202020204" pitchFamily="34" charset="0"/>
              </a:rPr>
              <a:t>F1</a:t>
            </a:r>
            <a:r>
              <a:rPr lang="ru-RU" sz="14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 – время заполнения локального буфера</a:t>
            </a:r>
            <a:endParaRPr lang="en-US" sz="1400" dirty="0">
              <a:solidFill>
                <a:schemeClr val="bg1">
                  <a:lumMod val="95000"/>
                </a:schemeClr>
              </a:solidFill>
              <a:cs typeface="Arial" panose="020B0604020202020204" pitchFamily="34" charset="0"/>
            </a:endParaRPr>
          </a:p>
          <a:p>
            <a:pPr marL="23812" lvl="1"/>
            <a:endParaRPr lang="ru-RU" sz="1400" dirty="0">
              <a:solidFill>
                <a:schemeClr val="bg1">
                  <a:lumMod val="95000"/>
                </a:schemeClr>
              </a:solidFill>
              <a:cs typeface="Arial" panose="020B0604020202020204" pitchFamily="34" charset="0"/>
            </a:endParaRPr>
          </a:p>
          <a:p>
            <a:pPr marL="23812" lvl="1"/>
            <a:r>
              <a:rPr lang="en-US" sz="1400" b="1" dirty="0">
                <a:solidFill>
                  <a:srgbClr val="00C3FF"/>
                </a:solidFill>
                <a:cs typeface="Arial" panose="020B0604020202020204" pitchFamily="34" charset="0"/>
              </a:rPr>
              <a:t>N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 – </a:t>
            </a:r>
            <a:r>
              <a:rPr lang="ru-RU" sz="14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количество узлов источников</a:t>
            </a:r>
            <a:endParaRPr lang="en-US" sz="1400" dirty="0">
              <a:solidFill>
                <a:schemeClr val="bg1">
                  <a:lumMod val="95000"/>
                </a:schemeClr>
              </a:solidFill>
              <a:cs typeface="Arial" panose="020B0604020202020204" pitchFamily="34" charset="0"/>
            </a:endParaRPr>
          </a:p>
          <a:p>
            <a:pPr marL="23812" lvl="1"/>
            <a:endParaRPr lang="en-US" sz="1400" dirty="0">
              <a:solidFill>
                <a:schemeClr val="bg1">
                  <a:lumMod val="95000"/>
                </a:schemeClr>
              </a:solidFill>
              <a:cs typeface="Arial" panose="020B0604020202020204" pitchFamily="34" charset="0"/>
            </a:endParaRPr>
          </a:p>
          <a:p>
            <a:pPr marL="23812" lvl="1"/>
            <a:r>
              <a:rPr lang="en-US" sz="1400" b="1" dirty="0" err="1">
                <a:solidFill>
                  <a:srgbClr val="00C3FF"/>
                </a:solidFill>
                <a:cs typeface="Arial" panose="020B0604020202020204" pitchFamily="34" charset="0"/>
              </a:rPr>
              <a:t>Bw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 – </a:t>
            </a:r>
            <a:r>
              <a:rPr lang="ru-RU" sz="14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максимальный принимаемый поток</a:t>
            </a:r>
            <a:endParaRPr lang="en-US" sz="1400" dirty="0">
              <a:solidFill>
                <a:schemeClr val="bg1">
                  <a:lumMod val="95000"/>
                </a:schemeClr>
              </a:solidFill>
              <a:cs typeface="Arial" panose="020B0604020202020204" pitchFamily="34" charset="0"/>
            </a:endParaRPr>
          </a:p>
          <a:p>
            <a:pPr marL="23812" lvl="1"/>
            <a:endParaRPr lang="en-US" sz="1400" dirty="0">
              <a:solidFill>
                <a:schemeClr val="bg1">
                  <a:lumMod val="95000"/>
                </a:schemeClr>
              </a:solidFill>
              <a:cs typeface="Arial" panose="020B0604020202020204" pitchFamily="34" charset="0"/>
            </a:endParaRPr>
          </a:p>
          <a:p>
            <a:pPr marL="23812" lvl="1"/>
            <a:r>
              <a:rPr lang="en-US" sz="1400" b="1" dirty="0">
                <a:solidFill>
                  <a:srgbClr val="00C3FF"/>
                </a:solidFill>
                <a:cs typeface="Arial" panose="020B0604020202020204" pitchFamily="34" charset="0"/>
              </a:rPr>
              <a:t>Bs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 – </a:t>
            </a:r>
            <a:r>
              <a:rPr lang="ru-RU" sz="14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заполнение буфера</a:t>
            </a:r>
          </a:p>
        </p:txBody>
      </p:sp>
    </p:spTree>
    <p:extLst>
      <p:ext uri="{BB962C8B-B14F-4D97-AF65-F5344CB8AC3E}">
        <p14:creationId xmlns:p14="http://schemas.microsoft.com/office/powerpoint/2010/main" val="13519160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СТРУКТУРА ПРЕЗЕНТАЦИИ</a:t>
            </a:r>
          </a:p>
        </p:txBody>
      </p:sp>
      <p:sp>
        <p:nvSpPr>
          <p:cNvPr id="5" name="Скругленный прямоугольник 4"/>
          <p:cNvSpPr/>
          <p:nvPr/>
        </p:nvSpPr>
        <p:spPr bwMode="auto">
          <a:xfrm>
            <a:off x="371475" y="1163492"/>
            <a:ext cx="4123861" cy="1200266"/>
          </a:xfrm>
          <a:prstGeom prst="roundRect">
            <a:avLst>
              <a:gd name="adj" fmla="val 7065"/>
            </a:avLst>
          </a:prstGeom>
          <a:solidFill>
            <a:schemeClr val="bg1">
              <a:alpha val="56000"/>
            </a:schemeClr>
          </a:solidFill>
          <a:ln w="6350">
            <a:solidFill>
              <a:srgbClr val="EEF2F0"/>
            </a:solidFill>
          </a:ln>
          <a:effectLst>
            <a:outerShdw blurRad="139700" dist="88900" dir="3000000" algn="tl" rotWithShape="0">
              <a:schemeClr val="accent1">
                <a:lumMod val="40000"/>
                <a:lumOff val="60000"/>
                <a:alpha val="15000"/>
              </a:schemeClr>
            </a:outerShdw>
          </a:effectLst>
        </p:spPr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1003679" y="1535358"/>
            <a:ext cx="1724729" cy="456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3812" lvl="1">
              <a:lnSpc>
                <a:spcPct val="150000"/>
              </a:lnSpc>
              <a:defRPr/>
            </a:pPr>
            <a:r>
              <a:rPr lang="ru-RU" kern="900" dirty="0">
                <a:ea typeface="Segoe UI Black" panose="020B0A02040204020203" pitchFamily="34" charset="0"/>
                <a:cs typeface="Segoe UI" panose="020B0502040204020203" pitchFamily="34" charset="0"/>
              </a:rPr>
              <a:t>Введение</a:t>
            </a:r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0675" y="-186278"/>
            <a:ext cx="2540189" cy="1948938"/>
          </a:xfrm>
          <a:prstGeom prst="rect">
            <a:avLst/>
          </a:prstGeom>
        </p:spPr>
      </p:pic>
      <p:sp>
        <p:nvSpPr>
          <p:cNvPr id="27" name="Скругленный прямоугольник 26"/>
          <p:cNvSpPr/>
          <p:nvPr/>
        </p:nvSpPr>
        <p:spPr bwMode="auto">
          <a:xfrm>
            <a:off x="5226056" y="1160463"/>
            <a:ext cx="5194592" cy="1200266"/>
          </a:xfrm>
          <a:prstGeom prst="roundRect">
            <a:avLst>
              <a:gd name="adj" fmla="val 7065"/>
            </a:avLst>
          </a:prstGeom>
          <a:solidFill>
            <a:schemeClr val="bg1">
              <a:alpha val="56000"/>
            </a:schemeClr>
          </a:solidFill>
          <a:ln w="6350">
            <a:solidFill>
              <a:srgbClr val="EEF2F0"/>
            </a:solidFill>
          </a:ln>
          <a:effectLst>
            <a:outerShdw blurRad="139700" dist="88900" dir="3000000" algn="tl" rotWithShape="0">
              <a:schemeClr val="accent1">
                <a:lumMod val="40000"/>
                <a:lumOff val="60000"/>
                <a:alpha val="15000"/>
              </a:schemeClr>
            </a:outerShdw>
          </a:effectLst>
        </p:spPr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31" name="Прямоугольник 30"/>
          <p:cNvSpPr/>
          <p:nvPr/>
        </p:nvSpPr>
        <p:spPr>
          <a:xfrm>
            <a:off x="5858260" y="1437431"/>
            <a:ext cx="257814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>
              <a:defRPr/>
            </a:pPr>
            <a:r>
              <a:rPr lang="ru-RU" kern="900" dirty="0">
                <a:ea typeface="Segoe UI Black" panose="020B0A02040204020203" pitchFamily="34" charset="0"/>
                <a:cs typeface="Segoe UI" panose="020B0502040204020203" pitchFamily="34" charset="0"/>
              </a:rPr>
              <a:t>Базовое описание предмета обсуждения</a:t>
            </a:r>
          </a:p>
        </p:txBody>
      </p:sp>
      <p:sp>
        <p:nvSpPr>
          <p:cNvPr id="37" name="Скругленный прямоугольник 36"/>
          <p:cNvSpPr/>
          <p:nvPr/>
        </p:nvSpPr>
        <p:spPr bwMode="auto">
          <a:xfrm>
            <a:off x="371475" y="2540939"/>
            <a:ext cx="4123861" cy="2549361"/>
          </a:xfrm>
          <a:prstGeom prst="roundRect">
            <a:avLst>
              <a:gd name="adj" fmla="val 7065"/>
            </a:avLst>
          </a:prstGeom>
          <a:solidFill>
            <a:schemeClr val="bg1">
              <a:alpha val="56000"/>
            </a:schemeClr>
          </a:solidFill>
          <a:ln w="6350">
            <a:solidFill>
              <a:srgbClr val="EEF2F0"/>
            </a:solidFill>
          </a:ln>
          <a:effectLst>
            <a:outerShdw blurRad="139700" dist="88900" dir="3000000" algn="tl" rotWithShape="0">
              <a:schemeClr val="accent1">
                <a:lumMod val="40000"/>
                <a:lumOff val="60000"/>
                <a:alpha val="15000"/>
              </a:schemeClr>
            </a:outerShdw>
          </a:effectLst>
        </p:spPr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41" name="Прямоугольник 40"/>
          <p:cNvSpPr/>
          <p:nvPr/>
        </p:nvSpPr>
        <p:spPr>
          <a:xfrm>
            <a:off x="1003679" y="2928596"/>
            <a:ext cx="241266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>
              <a:defRPr/>
            </a:pPr>
            <a:r>
              <a:rPr lang="ru-RU" kern="900" dirty="0">
                <a:ea typeface="Segoe UI Black" panose="020B0A02040204020203" pitchFamily="34" charset="0"/>
                <a:cs typeface="Segoe UI" panose="020B0502040204020203" pitchFamily="34" charset="0"/>
              </a:rPr>
              <a:t>Немного техники</a:t>
            </a:r>
          </a:p>
        </p:txBody>
      </p:sp>
      <p:sp>
        <p:nvSpPr>
          <p:cNvPr id="47" name="Прямоугольник 46"/>
          <p:cNvSpPr/>
          <p:nvPr/>
        </p:nvSpPr>
        <p:spPr>
          <a:xfrm>
            <a:off x="1003679" y="3532015"/>
            <a:ext cx="308292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3812" lvl="1" indent="-287338">
              <a:buBlip>
                <a:blip r:embed="rId3"/>
              </a:buBlip>
              <a:defRPr/>
            </a:pPr>
            <a:r>
              <a:rPr lang="en-US" kern="900" dirty="0">
                <a:ea typeface="Segoe UI Black" panose="020B0A02040204020203" pitchFamily="34" charset="0"/>
                <a:cs typeface="Segoe UI" panose="020B0502040204020203" pitchFamily="34" charset="0"/>
              </a:rPr>
              <a:t>PFC</a:t>
            </a:r>
          </a:p>
          <a:p>
            <a:pPr marL="23812" lvl="1" indent="-287338">
              <a:buBlip>
                <a:blip r:embed="rId3"/>
              </a:buBlip>
              <a:defRPr/>
            </a:pPr>
            <a:r>
              <a:rPr lang="en-US" kern="900" dirty="0">
                <a:ea typeface="Segoe UI Black" panose="020B0A02040204020203" pitchFamily="34" charset="0"/>
                <a:cs typeface="Segoe UI" panose="020B0502040204020203" pitchFamily="34" charset="0"/>
              </a:rPr>
              <a:t>ECN</a:t>
            </a:r>
          </a:p>
          <a:p>
            <a:pPr marL="23812" lvl="1" indent="-287338">
              <a:buBlip>
                <a:blip r:embed="rId3"/>
              </a:buBlip>
              <a:defRPr/>
            </a:pPr>
            <a:r>
              <a:rPr lang="en-US" kern="900" dirty="0">
                <a:ea typeface="Segoe UI Black" panose="020B0A02040204020203" pitchFamily="34" charset="0"/>
                <a:cs typeface="Segoe UI" panose="020B0502040204020203" pitchFamily="34" charset="0"/>
              </a:rPr>
              <a:t>DCQCN</a:t>
            </a:r>
          </a:p>
          <a:p>
            <a:pPr marL="23812" lvl="1" indent="-287338">
              <a:buBlip>
                <a:blip r:embed="rId3"/>
              </a:buBlip>
              <a:defRPr/>
            </a:pPr>
            <a:r>
              <a:rPr lang="en-US" kern="900" dirty="0">
                <a:ea typeface="Segoe UI Black" panose="020B0A02040204020203" pitchFamily="34" charset="0"/>
                <a:cs typeface="Segoe UI" panose="020B0502040204020203" pitchFamily="34" charset="0"/>
              </a:rPr>
              <a:t>ECMP</a:t>
            </a:r>
          </a:p>
        </p:txBody>
      </p:sp>
      <p:sp>
        <p:nvSpPr>
          <p:cNvPr id="48" name="Скругленный прямоугольник 47"/>
          <p:cNvSpPr/>
          <p:nvPr/>
        </p:nvSpPr>
        <p:spPr bwMode="auto">
          <a:xfrm>
            <a:off x="5226056" y="2513129"/>
            <a:ext cx="5194592" cy="1200266"/>
          </a:xfrm>
          <a:prstGeom prst="roundRect">
            <a:avLst>
              <a:gd name="adj" fmla="val 7065"/>
            </a:avLst>
          </a:prstGeom>
          <a:solidFill>
            <a:schemeClr val="bg1">
              <a:alpha val="56000"/>
            </a:schemeClr>
          </a:solidFill>
          <a:ln w="6350">
            <a:solidFill>
              <a:srgbClr val="EEF2F0"/>
            </a:solidFill>
          </a:ln>
          <a:effectLst>
            <a:outerShdw blurRad="139700" dist="88900" dir="3000000" algn="tl" rotWithShape="0">
              <a:schemeClr val="accent1">
                <a:lumMod val="40000"/>
                <a:lumOff val="60000"/>
                <a:alpha val="15000"/>
              </a:schemeClr>
            </a:outerShdw>
          </a:effectLst>
        </p:spPr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52" name="Прямоугольник 51"/>
          <p:cNvSpPr/>
          <p:nvPr/>
        </p:nvSpPr>
        <p:spPr>
          <a:xfrm>
            <a:off x="5858260" y="2928596"/>
            <a:ext cx="257814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>
              <a:defRPr/>
            </a:pPr>
            <a:r>
              <a:rPr lang="ru-RU" kern="900" dirty="0">
                <a:ea typeface="Segoe UI Black" panose="020B0A02040204020203" pitchFamily="34" charset="0"/>
                <a:cs typeface="Segoe UI" panose="020B0502040204020203" pitchFamily="34" charset="0"/>
              </a:rPr>
              <a:t>Тесты</a:t>
            </a:r>
          </a:p>
        </p:txBody>
      </p:sp>
      <p:sp>
        <p:nvSpPr>
          <p:cNvPr id="58" name="Скругленный прямоугольник 57"/>
          <p:cNvSpPr/>
          <p:nvPr/>
        </p:nvSpPr>
        <p:spPr bwMode="auto">
          <a:xfrm>
            <a:off x="5226056" y="3890034"/>
            <a:ext cx="5194592" cy="1200266"/>
          </a:xfrm>
          <a:prstGeom prst="roundRect">
            <a:avLst>
              <a:gd name="adj" fmla="val 7065"/>
            </a:avLst>
          </a:prstGeom>
          <a:solidFill>
            <a:schemeClr val="bg1">
              <a:alpha val="56000"/>
            </a:schemeClr>
          </a:solidFill>
          <a:ln w="6350">
            <a:solidFill>
              <a:srgbClr val="EEF2F0"/>
            </a:solidFill>
          </a:ln>
          <a:effectLst>
            <a:outerShdw blurRad="139700" dist="88900" dir="3000000" algn="tl" rotWithShape="0">
              <a:schemeClr val="accent1">
                <a:lumMod val="40000"/>
                <a:lumOff val="60000"/>
                <a:alpha val="15000"/>
              </a:schemeClr>
            </a:outerShdw>
          </a:effectLst>
        </p:spPr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62" name="Прямоугольник 61"/>
          <p:cNvSpPr/>
          <p:nvPr/>
        </p:nvSpPr>
        <p:spPr>
          <a:xfrm>
            <a:off x="5858260" y="4305501"/>
            <a:ext cx="257814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>
              <a:defRPr/>
            </a:pPr>
            <a:r>
              <a:rPr lang="ru-RU" kern="900" dirty="0">
                <a:ea typeface="Segoe UI Black" panose="020B0A02040204020203" pitchFamily="34" charset="0"/>
                <a:cs typeface="Segoe UI" panose="020B0502040204020203" pitchFamily="34" charset="0"/>
              </a:rPr>
              <a:t>Результаты и выводы</a:t>
            </a:r>
          </a:p>
        </p:txBody>
      </p:sp>
      <p:pic>
        <p:nvPicPr>
          <p:cNvPr id="68" name="Рисунок 6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480239" y="4502112"/>
            <a:ext cx="3012661" cy="2311438"/>
          </a:xfrm>
          <a:prstGeom prst="rect">
            <a:avLst/>
          </a:prstGeom>
        </p:spPr>
      </p:pic>
      <p:sp>
        <p:nvSpPr>
          <p:cNvPr id="69" name="Заголовок 3"/>
          <p:cNvSpPr txBox="1">
            <a:spLocks/>
          </p:cNvSpPr>
          <p:nvPr/>
        </p:nvSpPr>
        <p:spPr>
          <a:xfrm>
            <a:off x="5422676" y="2837001"/>
            <a:ext cx="340110" cy="552522"/>
          </a:xfrm>
          <a:prstGeom prst="rect">
            <a:avLst/>
          </a:prstGeom>
        </p:spPr>
        <p:txBody>
          <a:bodyPr/>
          <a:lstStyle>
            <a:lvl1pPr marL="0" indent="0" algn="l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 lang="en-US" sz="2900" kern="1200" cap="all" spc="0" baseline="0" dirty="0">
                <a:solidFill>
                  <a:schemeClr val="tx1"/>
                </a:solidFill>
                <a:latin typeface="+mj-lt"/>
                <a:ea typeface="+mj-ea"/>
                <a:cs typeface="Arial" pitchFamily="34" charset="0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Segoe UI Black" panose="020B0A02040204020203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Segoe UI Black" panose="020B0A02040204020203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Segoe UI Black" panose="020B0A02040204020203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Segoe UI Black" panose="020B0A02040204020203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Segoe UI Black" panose="020B0A02040204020203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Segoe UI Black" panose="020B0A02040204020203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Segoe UI Black" panose="020B0A02040204020203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Segoe UI Black" panose="020B0A02040204020203" pitchFamily="34" charset="0"/>
              </a:defRPr>
            </a:lvl9pPr>
          </a:lstStyle>
          <a:p>
            <a:r>
              <a:rPr lang="ru-RU" dirty="0">
                <a:solidFill>
                  <a:schemeClr val="accent2"/>
                </a:solidFill>
              </a:rPr>
              <a:t>4</a:t>
            </a:r>
          </a:p>
        </p:txBody>
      </p:sp>
      <p:sp>
        <p:nvSpPr>
          <p:cNvPr id="70" name="Заголовок 3"/>
          <p:cNvSpPr txBox="1">
            <a:spLocks/>
          </p:cNvSpPr>
          <p:nvPr/>
        </p:nvSpPr>
        <p:spPr>
          <a:xfrm>
            <a:off x="576073" y="1487364"/>
            <a:ext cx="340110" cy="552522"/>
          </a:xfrm>
          <a:prstGeom prst="rect">
            <a:avLst/>
          </a:prstGeom>
        </p:spPr>
        <p:txBody>
          <a:bodyPr/>
          <a:lstStyle>
            <a:lvl1pPr marL="0" indent="0" algn="l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 lang="en-US" sz="2900" kern="1200" cap="all" spc="0" baseline="0" dirty="0">
                <a:solidFill>
                  <a:schemeClr val="tx1"/>
                </a:solidFill>
                <a:latin typeface="+mj-lt"/>
                <a:ea typeface="+mj-ea"/>
                <a:cs typeface="Arial" pitchFamily="34" charset="0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Segoe UI Black" panose="020B0A02040204020203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Segoe UI Black" panose="020B0A02040204020203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Segoe UI Black" panose="020B0A02040204020203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Segoe UI Black" panose="020B0A02040204020203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Segoe UI Black" panose="020B0A02040204020203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Segoe UI Black" panose="020B0A02040204020203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Segoe UI Black" panose="020B0A02040204020203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Segoe UI Black" panose="020B0A02040204020203" pitchFamily="34" charset="0"/>
              </a:defRPr>
            </a:lvl9pPr>
          </a:lstStyle>
          <a:p>
            <a:r>
              <a:rPr lang="ru-RU" dirty="0">
                <a:solidFill>
                  <a:schemeClr val="accent2"/>
                </a:solidFill>
              </a:rPr>
              <a:t>1</a:t>
            </a:r>
          </a:p>
        </p:txBody>
      </p:sp>
      <p:sp>
        <p:nvSpPr>
          <p:cNvPr id="71" name="Заголовок 3"/>
          <p:cNvSpPr txBox="1">
            <a:spLocks/>
          </p:cNvSpPr>
          <p:nvPr/>
        </p:nvSpPr>
        <p:spPr>
          <a:xfrm>
            <a:off x="5422676" y="1484335"/>
            <a:ext cx="340110" cy="552522"/>
          </a:xfrm>
          <a:prstGeom prst="rect">
            <a:avLst/>
          </a:prstGeom>
        </p:spPr>
        <p:txBody>
          <a:bodyPr/>
          <a:lstStyle>
            <a:lvl1pPr marL="0" indent="0" algn="l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 lang="en-US" sz="2900" kern="1200" cap="all" spc="0" baseline="0" dirty="0">
                <a:solidFill>
                  <a:schemeClr val="tx1"/>
                </a:solidFill>
                <a:latin typeface="+mj-lt"/>
                <a:ea typeface="+mj-ea"/>
                <a:cs typeface="Arial" pitchFamily="34" charset="0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Segoe UI Black" panose="020B0A02040204020203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Segoe UI Black" panose="020B0A02040204020203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Segoe UI Black" panose="020B0A02040204020203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Segoe UI Black" panose="020B0A02040204020203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Segoe UI Black" panose="020B0A02040204020203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Segoe UI Black" panose="020B0A02040204020203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Segoe UI Black" panose="020B0A02040204020203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Segoe UI Black" panose="020B0A02040204020203" pitchFamily="34" charset="0"/>
              </a:defRPr>
            </a:lvl9pPr>
          </a:lstStyle>
          <a:p>
            <a:r>
              <a:rPr lang="ru-RU" dirty="0">
                <a:solidFill>
                  <a:schemeClr val="accent2"/>
                </a:solidFill>
              </a:rPr>
              <a:t>2</a:t>
            </a:r>
          </a:p>
        </p:txBody>
      </p:sp>
      <p:sp>
        <p:nvSpPr>
          <p:cNvPr id="72" name="Заголовок 3"/>
          <p:cNvSpPr txBox="1">
            <a:spLocks/>
          </p:cNvSpPr>
          <p:nvPr/>
        </p:nvSpPr>
        <p:spPr>
          <a:xfrm>
            <a:off x="5422676" y="4213906"/>
            <a:ext cx="340110" cy="552522"/>
          </a:xfrm>
          <a:prstGeom prst="rect">
            <a:avLst/>
          </a:prstGeom>
        </p:spPr>
        <p:txBody>
          <a:bodyPr/>
          <a:lstStyle>
            <a:lvl1pPr marL="0" indent="0" algn="l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 lang="en-US" sz="2900" kern="1200" cap="all" spc="0" baseline="0" dirty="0">
                <a:solidFill>
                  <a:schemeClr val="tx1"/>
                </a:solidFill>
                <a:latin typeface="+mj-lt"/>
                <a:ea typeface="+mj-ea"/>
                <a:cs typeface="Arial" pitchFamily="34" charset="0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Segoe UI Black" panose="020B0A02040204020203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Segoe UI Black" panose="020B0A02040204020203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Segoe UI Black" panose="020B0A02040204020203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Segoe UI Black" panose="020B0A02040204020203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Segoe UI Black" panose="020B0A02040204020203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Segoe UI Black" panose="020B0A02040204020203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Segoe UI Black" panose="020B0A02040204020203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Segoe UI Black" panose="020B0A02040204020203" pitchFamily="34" charset="0"/>
              </a:defRPr>
            </a:lvl9pPr>
          </a:lstStyle>
          <a:p>
            <a:r>
              <a:rPr lang="ru-RU" dirty="0">
                <a:solidFill>
                  <a:schemeClr val="accent2"/>
                </a:solidFill>
              </a:rPr>
              <a:t>5</a:t>
            </a:r>
          </a:p>
        </p:txBody>
      </p:sp>
      <p:sp>
        <p:nvSpPr>
          <p:cNvPr id="73" name="Заголовок 3"/>
          <p:cNvSpPr txBox="1">
            <a:spLocks/>
          </p:cNvSpPr>
          <p:nvPr/>
        </p:nvSpPr>
        <p:spPr>
          <a:xfrm>
            <a:off x="576073" y="2837001"/>
            <a:ext cx="340110" cy="552522"/>
          </a:xfrm>
          <a:prstGeom prst="rect">
            <a:avLst/>
          </a:prstGeom>
        </p:spPr>
        <p:txBody>
          <a:bodyPr/>
          <a:lstStyle>
            <a:lvl1pPr marL="0" indent="0" algn="l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 lang="en-US" sz="2900" kern="1200" cap="all" spc="0" baseline="0" dirty="0">
                <a:solidFill>
                  <a:schemeClr val="tx1"/>
                </a:solidFill>
                <a:latin typeface="+mj-lt"/>
                <a:ea typeface="+mj-ea"/>
                <a:cs typeface="Arial" pitchFamily="34" charset="0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Segoe UI Black" panose="020B0A02040204020203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Segoe UI Black" panose="020B0A02040204020203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Segoe UI Black" panose="020B0A02040204020203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Segoe UI Black" panose="020B0A02040204020203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Segoe UI Black" panose="020B0A02040204020203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Segoe UI Black" panose="020B0A02040204020203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Segoe UI Black" panose="020B0A02040204020203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Segoe UI Black" panose="020B0A02040204020203" pitchFamily="34" charset="0"/>
              </a:defRPr>
            </a:lvl9pPr>
          </a:lstStyle>
          <a:p>
            <a:r>
              <a:rPr lang="ru-RU" dirty="0">
                <a:solidFill>
                  <a:schemeClr val="accent2"/>
                </a:solidFill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361153443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64BAD25-CBCE-43AA-8F14-12E9D624273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962" y="1182199"/>
            <a:ext cx="8509453" cy="2434585"/>
          </a:xfrm>
          <a:prstGeom prst="rect">
            <a:avLst/>
          </a:prstGeom>
        </p:spPr>
      </p:pic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33C2715F-83F4-419F-A5A3-1E1080D33C1A}"/>
              </a:ext>
            </a:extLst>
          </p:cNvPr>
          <p:cNvSpPr/>
          <p:nvPr/>
        </p:nvSpPr>
        <p:spPr>
          <a:xfrm>
            <a:off x="291477" y="4982276"/>
            <a:ext cx="7444347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На 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Leaf2</a:t>
            </a:r>
            <a:r>
              <a:rPr lang="ru-RU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 продолжается генерация 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PFC Pause frame</a:t>
            </a:r>
            <a:r>
              <a:rPr lang="ru-RU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, продолжается опустошение буфера на 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Leaf2</a:t>
            </a:r>
            <a:r>
              <a:rPr lang="ru-RU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, продолжается генерация 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PFC Pause frame</a:t>
            </a:r>
            <a:r>
              <a:rPr lang="ru-RU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 на 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SPINE</a:t>
            </a:r>
            <a:r>
              <a:rPr lang="ru-RU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, продолжается генерация 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PFC Pause frame</a:t>
            </a:r>
            <a:r>
              <a:rPr lang="ru-RU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 на 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Leaf1</a:t>
            </a:r>
            <a:r>
              <a:rPr lang="ru-RU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, остановлена передача на 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SRC</a:t>
            </a:r>
            <a:r>
              <a:rPr lang="ru-RU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, продолжается заполнение буфера 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Leaf1</a:t>
            </a:r>
            <a:endParaRPr lang="ru-RU" sz="1600" dirty="0">
              <a:solidFill>
                <a:schemeClr val="bg1">
                  <a:lumMod val="95000"/>
                </a:schemeClr>
              </a:solidFill>
              <a:cs typeface="Arial" panose="020B0604020202020204" pitchFamily="34" charset="0"/>
            </a:endParaRPr>
          </a:p>
        </p:txBody>
      </p:sp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C7734083-17CF-493A-A7B0-19D78E17F1D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96763" y="2309003"/>
            <a:ext cx="603784" cy="318664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4B457C14-F277-4825-94F5-C44D9F8D8D4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89258" y="2107678"/>
            <a:ext cx="249697" cy="249697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96FDFE91-E566-4B64-93EC-3B71B013372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853104" y="3790938"/>
            <a:ext cx="219075" cy="304800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F29D9B3E-B9A3-46EC-9F2B-637CEFF9B88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114702" y="3701885"/>
            <a:ext cx="1866900" cy="933450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49D71674-4259-40D1-891A-27A939FB04A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21257" y="2309003"/>
            <a:ext cx="603784" cy="318664"/>
          </a:xfrm>
          <a:prstGeom prst="rect">
            <a:avLst/>
          </a:prstGeom>
        </p:spPr>
      </p:pic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1DB6F432-7616-4DAA-A483-2314E49E076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458972" y="3444444"/>
            <a:ext cx="1383035" cy="318664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E05FA2E9-45F8-4FBC-BA16-E80AF141E839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069329" y="3720935"/>
            <a:ext cx="1952625" cy="914400"/>
          </a:xfrm>
          <a:prstGeom prst="rect">
            <a:avLst/>
          </a:prstGeom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1D2E3CE1-D393-47E5-B325-537DBE03A4EF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093017" y="4318322"/>
            <a:ext cx="213378" cy="304826"/>
          </a:xfrm>
          <a:prstGeom prst="rect">
            <a:avLst/>
          </a:prstGeom>
        </p:spPr>
      </p:pic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31902A44-FF7E-494C-9DFD-B4E9A4113264}"/>
              </a:ext>
            </a:extLst>
          </p:cNvPr>
          <p:cNvSpPr/>
          <p:nvPr/>
        </p:nvSpPr>
        <p:spPr>
          <a:xfrm>
            <a:off x="9048459" y="4954844"/>
            <a:ext cx="296461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C3FF"/>
                </a:solidFill>
                <a:latin typeface="+mn-lt"/>
                <a:cs typeface="Arial" panose="020B0604020202020204" pitchFamily="34" charset="0"/>
              </a:rPr>
              <a:t>ПАУЗА ПЕРЕДАЧИ = </a:t>
            </a:r>
            <a:r>
              <a:rPr lang="en-US" dirty="0">
                <a:solidFill>
                  <a:srgbClr val="00C3FF"/>
                </a:solidFill>
                <a:latin typeface="+mn-lt"/>
                <a:cs typeface="Arial" panose="020B0604020202020204" pitchFamily="34" charset="0"/>
              </a:rPr>
              <a:t>X2 + F2 + S2 + X3 + S3 + X3 + F3 + X4 + S4 + X4</a:t>
            </a:r>
            <a:endParaRPr lang="ru-RU" dirty="0">
              <a:solidFill>
                <a:srgbClr val="00C3FF"/>
              </a:solidFill>
              <a:latin typeface="+mn-lt"/>
              <a:cs typeface="Arial" panose="020B0604020202020204" pitchFamily="34" charset="0"/>
            </a:endParaRPr>
          </a:p>
        </p:txBody>
      </p:sp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7D4F9E1A-6893-4020-BBB0-8F159275261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28762" y="2296066"/>
            <a:ext cx="603784" cy="318664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130577B-630D-47B4-8A7F-09677442EF78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803362" y="3701272"/>
            <a:ext cx="1476375" cy="933450"/>
          </a:xfrm>
          <a:prstGeom prst="rect">
            <a:avLst/>
          </a:prstGeom>
        </p:spPr>
      </p:pic>
      <p:pic>
        <p:nvPicPr>
          <p:cNvPr id="26" name="Рисунок 25">
            <a:extLst>
              <a:ext uri="{FF2B5EF4-FFF2-40B4-BE49-F238E27FC236}">
                <a16:creationId xmlns:a16="http://schemas.microsoft.com/office/drawing/2014/main" id="{C92AB21D-E8CE-49D1-8A69-80B0F9E1703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59142" y="2115661"/>
            <a:ext cx="249697" cy="249697"/>
          </a:xfrm>
          <a:prstGeom prst="rect">
            <a:avLst/>
          </a:prstGeom>
        </p:spPr>
      </p:pic>
      <p:pic>
        <p:nvPicPr>
          <p:cNvPr id="27" name="Рисунок 26">
            <a:extLst>
              <a:ext uri="{FF2B5EF4-FFF2-40B4-BE49-F238E27FC236}">
                <a16:creationId xmlns:a16="http://schemas.microsoft.com/office/drawing/2014/main" id="{162CEC58-CFBE-4937-B034-D6CDB0C1E5D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18931" y="2107677"/>
            <a:ext cx="249697" cy="249697"/>
          </a:xfrm>
          <a:prstGeom prst="rect">
            <a:avLst/>
          </a:prstGeom>
        </p:spPr>
      </p:pic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F5BA9C15-C9E6-4798-A560-E0E097462E80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018857" y="3520910"/>
            <a:ext cx="1633716" cy="200025"/>
          </a:xfrm>
          <a:prstGeom prst="rect">
            <a:avLst/>
          </a:prstGeom>
        </p:spPr>
      </p:pic>
      <p:sp>
        <p:nvSpPr>
          <p:cNvPr id="28" name="Заголовок 1"/>
          <p:cNvSpPr txBox="1">
            <a:spLocks/>
          </p:cNvSpPr>
          <p:nvPr/>
        </p:nvSpPr>
        <p:spPr>
          <a:xfrm>
            <a:off x="235962" y="306075"/>
            <a:ext cx="10786271" cy="96423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sz="2900" b="1" dirty="0">
                <a:solidFill>
                  <a:schemeClr val="bg1"/>
                </a:solidFill>
                <a:latin typeface="+mn-lt"/>
              </a:rPr>
              <a:t>PFC -</a:t>
            </a:r>
            <a:r>
              <a:rPr lang="ru-RU" sz="2900" b="1" dirty="0">
                <a:solidFill>
                  <a:schemeClr val="bg1"/>
                </a:solidFill>
                <a:latin typeface="+mn-lt"/>
              </a:rPr>
              <a:t> </a:t>
            </a:r>
            <a:r>
              <a:rPr lang="en-US" sz="2900" b="1" dirty="0">
                <a:solidFill>
                  <a:schemeClr val="bg1"/>
                </a:solidFill>
                <a:latin typeface="+mn-lt"/>
              </a:rPr>
              <a:t>8</a:t>
            </a:r>
            <a:endParaRPr lang="ru-RU" sz="29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29" name="Прямоугольник 28">
            <a:extLst>
              <a:ext uri="{FF2B5EF4-FFF2-40B4-BE49-F238E27FC236}">
                <a16:creationId xmlns:a16="http://schemas.microsoft.com/office/drawing/2014/main" id="{D848FD94-C6E0-4C86-BFCC-262AD2ABCE22}"/>
              </a:ext>
            </a:extLst>
          </p:cNvPr>
          <p:cNvSpPr/>
          <p:nvPr/>
        </p:nvSpPr>
        <p:spPr>
          <a:xfrm>
            <a:off x="9048460" y="1078284"/>
            <a:ext cx="2964613" cy="37548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3812" lvl="1"/>
            <a:r>
              <a:rPr lang="en-US" sz="1400" b="1" dirty="0">
                <a:solidFill>
                  <a:srgbClr val="00C3FF"/>
                </a:solidFill>
                <a:cs typeface="Arial" panose="020B0604020202020204" pitchFamily="34" charset="0"/>
              </a:rPr>
              <a:t>S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 – </a:t>
            </a:r>
            <a:r>
              <a:rPr lang="ru-RU" sz="14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время внутренней обработки и/или генерации сигнального пакета</a:t>
            </a:r>
            <a:endParaRPr lang="en-US" sz="1400" dirty="0">
              <a:solidFill>
                <a:schemeClr val="bg1">
                  <a:lumMod val="95000"/>
                </a:schemeClr>
              </a:solidFill>
              <a:cs typeface="Arial" panose="020B0604020202020204" pitchFamily="34" charset="0"/>
            </a:endParaRPr>
          </a:p>
          <a:p>
            <a:pPr marL="23812" lvl="1"/>
            <a:endParaRPr lang="ru-RU" sz="1400" dirty="0">
              <a:solidFill>
                <a:schemeClr val="bg1">
                  <a:lumMod val="95000"/>
                </a:schemeClr>
              </a:solidFill>
              <a:cs typeface="Arial" panose="020B0604020202020204" pitchFamily="34" charset="0"/>
            </a:endParaRPr>
          </a:p>
          <a:p>
            <a:pPr marL="23812" lvl="1"/>
            <a:r>
              <a:rPr lang="en-US" sz="1400" b="1" dirty="0">
                <a:solidFill>
                  <a:srgbClr val="00C3FF"/>
                </a:solidFill>
                <a:cs typeface="Arial" panose="020B0604020202020204" pitchFamily="34" charset="0"/>
              </a:rPr>
              <a:t>X</a:t>
            </a:r>
            <a:r>
              <a:rPr lang="ru-RU" sz="14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 – время доставки</a:t>
            </a:r>
            <a:endParaRPr lang="en-US" sz="1400" dirty="0">
              <a:solidFill>
                <a:schemeClr val="bg1">
                  <a:lumMod val="95000"/>
                </a:schemeClr>
              </a:solidFill>
              <a:cs typeface="Arial" panose="020B0604020202020204" pitchFamily="34" charset="0"/>
            </a:endParaRPr>
          </a:p>
          <a:p>
            <a:pPr marL="23812" lvl="1"/>
            <a:r>
              <a:rPr lang="ru-RU" sz="14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по каналу</a:t>
            </a:r>
            <a:endParaRPr lang="en-US" sz="1400" dirty="0">
              <a:solidFill>
                <a:schemeClr val="bg1">
                  <a:lumMod val="95000"/>
                </a:schemeClr>
              </a:solidFill>
              <a:cs typeface="Arial" panose="020B0604020202020204" pitchFamily="34" charset="0"/>
            </a:endParaRPr>
          </a:p>
          <a:p>
            <a:pPr marL="23812" lvl="1"/>
            <a:endParaRPr lang="ru-RU" sz="1400" dirty="0">
              <a:solidFill>
                <a:schemeClr val="bg1">
                  <a:lumMod val="95000"/>
                </a:schemeClr>
              </a:solidFill>
              <a:cs typeface="Arial" panose="020B0604020202020204" pitchFamily="34" charset="0"/>
            </a:endParaRPr>
          </a:p>
          <a:p>
            <a:pPr marL="23812" lvl="1"/>
            <a:r>
              <a:rPr lang="en-US" sz="1400" b="1" dirty="0">
                <a:solidFill>
                  <a:srgbClr val="00C3FF"/>
                </a:solidFill>
                <a:cs typeface="Arial" panose="020B0604020202020204" pitchFamily="34" charset="0"/>
              </a:rPr>
              <a:t>F1</a:t>
            </a:r>
            <a:r>
              <a:rPr lang="ru-RU" sz="14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 – время заполнения локального буфера</a:t>
            </a:r>
            <a:endParaRPr lang="en-US" sz="1400" dirty="0">
              <a:solidFill>
                <a:schemeClr val="bg1">
                  <a:lumMod val="95000"/>
                </a:schemeClr>
              </a:solidFill>
              <a:cs typeface="Arial" panose="020B0604020202020204" pitchFamily="34" charset="0"/>
            </a:endParaRPr>
          </a:p>
          <a:p>
            <a:pPr marL="23812" lvl="1"/>
            <a:endParaRPr lang="ru-RU" sz="1400" dirty="0">
              <a:solidFill>
                <a:schemeClr val="bg1">
                  <a:lumMod val="95000"/>
                </a:schemeClr>
              </a:solidFill>
              <a:cs typeface="Arial" panose="020B0604020202020204" pitchFamily="34" charset="0"/>
            </a:endParaRPr>
          </a:p>
          <a:p>
            <a:pPr marL="23812" lvl="1"/>
            <a:r>
              <a:rPr lang="en-US" sz="1400" b="1" dirty="0">
                <a:solidFill>
                  <a:srgbClr val="00C3FF"/>
                </a:solidFill>
                <a:cs typeface="Arial" panose="020B0604020202020204" pitchFamily="34" charset="0"/>
              </a:rPr>
              <a:t>N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 – </a:t>
            </a:r>
            <a:r>
              <a:rPr lang="ru-RU" sz="14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количество узлов источников</a:t>
            </a:r>
            <a:endParaRPr lang="en-US" sz="1400" dirty="0">
              <a:solidFill>
                <a:schemeClr val="bg1">
                  <a:lumMod val="95000"/>
                </a:schemeClr>
              </a:solidFill>
              <a:cs typeface="Arial" panose="020B0604020202020204" pitchFamily="34" charset="0"/>
            </a:endParaRPr>
          </a:p>
          <a:p>
            <a:pPr marL="23812" lvl="1"/>
            <a:endParaRPr lang="en-US" sz="1400" dirty="0">
              <a:solidFill>
                <a:schemeClr val="bg1">
                  <a:lumMod val="95000"/>
                </a:schemeClr>
              </a:solidFill>
              <a:cs typeface="Arial" panose="020B0604020202020204" pitchFamily="34" charset="0"/>
            </a:endParaRPr>
          </a:p>
          <a:p>
            <a:pPr marL="23812" lvl="1"/>
            <a:r>
              <a:rPr lang="en-US" sz="1400" b="1" dirty="0" err="1">
                <a:solidFill>
                  <a:srgbClr val="00C3FF"/>
                </a:solidFill>
                <a:cs typeface="Arial" panose="020B0604020202020204" pitchFamily="34" charset="0"/>
              </a:rPr>
              <a:t>Bw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 – </a:t>
            </a:r>
            <a:r>
              <a:rPr lang="ru-RU" sz="14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максимальный принимаемый поток</a:t>
            </a:r>
            <a:endParaRPr lang="en-US" sz="1400" dirty="0">
              <a:solidFill>
                <a:schemeClr val="bg1">
                  <a:lumMod val="95000"/>
                </a:schemeClr>
              </a:solidFill>
              <a:cs typeface="Arial" panose="020B0604020202020204" pitchFamily="34" charset="0"/>
            </a:endParaRPr>
          </a:p>
          <a:p>
            <a:pPr marL="23812" lvl="1"/>
            <a:endParaRPr lang="en-US" sz="1400" dirty="0">
              <a:solidFill>
                <a:schemeClr val="bg1">
                  <a:lumMod val="95000"/>
                </a:schemeClr>
              </a:solidFill>
              <a:cs typeface="Arial" panose="020B0604020202020204" pitchFamily="34" charset="0"/>
            </a:endParaRPr>
          </a:p>
          <a:p>
            <a:pPr marL="23812" lvl="1"/>
            <a:r>
              <a:rPr lang="en-US" sz="1400" b="1" dirty="0">
                <a:solidFill>
                  <a:srgbClr val="00C3FF"/>
                </a:solidFill>
                <a:cs typeface="Arial" panose="020B0604020202020204" pitchFamily="34" charset="0"/>
              </a:rPr>
              <a:t>Bs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 – </a:t>
            </a:r>
            <a:r>
              <a:rPr lang="ru-RU" sz="14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заполнение буфера</a:t>
            </a:r>
          </a:p>
        </p:txBody>
      </p:sp>
    </p:spTree>
    <p:extLst>
      <p:ext uri="{BB962C8B-B14F-4D97-AF65-F5344CB8AC3E}">
        <p14:creationId xmlns:p14="http://schemas.microsoft.com/office/powerpoint/2010/main" val="294578537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64BAD25-CBCE-43AA-8F14-12E9D624273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962" y="1182199"/>
            <a:ext cx="8509453" cy="2434585"/>
          </a:xfrm>
          <a:prstGeom prst="rect">
            <a:avLst/>
          </a:prstGeom>
        </p:spPr>
      </p:pic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33C2715F-83F4-419F-A5A3-1E1080D33C1A}"/>
              </a:ext>
            </a:extLst>
          </p:cNvPr>
          <p:cNvSpPr/>
          <p:nvPr/>
        </p:nvSpPr>
        <p:spPr>
          <a:xfrm>
            <a:off x="274803" y="4946548"/>
            <a:ext cx="7881645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На 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Leaf2</a:t>
            </a:r>
            <a:r>
              <a:rPr lang="ru-RU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 прекращена генерация 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PFC Pause frame</a:t>
            </a:r>
            <a:r>
              <a:rPr lang="ru-RU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, продолжается опустошение буфера на 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Leaf2</a:t>
            </a:r>
            <a:r>
              <a:rPr lang="ru-RU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, продолжается генерация 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PFC Pause frame</a:t>
            </a:r>
            <a:r>
              <a:rPr lang="ru-RU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 на 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SPINE</a:t>
            </a:r>
            <a:r>
              <a:rPr lang="ru-RU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, продолжается генерация 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PFC Pause frame</a:t>
            </a:r>
            <a:r>
              <a:rPr lang="ru-RU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 на 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Leaf1</a:t>
            </a:r>
            <a:r>
              <a:rPr lang="ru-RU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, остановлена передача на 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SRC</a:t>
            </a:r>
            <a:r>
              <a:rPr lang="ru-RU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, начата передача от 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SPINE</a:t>
            </a:r>
            <a:r>
              <a:rPr lang="ru-RU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, начато опустошение буфера 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SPINE</a:t>
            </a:r>
            <a:endParaRPr lang="ru-RU" sz="1600" dirty="0">
              <a:solidFill>
                <a:schemeClr val="bg1">
                  <a:lumMod val="95000"/>
                </a:schemeClr>
              </a:solidFill>
              <a:cs typeface="Arial" panose="020B0604020202020204" pitchFamily="34" charset="0"/>
            </a:endParaRPr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49D71674-4259-40D1-891A-27A939FB04A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21257" y="2309003"/>
            <a:ext cx="603784" cy="318664"/>
          </a:xfrm>
          <a:prstGeom prst="rect">
            <a:avLst/>
          </a:prstGeom>
        </p:spPr>
      </p:pic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1DB6F432-7616-4DAA-A483-2314E49E076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58972" y="3444444"/>
            <a:ext cx="1383035" cy="318664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E05FA2E9-45F8-4FBC-BA16-E80AF141E83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069329" y="3720935"/>
            <a:ext cx="1952625" cy="914400"/>
          </a:xfrm>
          <a:prstGeom prst="rect">
            <a:avLst/>
          </a:prstGeom>
        </p:spPr>
      </p:pic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31902A44-FF7E-494C-9DFD-B4E9A4113264}"/>
              </a:ext>
            </a:extLst>
          </p:cNvPr>
          <p:cNvSpPr/>
          <p:nvPr/>
        </p:nvSpPr>
        <p:spPr>
          <a:xfrm>
            <a:off x="9048460" y="4963593"/>
            <a:ext cx="296461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C3FF"/>
                </a:solidFill>
                <a:latin typeface="+mn-lt"/>
                <a:cs typeface="Arial" panose="020B0604020202020204" pitchFamily="34" charset="0"/>
              </a:rPr>
              <a:t>ПАУЗА ПЕРЕДАЧИ = </a:t>
            </a:r>
            <a:r>
              <a:rPr lang="en-US" dirty="0">
                <a:solidFill>
                  <a:srgbClr val="00C3FF"/>
                </a:solidFill>
                <a:latin typeface="+mn-lt"/>
                <a:cs typeface="Arial" panose="020B0604020202020204" pitchFamily="34" charset="0"/>
              </a:rPr>
              <a:t>X2 + F2 + S2 + X3 + S3 + X3 + F3 + X4 + S4 + X4 + X2 + S2* (</a:t>
            </a:r>
            <a:r>
              <a:rPr lang="ru-RU" dirty="0">
                <a:solidFill>
                  <a:srgbClr val="00C3FF"/>
                </a:solidFill>
                <a:latin typeface="+mn-lt"/>
                <a:cs typeface="Arial" panose="020B0604020202020204" pitchFamily="34" charset="0"/>
              </a:rPr>
              <a:t>ЛУКАВСТВО</a:t>
            </a:r>
            <a:r>
              <a:rPr lang="en-US" dirty="0">
                <a:solidFill>
                  <a:srgbClr val="00C3FF"/>
                </a:solidFill>
                <a:latin typeface="+mn-lt"/>
                <a:cs typeface="Arial" panose="020B0604020202020204" pitchFamily="34" charset="0"/>
              </a:rPr>
              <a:t>)</a:t>
            </a:r>
            <a:endParaRPr lang="ru-RU" dirty="0">
              <a:solidFill>
                <a:srgbClr val="00C3FF"/>
              </a:solidFill>
              <a:latin typeface="+mn-lt"/>
              <a:cs typeface="Arial" panose="020B0604020202020204" pitchFamily="34" charset="0"/>
            </a:endParaRPr>
          </a:p>
        </p:txBody>
      </p:sp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7D4F9E1A-6893-4020-BBB0-8F159275261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28762" y="2296066"/>
            <a:ext cx="603784" cy="318664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130577B-630D-47B4-8A7F-09677442EF7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803362" y="3701272"/>
            <a:ext cx="1476375" cy="933450"/>
          </a:xfrm>
          <a:prstGeom prst="rect">
            <a:avLst/>
          </a:prstGeom>
        </p:spPr>
      </p:pic>
      <p:pic>
        <p:nvPicPr>
          <p:cNvPr id="27" name="Рисунок 26">
            <a:extLst>
              <a:ext uri="{FF2B5EF4-FFF2-40B4-BE49-F238E27FC236}">
                <a16:creationId xmlns:a16="http://schemas.microsoft.com/office/drawing/2014/main" id="{162CEC58-CFBE-4937-B034-D6CDB0C1E5D3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118931" y="2107677"/>
            <a:ext cx="249697" cy="249697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09181DE-9928-4355-B73C-0F89EC0EAE9B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532829" y="3701272"/>
            <a:ext cx="1447800" cy="933450"/>
          </a:xfrm>
          <a:prstGeom prst="rect">
            <a:avLst/>
          </a:prstGeom>
        </p:spPr>
      </p:pic>
      <p:pic>
        <p:nvPicPr>
          <p:cNvPr id="28" name="Рисунок 27">
            <a:extLst>
              <a:ext uri="{FF2B5EF4-FFF2-40B4-BE49-F238E27FC236}">
                <a16:creationId xmlns:a16="http://schemas.microsoft.com/office/drawing/2014/main" id="{A87E6AD3-A529-4904-AAFF-B2FC948FF98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97138" y="3429000"/>
            <a:ext cx="1383035" cy="318664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5EE86005-5EEE-4A49-8173-A62CB2041E40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992359" y="4032064"/>
            <a:ext cx="219075" cy="30480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ED2A6C60-5CBF-4F2B-8ABE-7EA0DFFE5E2B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019377" y="2309003"/>
            <a:ext cx="741309" cy="352122"/>
          </a:xfrm>
          <a:prstGeom prst="rect">
            <a:avLst/>
          </a:prstGeom>
        </p:spPr>
      </p:pic>
      <p:sp>
        <p:nvSpPr>
          <p:cNvPr id="19" name="Заголовок 1"/>
          <p:cNvSpPr txBox="1">
            <a:spLocks/>
          </p:cNvSpPr>
          <p:nvPr/>
        </p:nvSpPr>
        <p:spPr>
          <a:xfrm>
            <a:off x="235962" y="306075"/>
            <a:ext cx="10786271" cy="96423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sz="2900" b="1" dirty="0">
                <a:solidFill>
                  <a:schemeClr val="bg1"/>
                </a:solidFill>
                <a:latin typeface="+mn-lt"/>
              </a:rPr>
              <a:t>PFC -</a:t>
            </a:r>
            <a:r>
              <a:rPr lang="ru-RU" sz="2900" b="1" dirty="0">
                <a:solidFill>
                  <a:schemeClr val="bg1"/>
                </a:solidFill>
                <a:latin typeface="+mn-lt"/>
              </a:rPr>
              <a:t> </a:t>
            </a:r>
            <a:r>
              <a:rPr lang="en-US" sz="2900" b="1" dirty="0">
                <a:solidFill>
                  <a:schemeClr val="bg1"/>
                </a:solidFill>
                <a:latin typeface="+mn-lt"/>
              </a:rPr>
              <a:t>9</a:t>
            </a:r>
            <a:endParaRPr lang="ru-RU" sz="29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D848FD94-C6E0-4C86-BFCC-262AD2ABCE22}"/>
              </a:ext>
            </a:extLst>
          </p:cNvPr>
          <p:cNvSpPr/>
          <p:nvPr/>
        </p:nvSpPr>
        <p:spPr>
          <a:xfrm>
            <a:off x="9048460" y="1078284"/>
            <a:ext cx="2964613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3812" lvl="1"/>
            <a:r>
              <a:rPr lang="en-US" sz="1200" b="1" dirty="0">
                <a:solidFill>
                  <a:srgbClr val="00C3FF"/>
                </a:solidFill>
                <a:cs typeface="Arial" panose="020B0604020202020204" pitchFamily="34" charset="0"/>
              </a:rPr>
              <a:t>S</a:t>
            </a:r>
            <a:r>
              <a:rPr lang="en-US" sz="12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 – </a:t>
            </a:r>
            <a:r>
              <a:rPr lang="ru-RU" sz="12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время внутренней обработки и/или генерации сигнального пакета</a:t>
            </a:r>
            <a:endParaRPr lang="en-US" sz="1200" dirty="0">
              <a:solidFill>
                <a:schemeClr val="bg1">
                  <a:lumMod val="95000"/>
                </a:schemeClr>
              </a:solidFill>
              <a:cs typeface="Arial" panose="020B0604020202020204" pitchFamily="34" charset="0"/>
            </a:endParaRPr>
          </a:p>
          <a:p>
            <a:pPr marL="23812" lvl="1"/>
            <a:endParaRPr lang="ru-RU" sz="1200" dirty="0">
              <a:solidFill>
                <a:schemeClr val="bg1">
                  <a:lumMod val="95000"/>
                </a:schemeClr>
              </a:solidFill>
              <a:cs typeface="Arial" panose="020B0604020202020204" pitchFamily="34" charset="0"/>
            </a:endParaRPr>
          </a:p>
          <a:p>
            <a:pPr marL="23812" lvl="1"/>
            <a:r>
              <a:rPr lang="en-US" sz="1200" b="1" dirty="0">
                <a:solidFill>
                  <a:srgbClr val="00C3FF"/>
                </a:solidFill>
                <a:cs typeface="Arial" panose="020B0604020202020204" pitchFamily="34" charset="0"/>
              </a:rPr>
              <a:t>X</a:t>
            </a:r>
            <a:r>
              <a:rPr lang="ru-RU" sz="12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 – время доставки</a:t>
            </a:r>
            <a:endParaRPr lang="en-US" sz="1200" dirty="0">
              <a:solidFill>
                <a:schemeClr val="bg1">
                  <a:lumMod val="95000"/>
                </a:schemeClr>
              </a:solidFill>
              <a:cs typeface="Arial" panose="020B0604020202020204" pitchFamily="34" charset="0"/>
            </a:endParaRPr>
          </a:p>
          <a:p>
            <a:pPr marL="23812" lvl="1"/>
            <a:r>
              <a:rPr lang="ru-RU" sz="12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по каналу</a:t>
            </a:r>
            <a:endParaRPr lang="en-US" sz="1200" dirty="0">
              <a:solidFill>
                <a:schemeClr val="bg1">
                  <a:lumMod val="95000"/>
                </a:schemeClr>
              </a:solidFill>
              <a:cs typeface="Arial" panose="020B0604020202020204" pitchFamily="34" charset="0"/>
            </a:endParaRPr>
          </a:p>
          <a:p>
            <a:pPr marL="23812" lvl="1"/>
            <a:endParaRPr lang="ru-RU" sz="1200" dirty="0">
              <a:solidFill>
                <a:schemeClr val="bg1">
                  <a:lumMod val="95000"/>
                </a:schemeClr>
              </a:solidFill>
              <a:cs typeface="Arial" panose="020B0604020202020204" pitchFamily="34" charset="0"/>
            </a:endParaRPr>
          </a:p>
          <a:p>
            <a:pPr marL="23812" lvl="1"/>
            <a:r>
              <a:rPr lang="en-US" sz="1200" b="1" dirty="0">
                <a:solidFill>
                  <a:srgbClr val="00C3FF"/>
                </a:solidFill>
                <a:cs typeface="Arial" panose="020B0604020202020204" pitchFamily="34" charset="0"/>
              </a:rPr>
              <a:t>F1</a:t>
            </a:r>
            <a:r>
              <a:rPr lang="ru-RU" sz="12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 – время заполнения локального буфера</a:t>
            </a:r>
            <a:endParaRPr lang="en-US" sz="1200" dirty="0">
              <a:solidFill>
                <a:schemeClr val="bg1">
                  <a:lumMod val="95000"/>
                </a:schemeClr>
              </a:solidFill>
              <a:cs typeface="Arial" panose="020B0604020202020204" pitchFamily="34" charset="0"/>
            </a:endParaRPr>
          </a:p>
          <a:p>
            <a:pPr marL="23812" lvl="1"/>
            <a:endParaRPr lang="ru-RU" sz="1200" dirty="0">
              <a:solidFill>
                <a:schemeClr val="bg1">
                  <a:lumMod val="95000"/>
                </a:schemeClr>
              </a:solidFill>
              <a:cs typeface="Arial" panose="020B0604020202020204" pitchFamily="34" charset="0"/>
            </a:endParaRPr>
          </a:p>
          <a:p>
            <a:pPr marL="23812" lvl="1"/>
            <a:r>
              <a:rPr lang="en-US" sz="1200" b="1" dirty="0">
                <a:solidFill>
                  <a:srgbClr val="00C3FF"/>
                </a:solidFill>
                <a:cs typeface="Arial" panose="020B0604020202020204" pitchFamily="34" charset="0"/>
              </a:rPr>
              <a:t>N</a:t>
            </a:r>
            <a:r>
              <a:rPr lang="en-US" sz="12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 – </a:t>
            </a:r>
            <a:r>
              <a:rPr lang="ru-RU" sz="12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количество узлов источников</a:t>
            </a:r>
            <a:endParaRPr lang="en-US" sz="1200" dirty="0">
              <a:solidFill>
                <a:schemeClr val="bg1">
                  <a:lumMod val="95000"/>
                </a:schemeClr>
              </a:solidFill>
              <a:cs typeface="Arial" panose="020B0604020202020204" pitchFamily="34" charset="0"/>
            </a:endParaRPr>
          </a:p>
          <a:p>
            <a:pPr marL="23812" lvl="1"/>
            <a:endParaRPr lang="en-US" sz="1200" dirty="0">
              <a:solidFill>
                <a:schemeClr val="bg1">
                  <a:lumMod val="95000"/>
                </a:schemeClr>
              </a:solidFill>
              <a:cs typeface="Arial" panose="020B0604020202020204" pitchFamily="34" charset="0"/>
            </a:endParaRPr>
          </a:p>
          <a:p>
            <a:pPr marL="23812" lvl="1"/>
            <a:r>
              <a:rPr lang="en-US" sz="1200" b="1" dirty="0" err="1">
                <a:solidFill>
                  <a:srgbClr val="00C3FF"/>
                </a:solidFill>
                <a:cs typeface="Arial" panose="020B0604020202020204" pitchFamily="34" charset="0"/>
              </a:rPr>
              <a:t>Bw</a:t>
            </a:r>
            <a:r>
              <a:rPr lang="en-US" sz="12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 – </a:t>
            </a:r>
            <a:r>
              <a:rPr lang="ru-RU" sz="12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максимальный принимаемый поток</a:t>
            </a:r>
            <a:endParaRPr lang="en-US" sz="1200" dirty="0">
              <a:solidFill>
                <a:schemeClr val="bg1">
                  <a:lumMod val="95000"/>
                </a:schemeClr>
              </a:solidFill>
              <a:cs typeface="Arial" panose="020B0604020202020204" pitchFamily="34" charset="0"/>
            </a:endParaRPr>
          </a:p>
          <a:p>
            <a:pPr marL="23812" lvl="1"/>
            <a:endParaRPr lang="en-US" sz="1200" dirty="0">
              <a:solidFill>
                <a:schemeClr val="bg1">
                  <a:lumMod val="95000"/>
                </a:schemeClr>
              </a:solidFill>
              <a:cs typeface="Arial" panose="020B0604020202020204" pitchFamily="34" charset="0"/>
            </a:endParaRPr>
          </a:p>
          <a:p>
            <a:pPr marL="23812" lvl="1"/>
            <a:r>
              <a:rPr lang="en-US" sz="1200" b="1" dirty="0">
                <a:solidFill>
                  <a:srgbClr val="00C3FF"/>
                </a:solidFill>
                <a:cs typeface="Arial" panose="020B0604020202020204" pitchFamily="34" charset="0"/>
              </a:rPr>
              <a:t>Bs</a:t>
            </a:r>
            <a:r>
              <a:rPr lang="en-US" sz="12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 – </a:t>
            </a:r>
            <a:r>
              <a:rPr lang="ru-RU" sz="12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заполнение буфера</a:t>
            </a:r>
          </a:p>
        </p:txBody>
      </p:sp>
    </p:spTree>
    <p:extLst>
      <p:ext uri="{BB962C8B-B14F-4D97-AF65-F5344CB8AC3E}">
        <p14:creationId xmlns:p14="http://schemas.microsoft.com/office/powerpoint/2010/main" val="286826852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64BAD25-CBCE-43AA-8F14-12E9D624273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962" y="1182199"/>
            <a:ext cx="8509453" cy="2434585"/>
          </a:xfrm>
          <a:prstGeom prst="rect">
            <a:avLst/>
          </a:prstGeom>
        </p:spPr>
      </p:pic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33C2715F-83F4-419F-A5A3-1E1080D33C1A}"/>
              </a:ext>
            </a:extLst>
          </p:cNvPr>
          <p:cNvSpPr/>
          <p:nvPr/>
        </p:nvSpPr>
        <p:spPr>
          <a:xfrm>
            <a:off x="258893" y="4956019"/>
            <a:ext cx="737634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Прекращена генерация 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PFC Pause frame</a:t>
            </a:r>
            <a:r>
              <a:rPr lang="ru-RU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 на 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SPINE</a:t>
            </a:r>
            <a:r>
              <a:rPr lang="ru-RU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, продолжается генерация 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PFC Pause frame</a:t>
            </a:r>
            <a:r>
              <a:rPr lang="ru-RU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 на 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Leaf1</a:t>
            </a:r>
            <a:r>
              <a:rPr lang="ru-RU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, возобновлена передача от 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Leaf1</a:t>
            </a:r>
            <a:r>
              <a:rPr lang="ru-RU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, начато опустошение буфера 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Leaf1</a:t>
            </a:r>
            <a:endParaRPr lang="ru-RU" sz="1600" dirty="0">
              <a:solidFill>
                <a:schemeClr val="bg1">
                  <a:lumMod val="95000"/>
                </a:schemeClr>
              </a:solidFill>
              <a:cs typeface="Arial" panose="020B0604020202020204" pitchFamily="34" charset="0"/>
            </a:endParaRPr>
          </a:p>
        </p:txBody>
      </p:sp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1DB6F432-7616-4DAA-A483-2314E49E076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58972" y="3444444"/>
            <a:ext cx="1383035" cy="318664"/>
          </a:xfrm>
          <a:prstGeom prst="rect">
            <a:avLst/>
          </a:prstGeom>
        </p:spPr>
      </p:pic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31902A44-FF7E-494C-9DFD-B4E9A4113264}"/>
              </a:ext>
            </a:extLst>
          </p:cNvPr>
          <p:cNvSpPr/>
          <p:nvPr/>
        </p:nvSpPr>
        <p:spPr>
          <a:xfrm>
            <a:off x="9048460" y="4958731"/>
            <a:ext cx="296461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C3FF"/>
                </a:solidFill>
                <a:latin typeface="+mn-lt"/>
                <a:cs typeface="Arial" panose="020B0604020202020204" pitchFamily="34" charset="0"/>
              </a:rPr>
              <a:t>ПАУЗА ПЕРЕДАЧИ = </a:t>
            </a:r>
            <a:r>
              <a:rPr lang="en-US" dirty="0">
                <a:solidFill>
                  <a:srgbClr val="00C3FF"/>
                </a:solidFill>
                <a:latin typeface="+mn-lt"/>
                <a:cs typeface="Arial" panose="020B0604020202020204" pitchFamily="34" charset="0"/>
              </a:rPr>
              <a:t>X2 + F2 + S2 + X3 + S3 + X3 + F3 + X4 + S4 + X4 + X2 + S2* (</a:t>
            </a:r>
            <a:r>
              <a:rPr lang="ru-RU" dirty="0">
                <a:solidFill>
                  <a:srgbClr val="00C3FF"/>
                </a:solidFill>
                <a:latin typeface="+mn-lt"/>
                <a:cs typeface="Arial" panose="020B0604020202020204" pitchFamily="34" charset="0"/>
              </a:rPr>
              <a:t>ЛУКАВСТВО</a:t>
            </a:r>
            <a:r>
              <a:rPr lang="en-US" dirty="0">
                <a:solidFill>
                  <a:srgbClr val="00C3FF"/>
                </a:solidFill>
                <a:latin typeface="+mn-lt"/>
                <a:cs typeface="Arial" panose="020B0604020202020204" pitchFamily="34" charset="0"/>
              </a:rPr>
              <a:t>)</a:t>
            </a:r>
            <a:endParaRPr lang="ru-RU" dirty="0">
              <a:solidFill>
                <a:srgbClr val="00C3FF"/>
              </a:solidFill>
              <a:latin typeface="+mn-lt"/>
              <a:cs typeface="Arial" panose="020B0604020202020204" pitchFamily="34" charset="0"/>
            </a:endParaRPr>
          </a:p>
        </p:txBody>
      </p:sp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7D4F9E1A-6893-4020-BBB0-8F159275261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28762" y="2296066"/>
            <a:ext cx="603784" cy="318664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130577B-630D-47B4-8A7F-09677442EF7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803362" y="3701272"/>
            <a:ext cx="1476375" cy="933450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09181DE-9928-4355-B73C-0F89EC0EAE9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532829" y="3701272"/>
            <a:ext cx="1447800" cy="933450"/>
          </a:xfrm>
          <a:prstGeom prst="rect">
            <a:avLst/>
          </a:prstGeom>
        </p:spPr>
      </p:pic>
      <p:pic>
        <p:nvPicPr>
          <p:cNvPr id="28" name="Рисунок 27">
            <a:extLst>
              <a:ext uri="{FF2B5EF4-FFF2-40B4-BE49-F238E27FC236}">
                <a16:creationId xmlns:a16="http://schemas.microsoft.com/office/drawing/2014/main" id="{A87E6AD3-A529-4904-AAFF-B2FC948FF98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97138" y="3429000"/>
            <a:ext cx="1383035" cy="318664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8F7EE478-1C67-4EF3-AED3-53CF0C9070B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610167" y="3711410"/>
            <a:ext cx="1447800" cy="933450"/>
          </a:xfrm>
          <a:prstGeom prst="rect">
            <a:avLst/>
          </a:prstGeom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F4050C56-D2F3-4E87-907B-51EEF584440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46740" y="3429000"/>
            <a:ext cx="1383035" cy="318664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6CB9798E-AC9E-41CF-9BA8-B9A6B968337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213471" y="4200034"/>
            <a:ext cx="219075" cy="304800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AE2B3CCF-89CF-41DD-A59B-CCEC1F1BA07A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239512" y="2296066"/>
            <a:ext cx="741309" cy="352122"/>
          </a:xfrm>
          <a:prstGeom prst="rect">
            <a:avLst/>
          </a:prstGeom>
        </p:spPr>
      </p:pic>
      <p:sp>
        <p:nvSpPr>
          <p:cNvPr id="17" name="Заголовок 1"/>
          <p:cNvSpPr txBox="1">
            <a:spLocks/>
          </p:cNvSpPr>
          <p:nvPr/>
        </p:nvSpPr>
        <p:spPr>
          <a:xfrm>
            <a:off x="235962" y="306075"/>
            <a:ext cx="10786271" cy="96423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sz="2900" b="1" dirty="0">
                <a:solidFill>
                  <a:schemeClr val="bg1"/>
                </a:solidFill>
                <a:latin typeface="+mn-lt"/>
              </a:rPr>
              <a:t>PFC -</a:t>
            </a:r>
            <a:r>
              <a:rPr lang="ru-RU" sz="2900" b="1" dirty="0">
                <a:solidFill>
                  <a:schemeClr val="bg1"/>
                </a:solidFill>
                <a:latin typeface="+mn-lt"/>
              </a:rPr>
              <a:t> </a:t>
            </a:r>
            <a:r>
              <a:rPr lang="en-US" sz="2900" b="1" dirty="0">
                <a:solidFill>
                  <a:schemeClr val="bg1"/>
                </a:solidFill>
                <a:latin typeface="+mn-lt"/>
              </a:rPr>
              <a:t>10</a:t>
            </a:r>
            <a:endParaRPr lang="ru-RU" sz="29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24" name="Прямоугольник 23">
            <a:extLst>
              <a:ext uri="{FF2B5EF4-FFF2-40B4-BE49-F238E27FC236}">
                <a16:creationId xmlns:a16="http://schemas.microsoft.com/office/drawing/2014/main" id="{D848FD94-C6E0-4C86-BFCC-262AD2ABCE22}"/>
              </a:ext>
            </a:extLst>
          </p:cNvPr>
          <p:cNvSpPr/>
          <p:nvPr/>
        </p:nvSpPr>
        <p:spPr>
          <a:xfrm>
            <a:off x="9048460" y="1078284"/>
            <a:ext cx="2964613" cy="37548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3812" lvl="1"/>
            <a:r>
              <a:rPr lang="en-US" sz="1400" b="1" dirty="0">
                <a:solidFill>
                  <a:srgbClr val="00C3FF"/>
                </a:solidFill>
                <a:cs typeface="Arial" panose="020B0604020202020204" pitchFamily="34" charset="0"/>
              </a:rPr>
              <a:t>S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 – </a:t>
            </a:r>
            <a:r>
              <a:rPr lang="ru-RU" sz="14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время внутренней обработки и/или генерации сигнального пакета</a:t>
            </a:r>
            <a:endParaRPr lang="en-US" sz="1400" dirty="0">
              <a:solidFill>
                <a:schemeClr val="bg1">
                  <a:lumMod val="95000"/>
                </a:schemeClr>
              </a:solidFill>
              <a:cs typeface="Arial" panose="020B0604020202020204" pitchFamily="34" charset="0"/>
            </a:endParaRPr>
          </a:p>
          <a:p>
            <a:pPr marL="23812" lvl="1"/>
            <a:endParaRPr lang="ru-RU" sz="1400" dirty="0">
              <a:solidFill>
                <a:schemeClr val="bg1">
                  <a:lumMod val="95000"/>
                </a:schemeClr>
              </a:solidFill>
              <a:cs typeface="Arial" panose="020B0604020202020204" pitchFamily="34" charset="0"/>
            </a:endParaRPr>
          </a:p>
          <a:p>
            <a:pPr marL="23812" lvl="1"/>
            <a:r>
              <a:rPr lang="en-US" sz="1400" b="1" dirty="0">
                <a:solidFill>
                  <a:srgbClr val="00C3FF"/>
                </a:solidFill>
                <a:cs typeface="Arial" panose="020B0604020202020204" pitchFamily="34" charset="0"/>
              </a:rPr>
              <a:t>X</a:t>
            </a:r>
            <a:r>
              <a:rPr lang="ru-RU" sz="14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 – время доставки</a:t>
            </a:r>
            <a:endParaRPr lang="en-US" sz="1400" dirty="0">
              <a:solidFill>
                <a:schemeClr val="bg1">
                  <a:lumMod val="95000"/>
                </a:schemeClr>
              </a:solidFill>
              <a:cs typeface="Arial" panose="020B0604020202020204" pitchFamily="34" charset="0"/>
            </a:endParaRPr>
          </a:p>
          <a:p>
            <a:pPr marL="23812" lvl="1"/>
            <a:r>
              <a:rPr lang="ru-RU" sz="14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по каналу</a:t>
            </a:r>
            <a:endParaRPr lang="en-US" sz="1400" dirty="0">
              <a:solidFill>
                <a:schemeClr val="bg1">
                  <a:lumMod val="95000"/>
                </a:schemeClr>
              </a:solidFill>
              <a:cs typeface="Arial" panose="020B0604020202020204" pitchFamily="34" charset="0"/>
            </a:endParaRPr>
          </a:p>
          <a:p>
            <a:pPr marL="23812" lvl="1"/>
            <a:endParaRPr lang="ru-RU" sz="1400" dirty="0">
              <a:solidFill>
                <a:schemeClr val="bg1">
                  <a:lumMod val="95000"/>
                </a:schemeClr>
              </a:solidFill>
              <a:cs typeface="Arial" panose="020B0604020202020204" pitchFamily="34" charset="0"/>
            </a:endParaRPr>
          </a:p>
          <a:p>
            <a:pPr marL="23812" lvl="1"/>
            <a:r>
              <a:rPr lang="en-US" sz="1400" b="1" dirty="0">
                <a:solidFill>
                  <a:srgbClr val="00C3FF"/>
                </a:solidFill>
                <a:cs typeface="Arial" panose="020B0604020202020204" pitchFamily="34" charset="0"/>
              </a:rPr>
              <a:t>F1</a:t>
            </a:r>
            <a:r>
              <a:rPr lang="ru-RU" sz="14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 – время заполнения локального буфера</a:t>
            </a:r>
            <a:endParaRPr lang="en-US" sz="1400" dirty="0">
              <a:solidFill>
                <a:schemeClr val="bg1">
                  <a:lumMod val="95000"/>
                </a:schemeClr>
              </a:solidFill>
              <a:cs typeface="Arial" panose="020B0604020202020204" pitchFamily="34" charset="0"/>
            </a:endParaRPr>
          </a:p>
          <a:p>
            <a:pPr marL="23812" lvl="1"/>
            <a:endParaRPr lang="ru-RU" sz="1400" dirty="0">
              <a:solidFill>
                <a:schemeClr val="bg1">
                  <a:lumMod val="95000"/>
                </a:schemeClr>
              </a:solidFill>
              <a:cs typeface="Arial" panose="020B0604020202020204" pitchFamily="34" charset="0"/>
            </a:endParaRPr>
          </a:p>
          <a:p>
            <a:pPr marL="23812" lvl="1"/>
            <a:r>
              <a:rPr lang="en-US" sz="1400" b="1" dirty="0">
                <a:solidFill>
                  <a:srgbClr val="00C3FF"/>
                </a:solidFill>
                <a:cs typeface="Arial" panose="020B0604020202020204" pitchFamily="34" charset="0"/>
              </a:rPr>
              <a:t>N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 – </a:t>
            </a:r>
            <a:r>
              <a:rPr lang="ru-RU" sz="14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количество узлов источников</a:t>
            </a:r>
            <a:endParaRPr lang="en-US" sz="1400" dirty="0">
              <a:solidFill>
                <a:schemeClr val="bg1">
                  <a:lumMod val="95000"/>
                </a:schemeClr>
              </a:solidFill>
              <a:cs typeface="Arial" panose="020B0604020202020204" pitchFamily="34" charset="0"/>
            </a:endParaRPr>
          </a:p>
          <a:p>
            <a:pPr marL="23812" lvl="1"/>
            <a:endParaRPr lang="en-US" sz="1400" dirty="0">
              <a:solidFill>
                <a:schemeClr val="bg1">
                  <a:lumMod val="95000"/>
                </a:schemeClr>
              </a:solidFill>
              <a:cs typeface="Arial" panose="020B0604020202020204" pitchFamily="34" charset="0"/>
            </a:endParaRPr>
          </a:p>
          <a:p>
            <a:pPr marL="23812" lvl="1"/>
            <a:r>
              <a:rPr lang="en-US" sz="1400" b="1" dirty="0" err="1">
                <a:solidFill>
                  <a:srgbClr val="00C3FF"/>
                </a:solidFill>
                <a:cs typeface="Arial" panose="020B0604020202020204" pitchFamily="34" charset="0"/>
              </a:rPr>
              <a:t>Bw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 – </a:t>
            </a:r>
            <a:r>
              <a:rPr lang="ru-RU" sz="14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максимальный принимаемый поток</a:t>
            </a:r>
            <a:endParaRPr lang="en-US" sz="1400" dirty="0">
              <a:solidFill>
                <a:schemeClr val="bg1">
                  <a:lumMod val="95000"/>
                </a:schemeClr>
              </a:solidFill>
              <a:cs typeface="Arial" panose="020B0604020202020204" pitchFamily="34" charset="0"/>
            </a:endParaRPr>
          </a:p>
          <a:p>
            <a:pPr marL="23812" lvl="1"/>
            <a:endParaRPr lang="en-US" sz="1400" dirty="0">
              <a:solidFill>
                <a:schemeClr val="bg1">
                  <a:lumMod val="95000"/>
                </a:schemeClr>
              </a:solidFill>
              <a:cs typeface="Arial" panose="020B0604020202020204" pitchFamily="34" charset="0"/>
            </a:endParaRPr>
          </a:p>
          <a:p>
            <a:pPr marL="23812" lvl="1"/>
            <a:r>
              <a:rPr lang="en-US" sz="1400" b="1" dirty="0">
                <a:solidFill>
                  <a:srgbClr val="00C3FF"/>
                </a:solidFill>
                <a:cs typeface="Arial" panose="020B0604020202020204" pitchFamily="34" charset="0"/>
              </a:rPr>
              <a:t>Bs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 – </a:t>
            </a:r>
            <a:r>
              <a:rPr lang="ru-RU" sz="14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заполнение буфера</a:t>
            </a:r>
          </a:p>
        </p:txBody>
      </p:sp>
    </p:spTree>
    <p:extLst>
      <p:ext uri="{BB962C8B-B14F-4D97-AF65-F5344CB8AC3E}">
        <p14:creationId xmlns:p14="http://schemas.microsoft.com/office/powerpoint/2010/main" val="134118286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64BAD25-CBCE-43AA-8F14-12E9D624273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962" y="1182199"/>
            <a:ext cx="8509453" cy="2434585"/>
          </a:xfrm>
          <a:prstGeom prst="rect">
            <a:avLst/>
          </a:prstGeom>
        </p:spPr>
      </p:pic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33C2715F-83F4-419F-A5A3-1E1080D33C1A}"/>
              </a:ext>
            </a:extLst>
          </p:cNvPr>
          <p:cNvSpPr/>
          <p:nvPr/>
        </p:nvSpPr>
        <p:spPr>
          <a:xfrm>
            <a:off x="258893" y="4958285"/>
            <a:ext cx="959814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Восстановление потока</a:t>
            </a:r>
          </a:p>
        </p:txBody>
      </p:sp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1DB6F432-7616-4DAA-A483-2314E49E076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58972" y="3444444"/>
            <a:ext cx="1383035" cy="318664"/>
          </a:xfrm>
          <a:prstGeom prst="rect">
            <a:avLst/>
          </a:prstGeom>
        </p:spPr>
      </p:pic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31902A44-FF7E-494C-9DFD-B4E9A4113264}"/>
              </a:ext>
            </a:extLst>
          </p:cNvPr>
          <p:cNvSpPr/>
          <p:nvPr/>
        </p:nvSpPr>
        <p:spPr>
          <a:xfrm>
            <a:off x="9048459" y="4946898"/>
            <a:ext cx="296461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C3FF"/>
                </a:solidFill>
                <a:latin typeface="+mn-lt"/>
                <a:cs typeface="Arial" panose="020B0604020202020204" pitchFamily="34" charset="0"/>
              </a:rPr>
              <a:t>ПАУЗА ПЕРЕДАЧИ = </a:t>
            </a:r>
            <a:r>
              <a:rPr lang="en-US" dirty="0">
                <a:solidFill>
                  <a:srgbClr val="00C3FF"/>
                </a:solidFill>
                <a:latin typeface="+mn-lt"/>
                <a:cs typeface="Arial" panose="020B0604020202020204" pitchFamily="34" charset="0"/>
              </a:rPr>
              <a:t>X2 + F2 + S2 + X3 + S3 + X3 + F3 + X4 + S4 + X4 + X2 + S2* (</a:t>
            </a:r>
            <a:r>
              <a:rPr lang="ru-RU" dirty="0">
                <a:solidFill>
                  <a:srgbClr val="00C3FF"/>
                </a:solidFill>
                <a:latin typeface="+mn-lt"/>
                <a:cs typeface="Arial" panose="020B0604020202020204" pitchFamily="34" charset="0"/>
              </a:rPr>
              <a:t>ЛУКАВСТВО</a:t>
            </a:r>
            <a:r>
              <a:rPr lang="en-US" dirty="0">
                <a:solidFill>
                  <a:srgbClr val="00C3FF"/>
                </a:solidFill>
                <a:latin typeface="+mn-lt"/>
                <a:cs typeface="Arial" panose="020B0604020202020204" pitchFamily="34" charset="0"/>
              </a:rPr>
              <a:t>)</a:t>
            </a:r>
            <a:endParaRPr lang="ru-RU" dirty="0">
              <a:solidFill>
                <a:srgbClr val="00C3FF"/>
              </a:solidFill>
              <a:latin typeface="+mn-lt"/>
              <a:cs typeface="Arial" panose="020B0604020202020204" pitchFamily="34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09181DE-9928-4355-B73C-0F89EC0EAE9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32829" y="3701272"/>
            <a:ext cx="1447800" cy="933450"/>
          </a:xfrm>
          <a:prstGeom prst="rect">
            <a:avLst/>
          </a:prstGeom>
        </p:spPr>
      </p:pic>
      <p:pic>
        <p:nvPicPr>
          <p:cNvPr id="28" name="Рисунок 27">
            <a:extLst>
              <a:ext uri="{FF2B5EF4-FFF2-40B4-BE49-F238E27FC236}">
                <a16:creationId xmlns:a16="http://schemas.microsoft.com/office/drawing/2014/main" id="{A87E6AD3-A529-4904-AAFF-B2FC948FF98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97138" y="3429000"/>
            <a:ext cx="1383035" cy="318664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8F7EE478-1C67-4EF3-AED3-53CF0C9070B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10167" y="3711410"/>
            <a:ext cx="1447800" cy="933450"/>
          </a:xfrm>
          <a:prstGeom prst="rect">
            <a:avLst/>
          </a:prstGeom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F4050C56-D2F3-4E87-907B-51EEF584440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46740" y="3429000"/>
            <a:ext cx="1383035" cy="318664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AA7331C6-3F9C-41CD-A7D3-E8D5A26D0D8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29854" y="3701272"/>
            <a:ext cx="1447800" cy="933450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4CA652E6-273D-45CF-9883-F66B18820EB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6107" y="3440723"/>
            <a:ext cx="1383035" cy="318664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97E592F6-5BEB-41BF-8AA3-C9535D9F8EF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600768" y="2267485"/>
            <a:ext cx="741309" cy="352122"/>
          </a:xfrm>
          <a:prstGeom prst="rect">
            <a:avLst/>
          </a:prstGeom>
        </p:spPr>
      </p:pic>
      <p:sp>
        <p:nvSpPr>
          <p:cNvPr id="15" name="Заголовок 1"/>
          <p:cNvSpPr txBox="1">
            <a:spLocks/>
          </p:cNvSpPr>
          <p:nvPr/>
        </p:nvSpPr>
        <p:spPr>
          <a:xfrm>
            <a:off x="235962" y="306075"/>
            <a:ext cx="10786271" cy="96423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sz="2900" b="1" dirty="0">
                <a:solidFill>
                  <a:schemeClr val="bg1"/>
                </a:solidFill>
                <a:latin typeface="+mn-lt"/>
              </a:rPr>
              <a:t>PFC -11</a:t>
            </a:r>
            <a:endParaRPr lang="ru-RU" sz="29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D848FD94-C6E0-4C86-BFCC-262AD2ABCE22}"/>
              </a:ext>
            </a:extLst>
          </p:cNvPr>
          <p:cNvSpPr/>
          <p:nvPr/>
        </p:nvSpPr>
        <p:spPr>
          <a:xfrm>
            <a:off x="9048460" y="1078284"/>
            <a:ext cx="2964613" cy="37548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3812" lvl="1"/>
            <a:r>
              <a:rPr lang="en-US" sz="1400" b="1" dirty="0">
                <a:solidFill>
                  <a:srgbClr val="00C3FF"/>
                </a:solidFill>
                <a:cs typeface="Arial" panose="020B0604020202020204" pitchFamily="34" charset="0"/>
              </a:rPr>
              <a:t>S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 – </a:t>
            </a:r>
            <a:r>
              <a:rPr lang="ru-RU" sz="14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время внутренней обработки и/или генерации сигнального пакета</a:t>
            </a:r>
            <a:endParaRPr lang="en-US" sz="1400" dirty="0">
              <a:solidFill>
                <a:schemeClr val="bg1">
                  <a:lumMod val="95000"/>
                </a:schemeClr>
              </a:solidFill>
              <a:cs typeface="Arial" panose="020B0604020202020204" pitchFamily="34" charset="0"/>
            </a:endParaRPr>
          </a:p>
          <a:p>
            <a:pPr marL="23812" lvl="1"/>
            <a:endParaRPr lang="ru-RU" sz="1400" dirty="0">
              <a:solidFill>
                <a:schemeClr val="bg1">
                  <a:lumMod val="95000"/>
                </a:schemeClr>
              </a:solidFill>
              <a:cs typeface="Arial" panose="020B0604020202020204" pitchFamily="34" charset="0"/>
            </a:endParaRPr>
          </a:p>
          <a:p>
            <a:pPr marL="23812" lvl="1"/>
            <a:r>
              <a:rPr lang="en-US" sz="1400" b="1" dirty="0">
                <a:solidFill>
                  <a:srgbClr val="00C3FF"/>
                </a:solidFill>
                <a:cs typeface="Arial" panose="020B0604020202020204" pitchFamily="34" charset="0"/>
              </a:rPr>
              <a:t>X</a:t>
            </a:r>
            <a:r>
              <a:rPr lang="ru-RU" sz="14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 – время доставки</a:t>
            </a:r>
            <a:endParaRPr lang="en-US" sz="1400" dirty="0">
              <a:solidFill>
                <a:schemeClr val="bg1">
                  <a:lumMod val="95000"/>
                </a:schemeClr>
              </a:solidFill>
              <a:cs typeface="Arial" panose="020B0604020202020204" pitchFamily="34" charset="0"/>
            </a:endParaRPr>
          </a:p>
          <a:p>
            <a:pPr marL="23812" lvl="1"/>
            <a:r>
              <a:rPr lang="ru-RU" sz="14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по каналу</a:t>
            </a:r>
            <a:endParaRPr lang="en-US" sz="1400" dirty="0">
              <a:solidFill>
                <a:schemeClr val="bg1">
                  <a:lumMod val="95000"/>
                </a:schemeClr>
              </a:solidFill>
              <a:cs typeface="Arial" panose="020B0604020202020204" pitchFamily="34" charset="0"/>
            </a:endParaRPr>
          </a:p>
          <a:p>
            <a:pPr marL="23812" lvl="1"/>
            <a:endParaRPr lang="ru-RU" sz="1400" dirty="0">
              <a:solidFill>
                <a:schemeClr val="bg1">
                  <a:lumMod val="95000"/>
                </a:schemeClr>
              </a:solidFill>
              <a:cs typeface="Arial" panose="020B0604020202020204" pitchFamily="34" charset="0"/>
            </a:endParaRPr>
          </a:p>
          <a:p>
            <a:pPr marL="23812" lvl="1"/>
            <a:r>
              <a:rPr lang="en-US" sz="1400" b="1" dirty="0">
                <a:solidFill>
                  <a:srgbClr val="00C3FF"/>
                </a:solidFill>
                <a:cs typeface="Arial" panose="020B0604020202020204" pitchFamily="34" charset="0"/>
              </a:rPr>
              <a:t>F1</a:t>
            </a:r>
            <a:r>
              <a:rPr lang="ru-RU" sz="14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 – время заполнения локального буфера</a:t>
            </a:r>
            <a:endParaRPr lang="en-US" sz="1400" dirty="0">
              <a:solidFill>
                <a:schemeClr val="bg1">
                  <a:lumMod val="95000"/>
                </a:schemeClr>
              </a:solidFill>
              <a:cs typeface="Arial" panose="020B0604020202020204" pitchFamily="34" charset="0"/>
            </a:endParaRPr>
          </a:p>
          <a:p>
            <a:pPr marL="23812" lvl="1"/>
            <a:endParaRPr lang="ru-RU" sz="1400" dirty="0">
              <a:solidFill>
                <a:schemeClr val="bg1">
                  <a:lumMod val="95000"/>
                </a:schemeClr>
              </a:solidFill>
              <a:cs typeface="Arial" panose="020B0604020202020204" pitchFamily="34" charset="0"/>
            </a:endParaRPr>
          </a:p>
          <a:p>
            <a:pPr marL="23812" lvl="1"/>
            <a:r>
              <a:rPr lang="en-US" sz="1400" b="1" dirty="0">
                <a:solidFill>
                  <a:srgbClr val="00C3FF"/>
                </a:solidFill>
                <a:cs typeface="Arial" panose="020B0604020202020204" pitchFamily="34" charset="0"/>
              </a:rPr>
              <a:t>N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 – </a:t>
            </a:r>
            <a:r>
              <a:rPr lang="ru-RU" sz="14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количество узлов источников</a:t>
            </a:r>
            <a:endParaRPr lang="en-US" sz="1400" dirty="0">
              <a:solidFill>
                <a:schemeClr val="bg1">
                  <a:lumMod val="95000"/>
                </a:schemeClr>
              </a:solidFill>
              <a:cs typeface="Arial" panose="020B0604020202020204" pitchFamily="34" charset="0"/>
            </a:endParaRPr>
          </a:p>
          <a:p>
            <a:pPr marL="23812" lvl="1"/>
            <a:endParaRPr lang="en-US" sz="1400" dirty="0">
              <a:solidFill>
                <a:schemeClr val="bg1">
                  <a:lumMod val="95000"/>
                </a:schemeClr>
              </a:solidFill>
              <a:cs typeface="Arial" panose="020B0604020202020204" pitchFamily="34" charset="0"/>
            </a:endParaRPr>
          </a:p>
          <a:p>
            <a:pPr marL="23812" lvl="1"/>
            <a:r>
              <a:rPr lang="en-US" sz="1400" b="1" dirty="0" err="1">
                <a:solidFill>
                  <a:srgbClr val="00C3FF"/>
                </a:solidFill>
                <a:cs typeface="Arial" panose="020B0604020202020204" pitchFamily="34" charset="0"/>
              </a:rPr>
              <a:t>Bw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 – </a:t>
            </a:r>
            <a:r>
              <a:rPr lang="ru-RU" sz="14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максимальный принимаемый поток</a:t>
            </a:r>
            <a:endParaRPr lang="en-US" sz="1400" dirty="0">
              <a:solidFill>
                <a:schemeClr val="bg1">
                  <a:lumMod val="95000"/>
                </a:schemeClr>
              </a:solidFill>
              <a:cs typeface="Arial" panose="020B0604020202020204" pitchFamily="34" charset="0"/>
            </a:endParaRPr>
          </a:p>
          <a:p>
            <a:pPr marL="23812" lvl="1"/>
            <a:endParaRPr lang="en-US" sz="1400" dirty="0">
              <a:solidFill>
                <a:schemeClr val="bg1">
                  <a:lumMod val="95000"/>
                </a:schemeClr>
              </a:solidFill>
              <a:cs typeface="Arial" panose="020B0604020202020204" pitchFamily="34" charset="0"/>
            </a:endParaRPr>
          </a:p>
          <a:p>
            <a:pPr marL="23812" lvl="1"/>
            <a:r>
              <a:rPr lang="en-US" sz="1400" b="1" dirty="0">
                <a:solidFill>
                  <a:srgbClr val="00C3FF"/>
                </a:solidFill>
                <a:cs typeface="Arial" panose="020B0604020202020204" pitchFamily="34" charset="0"/>
              </a:rPr>
              <a:t>Bs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 – </a:t>
            </a:r>
            <a:r>
              <a:rPr lang="ru-RU" sz="14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заполнение буфера</a:t>
            </a:r>
          </a:p>
        </p:txBody>
      </p:sp>
    </p:spTree>
    <p:extLst>
      <p:ext uri="{BB962C8B-B14F-4D97-AF65-F5344CB8AC3E}">
        <p14:creationId xmlns:p14="http://schemas.microsoft.com/office/powerpoint/2010/main" val="183831766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C81C861-C3FE-46DB-8E4D-21E9579073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90726" y="3585064"/>
            <a:ext cx="1825431" cy="144113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3C0170E-8FB4-48E9-8545-D7451F9CBF9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962" y="1817077"/>
            <a:ext cx="5691677" cy="1767987"/>
          </a:xfrm>
          <a:prstGeom prst="rect">
            <a:avLst/>
          </a:prstGeom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A6DEA92A-BCB3-4B69-BEE5-07B9FAEFFABC}"/>
              </a:ext>
            </a:extLst>
          </p:cNvPr>
          <p:cNvSpPr/>
          <p:nvPr/>
        </p:nvSpPr>
        <p:spPr>
          <a:xfrm>
            <a:off x="7386570" y="1533613"/>
            <a:ext cx="4221582" cy="3600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3812" lvl="1"/>
            <a:r>
              <a:rPr lang="ru-RU" dirty="0">
                <a:solidFill>
                  <a:srgbClr val="00C3FF"/>
                </a:solidFill>
                <a:latin typeface="+mn-lt"/>
                <a:cs typeface="Arial" panose="020B0604020202020204" pitchFamily="34" charset="0"/>
              </a:rPr>
              <a:t>ОСНОВНОЙ ПРИНЦИП</a:t>
            </a:r>
          </a:p>
          <a:p>
            <a:pPr marL="23812" lvl="1"/>
            <a:endParaRPr lang="ru-RU" dirty="0">
              <a:solidFill>
                <a:srgbClr val="00C3FF"/>
              </a:solidFill>
              <a:latin typeface="+mn-lt"/>
              <a:cs typeface="Arial" panose="020B0604020202020204" pitchFamily="34" charset="0"/>
            </a:endParaRPr>
          </a:p>
          <a:p>
            <a:pPr marL="23812" lvl="1"/>
            <a:r>
              <a:rPr lang="ru-RU" sz="1600" dirty="0">
                <a:solidFill>
                  <a:schemeClr val="bg1">
                    <a:lumMod val="95000"/>
                  </a:schemeClr>
                </a:solidFill>
                <a:latin typeface="+mj-lt"/>
                <a:cs typeface="Arial" panose="020B0604020202020204" pitchFamily="34" charset="0"/>
              </a:rPr>
              <a:t>— сигнализация получателю в случае локальной перегрузки, определяемой</a:t>
            </a:r>
          </a:p>
          <a:p>
            <a:pPr marL="23812" lvl="1"/>
            <a:r>
              <a:rPr lang="ru-RU" sz="1600" dirty="0">
                <a:solidFill>
                  <a:schemeClr val="bg1">
                    <a:lumMod val="95000"/>
                  </a:schemeClr>
                </a:solidFill>
                <a:latin typeface="+mj-lt"/>
                <a:cs typeface="Arial" panose="020B0604020202020204" pitchFamily="34" charset="0"/>
              </a:rPr>
              <a:t>на основании превышения заполнения очереди, возможна настройка отдельных параметров для каждого класса / очереди, получатель генерирует сигнал отправителю</a:t>
            </a:r>
          </a:p>
          <a:p>
            <a:pPr marL="23812" lvl="1"/>
            <a:r>
              <a:rPr lang="ru-RU" sz="1600" dirty="0">
                <a:solidFill>
                  <a:schemeClr val="bg1">
                    <a:lumMod val="95000"/>
                  </a:schemeClr>
                </a:solidFill>
                <a:latin typeface="+mj-lt"/>
                <a:cs typeface="Arial" panose="020B0604020202020204" pitchFamily="34" charset="0"/>
              </a:rPr>
              <a:t>о необходимости снизить скорость</a:t>
            </a:r>
            <a:endParaRPr lang="en-US" sz="1600" dirty="0">
              <a:solidFill>
                <a:schemeClr val="bg1">
                  <a:lumMod val="95000"/>
                </a:schemeClr>
              </a:solidFill>
              <a:latin typeface="+mj-lt"/>
              <a:cs typeface="Arial" panose="020B0604020202020204" pitchFamily="34" charset="0"/>
            </a:endParaRPr>
          </a:p>
          <a:p>
            <a:pPr marL="23812" lvl="1"/>
            <a:endParaRPr lang="en-US" sz="1600" dirty="0">
              <a:solidFill>
                <a:schemeClr val="bg1">
                  <a:lumMod val="95000"/>
                </a:schemeClr>
              </a:solidFill>
              <a:latin typeface="+mj-lt"/>
              <a:cs typeface="Arial" panose="020B0604020202020204" pitchFamily="34" charset="0"/>
            </a:endParaRPr>
          </a:p>
          <a:p>
            <a:pPr marL="23812" lvl="1"/>
            <a:r>
              <a:rPr lang="ru-RU" sz="1600" b="1" dirty="0">
                <a:solidFill>
                  <a:schemeClr val="bg1">
                    <a:lumMod val="95000"/>
                  </a:schemeClr>
                </a:solidFill>
                <a:latin typeface="+mj-lt"/>
                <a:cs typeface="Arial" panose="020B0604020202020204" pitchFamily="34" charset="0"/>
              </a:rPr>
              <a:t>Плавная подстройка скорости</a:t>
            </a:r>
          </a:p>
          <a:p>
            <a:pPr marL="23812" lvl="1"/>
            <a:r>
              <a:rPr lang="ru-RU" sz="1600" b="1" dirty="0">
                <a:solidFill>
                  <a:schemeClr val="bg1">
                    <a:lumMod val="95000"/>
                  </a:schemeClr>
                </a:solidFill>
                <a:latin typeface="+mj-lt"/>
                <a:cs typeface="Arial" panose="020B0604020202020204" pitchFamily="34" charset="0"/>
              </a:rPr>
              <a:t>под доступную полосу, медленная</a:t>
            </a:r>
          </a:p>
          <a:p>
            <a:pPr marL="23812" lvl="1"/>
            <a:r>
              <a:rPr lang="ru-RU" sz="1600" b="1" dirty="0">
                <a:solidFill>
                  <a:schemeClr val="bg1">
                    <a:lumMod val="95000"/>
                  </a:schemeClr>
                </a:solidFill>
                <a:latin typeface="+mj-lt"/>
                <a:cs typeface="Arial" panose="020B0604020202020204" pitchFamily="34" charset="0"/>
              </a:rPr>
              <a:t>в сравнении с </a:t>
            </a:r>
            <a:r>
              <a:rPr lang="en-US" sz="1600" b="1" dirty="0">
                <a:solidFill>
                  <a:schemeClr val="bg1">
                    <a:lumMod val="95000"/>
                  </a:schemeClr>
                </a:solidFill>
                <a:latin typeface="+mj-lt"/>
                <a:cs typeface="Arial" panose="020B0604020202020204" pitchFamily="34" charset="0"/>
              </a:rPr>
              <a:t>PFC</a:t>
            </a:r>
            <a:r>
              <a:rPr lang="ru-RU" sz="1600" b="1" dirty="0">
                <a:solidFill>
                  <a:schemeClr val="bg1">
                    <a:lumMod val="95000"/>
                  </a:schemeClr>
                </a:solidFill>
                <a:latin typeface="+mj-lt"/>
                <a:cs typeface="Arial" panose="020B0604020202020204" pitchFamily="34" charset="0"/>
              </a:rPr>
              <a:t> скорость реакции</a:t>
            </a: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235962" y="306075"/>
            <a:ext cx="10786271" cy="96423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ru-RU" sz="2900" b="1" dirty="0">
                <a:solidFill>
                  <a:schemeClr val="bg1"/>
                </a:solidFill>
                <a:latin typeface="+mn-lt"/>
              </a:rPr>
              <a:t>ДЕТАЛИЗАЦИЯ МЕХАНИКИ – ПРИМЕРЫ, - </a:t>
            </a:r>
            <a:r>
              <a:rPr lang="en-US" sz="2900" b="1" dirty="0">
                <a:solidFill>
                  <a:schemeClr val="bg1"/>
                </a:solidFill>
                <a:latin typeface="+mn-lt"/>
              </a:rPr>
              <a:t>ECN</a:t>
            </a:r>
            <a:endParaRPr lang="ru-RU" sz="2900" b="1" dirty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70719000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Заголовок 1"/>
          <p:cNvSpPr txBox="1">
            <a:spLocks/>
          </p:cNvSpPr>
          <p:nvPr/>
        </p:nvSpPr>
        <p:spPr>
          <a:xfrm>
            <a:off x="235962" y="306075"/>
            <a:ext cx="10786271" cy="96423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sz="2900" b="1" dirty="0">
                <a:solidFill>
                  <a:schemeClr val="bg1"/>
                </a:solidFill>
                <a:latin typeface="+mn-lt"/>
              </a:rPr>
              <a:t>ECN -</a:t>
            </a:r>
            <a:r>
              <a:rPr lang="ru-RU" sz="2900" b="1" dirty="0">
                <a:solidFill>
                  <a:schemeClr val="bg1"/>
                </a:solidFill>
                <a:latin typeface="+mn-lt"/>
              </a:rPr>
              <a:t> </a:t>
            </a:r>
            <a:r>
              <a:rPr lang="en-US" sz="2900" b="1" dirty="0">
                <a:solidFill>
                  <a:schemeClr val="bg1"/>
                </a:solidFill>
                <a:latin typeface="+mn-lt"/>
              </a:rPr>
              <a:t>0</a:t>
            </a:r>
            <a:endParaRPr lang="ru-RU" sz="2900" b="1" dirty="0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64BAD25-CBCE-43AA-8F14-12E9D624273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962" y="1182199"/>
            <a:ext cx="8509453" cy="2434585"/>
          </a:xfrm>
          <a:prstGeom prst="rect">
            <a:avLst/>
          </a:prstGeom>
        </p:spPr>
      </p:pic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33C2715F-83F4-419F-A5A3-1E1080D33C1A}"/>
              </a:ext>
            </a:extLst>
          </p:cNvPr>
          <p:cNvSpPr/>
          <p:nvPr/>
        </p:nvSpPr>
        <p:spPr>
          <a:xfrm>
            <a:off x="263394" y="4959578"/>
            <a:ext cx="987119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Нет перегрузок – все отлично, пакеты передаются</a:t>
            </a:r>
          </a:p>
          <a:p>
            <a:r>
              <a:rPr lang="ru-RU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с маркером 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ECN capable 0x01 or 0x10</a:t>
            </a:r>
            <a:endParaRPr lang="ru-RU" sz="1600" dirty="0">
              <a:solidFill>
                <a:schemeClr val="bg1">
                  <a:lumMod val="95000"/>
                </a:schemeClr>
              </a:solidFill>
              <a:cs typeface="Arial" panose="020B0604020202020204" pitchFamily="34" charset="0"/>
            </a:endParaRPr>
          </a:p>
        </p:txBody>
      </p:sp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1DB6F432-7616-4DAA-A483-2314E49E076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58972" y="3444444"/>
            <a:ext cx="1383035" cy="318664"/>
          </a:xfrm>
          <a:prstGeom prst="rect">
            <a:avLst/>
          </a:prstGeom>
        </p:spPr>
      </p:pic>
      <p:pic>
        <p:nvPicPr>
          <p:cNvPr id="28" name="Рисунок 27">
            <a:extLst>
              <a:ext uri="{FF2B5EF4-FFF2-40B4-BE49-F238E27FC236}">
                <a16:creationId xmlns:a16="http://schemas.microsoft.com/office/drawing/2014/main" id="{A87E6AD3-A529-4904-AAFF-B2FC948FF98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97138" y="3429000"/>
            <a:ext cx="1383035" cy="318664"/>
          </a:xfrm>
          <a:prstGeom prst="rect">
            <a:avLst/>
          </a:prstGeom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F4050C56-D2F3-4E87-907B-51EEF584440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46740" y="3429000"/>
            <a:ext cx="1383035" cy="318664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4CA652E6-273D-45CF-9883-F66B18820EB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6107" y="3440723"/>
            <a:ext cx="1383035" cy="318664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4EE5C0F-B4C8-45AF-A9B6-D3DCEFD3450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32375" y="3821456"/>
            <a:ext cx="2047875" cy="933450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21D36D42-07B5-46E1-BD2B-0150C39CBAC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07053" y="3821456"/>
            <a:ext cx="2047875" cy="933450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7A3063DC-86DF-421E-B649-4BFD83DF4D4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81731" y="3821456"/>
            <a:ext cx="2047875" cy="93345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36C409B3-D3CE-41F7-879D-607DF5D8EC8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489142" y="2618800"/>
            <a:ext cx="559226" cy="212506"/>
          </a:xfrm>
          <a:prstGeom prst="rect">
            <a:avLst/>
          </a:prstGeom>
        </p:spPr>
      </p:pic>
      <p:pic>
        <p:nvPicPr>
          <p:cNvPr id="26" name="Рисунок 25">
            <a:extLst>
              <a:ext uri="{FF2B5EF4-FFF2-40B4-BE49-F238E27FC236}">
                <a16:creationId xmlns:a16="http://schemas.microsoft.com/office/drawing/2014/main" id="{038ECEEF-A294-4C71-AF66-B9451220000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237912" y="2618800"/>
            <a:ext cx="559226" cy="212506"/>
          </a:xfrm>
          <a:prstGeom prst="rect">
            <a:avLst/>
          </a:prstGeom>
        </p:spPr>
      </p:pic>
      <p:pic>
        <p:nvPicPr>
          <p:cNvPr id="27" name="Рисунок 26">
            <a:extLst>
              <a:ext uri="{FF2B5EF4-FFF2-40B4-BE49-F238E27FC236}">
                <a16:creationId xmlns:a16="http://schemas.microsoft.com/office/drawing/2014/main" id="{A921B9B9-EC05-472D-B7EB-1E4D1CE5B1C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986682" y="2618800"/>
            <a:ext cx="559226" cy="212506"/>
          </a:xfrm>
          <a:prstGeom prst="rect">
            <a:avLst/>
          </a:prstGeom>
        </p:spPr>
      </p:pic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id="{D848FD94-C6E0-4C86-BFCC-262AD2ABCE22}"/>
              </a:ext>
            </a:extLst>
          </p:cNvPr>
          <p:cNvSpPr/>
          <p:nvPr/>
        </p:nvSpPr>
        <p:spPr>
          <a:xfrm>
            <a:off x="9048460" y="1078284"/>
            <a:ext cx="2964613" cy="37548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3812" lvl="1"/>
            <a:r>
              <a:rPr lang="en-US" sz="1400" b="1" dirty="0">
                <a:solidFill>
                  <a:srgbClr val="00C3FF"/>
                </a:solidFill>
                <a:cs typeface="Arial" panose="020B0604020202020204" pitchFamily="34" charset="0"/>
              </a:rPr>
              <a:t>S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 – </a:t>
            </a:r>
            <a:r>
              <a:rPr lang="ru-RU" sz="14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время внутренней обработки и/или генерации сигнального пакета</a:t>
            </a:r>
            <a:endParaRPr lang="en-US" sz="1400" dirty="0">
              <a:solidFill>
                <a:schemeClr val="bg1">
                  <a:lumMod val="95000"/>
                </a:schemeClr>
              </a:solidFill>
              <a:cs typeface="Arial" panose="020B0604020202020204" pitchFamily="34" charset="0"/>
            </a:endParaRPr>
          </a:p>
          <a:p>
            <a:pPr marL="23812" lvl="1"/>
            <a:endParaRPr lang="ru-RU" sz="1400" dirty="0">
              <a:solidFill>
                <a:schemeClr val="bg1">
                  <a:lumMod val="95000"/>
                </a:schemeClr>
              </a:solidFill>
              <a:cs typeface="Arial" panose="020B0604020202020204" pitchFamily="34" charset="0"/>
            </a:endParaRPr>
          </a:p>
          <a:p>
            <a:pPr marL="23812" lvl="1"/>
            <a:r>
              <a:rPr lang="en-US" sz="1400" b="1" dirty="0">
                <a:solidFill>
                  <a:srgbClr val="00C3FF"/>
                </a:solidFill>
                <a:cs typeface="Arial" panose="020B0604020202020204" pitchFamily="34" charset="0"/>
              </a:rPr>
              <a:t>X</a:t>
            </a:r>
            <a:r>
              <a:rPr lang="ru-RU" sz="14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 – время доставки</a:t>
            </a:r>
            <a:endParaRPr lang="en-US" sz="1400" dirty="0">
              <a:solidFill>
                <a:schemeClr val="bg1">
                  <a:lumMod val="95000"/>
                </a:schemeClr>
              </a:solidFill>
              <a:cs typeface="Arial" panose="020B0604020202020204" pitchFamily="34" charset="0"/>
            </a:endParaRPr>
          </a:p>
          <a:p>
            <a:pPr marL="23812" lvl="1"/>
            <a:r>
              <a:rPr lang="ru-RU" sz="14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по каналу</a:t>
            </a:r>
            <a:endParaRPr lang="en-US" sz="1400" dirty="0">
              <a:solidFill>
                <a:schemeClr val="bg1">
                  <a:lumMod val="95000"/>
                </a:schemeClr>
              </a:solidFill>
              <a:cs typeface="Arial" panose="020B0604020202020204" pitchFamily="34" charset="0"/>
            </a:endParaRPr>
          </a:p>
          <a:p>
            <a:pPr marL="23812" lvl="1"/>
            <a:endParaRPr lang="ru-RU" sz="1400" dirty="0">
              <a:solidFill>
                <a:schemeClr val="bg1">
                  <a:lumMod val="95000"/>
                </a:schemeClr>
              </a:solidFill>
              <a:cs typeface="Arial" panose="020B0604020202020204" pitchFamily="34" charset="0"/>
            </a:endParaRPr>
          </a:p>
          <a:p>
            <a:pPr marL="23812" lvl="1"/>
            <a:r>
              <a:rPr lang="en-US" sz="1400" b="1" dirty="0">
                <a:solidFill>
                  <a:srgbClr val="00C3FF"/>
                </a:solidFill>
                <a:cs typeface="Arial" panose="020B0604020202020204" pitchFamily="34" charset="0"/>
              </a:rPr>
              <a:t>F1</a:t>
            </a:r>
            <a:r>
              <a:rPr lang="ru-RU" sz="14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 – время заполнения локального буфера</a:t>
            </a:r>
            <a:endParaRPr lang="en-US" sz="1400" dirty="0">
              <a:solidFill>
                <a:schemeClr val="bg1">
                  <a:lumMod val="95000"/>
                </a:schemeClr>
              </a:solidFill>
              <a:cs typeface="Arial" panose="020B0604020202020204" pitchFamily="34" charset="0"/>
            </a:endParaRPr>
          </a:p>
          <a:p>
            <a:pPr marL="23812" lvl="1"/>
            <a:endParaRPr lang="ru-RU" sz="1400" dirty="0">
              <a:solidFill>
                <a:schemeClr val="bg1">
                  <a:lumMod val="95000"/>
                </a:schemeClr>
              </a:solidFill>
              <a:cs typeface="Arial" panose="020B0604020202020204" pitchFamily="34" charset="0"/>
            </a:endParaRPr>
          </a:p>
          <a:p>
            <a:pPr marL="23812" lvl="1"/>
            <a:r>
              <a:rPr lang="en-US" sz="1400" b="1" dirty="0">
                <a:solidFill>
                  <a:srgbClr val="00C3FF"/>
                </a:solidFill>
                <a:cs typeface="Arial" panose="020B0604020202020204" pitchFamily="34" charset="0"/>
              </a:rPr>
              <a:t>N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 – </a:t>
            </a:r>
            <a:r>
              <a:rPr lang="ru-RU" sz="14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количество узлов источников</a:t>
            </a:r>
            <a:endParaRPr lang="en-US" sz="1400" dirty="0">
              <a:solidFill>
                <a:schemeClr val="bg1">
                  <a:lumMod val="95000"/>
                </a:schemeClr>
              </a:solidFill>
              <a:cs typeface="Arial" panose="020B0604020202020204" pitchFamily="34" charset="0"/>
            </a:endParaRPr>
          </a:p>
          <a:p>
            <a:pPr marL="23812" lvl="1"/>
            <a:endParaRPr lang="en-US" sz="1400" dirty="0">
              <a:solidFill>
                <a:schemeClr val="bg1">
                  <a:lumMod val="95000"/>
                </a:schemeClr>
              </a:solidFill>
              <a:cs typeface="Arial" panose="020B0604020202020204" pitchFamily="34" charset="0"/>
            </a:endParaRPr>
          </a:p>
          <a:p>
            <a:pPr marL="23812" lvl="1"/>
            <a:r>
              <a:rPr lang="en-US" sz="1400" b="1" dirty="0" err="1">
                <a:solidFill>
                  <a:srgbClr val="00C3FF"/>
                </a:solidFill>
                <a:cs typeface="Arial" panose="020B0604020202020204" pitchFamily="34" charset="0"/>
              </a:rPr>
              <a:t>Bw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 – </a:t>
            </a:r>
            <a:r>
              <a:rPr lang="ru-RU" sz="14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максимальный принимаемый поток</a:t>
            </a:r>
            <a:endParaRPr lang="en-US" sz="1400" dirty="0">
              <a:solidFill>
                <a:schemeClr val="bg1">
                  <a:lumMod val="95000"/>
                </a:schemeClr>
              </a:solidFill>
              <a:cs typeface="Arial" panose="020B0604020202020204" pitchFamily="34" charset="0"/>
            </a:endParaRPr>
          </a:p>
          <a:p>
            <a:pPr marL="23812" lvl="1"/>
            <a:endParaRPr lang="en-US" sz="1400" dirty="0">
              <a:solidFill>
                <a:schemeClr val="bg1">
                  <a:lumMod val="95000"/>
                </a:schemeClr>
              </a:solidFill>
              <a:cs typeface="Arial" panose="020B0604020202020204" pitchFamily="34" charset="0"/>
            </a:endParaRPr>
          </a:p>
          <a:p>
            <a:pPr marL="23812" lvl="1"/>
            <a:r>
              <a:rPr lang="en-US" sz="1400" b="1" dirty="0">
                <a:solidFill>
                  <a:srgbClr val="00C3FF"/>
                </a:solidFill>
                <a:cs typeface="Arial" panose="020B0604020202020204" pitchFamily="34" charset="0"/>
              </a:rPr>
              <a:t>Bs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 – </a:t>
            </a:r>
            <a:r>
              <a:rPr lang="ru-RU" sz="14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заполнение буфера</a:t>
            </a:r>
          </a:p>
        </p:txBody>
      </p:sp>
    </p:spTree>
    <p:extLst>
      <p:ext uri="{BB962C8B-B14F-4D97-AF65-F5344CB8AC3E}">
        <p14:creationId xmlns:p14="http://schemas.microsoft.com/office/powerpoint/2010/main" val="171001642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64BAD25-CBCE-43AA-8F14-12E9D624273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962" y="1182199"/>
            <a:ext cx="8509453" cy="2434585"/>
          </a:xfrm>
          <a:prstGeom prst="rect">
            <a:avLst/>
          </a:prstGeom>
        </p:spPr>
      </p:pic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33C2715F-83F4-419F-A5A3-1E1080D33C1A}"/>
              </a:ext>
            </a:extLst>
          </p:cNvPr>
          <p:cNvSpPr/>
          <p:nvPr/>
        </p:nvSpPr>
        <p:spPr>
          <a:xfrm>
            <a:off x="272539" y="4954124"/>
            <a:ext cx="575599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Перегрузка на 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Leaf2 </a:t>
            </a:r>
            <a:r>
              <a:rPr lang="ru-RU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– 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Bs &gt;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WREDmin</a:t>
            </a:r>
            <a:r>
              <a:rPr lang="ru-RU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, часть транзитного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 </a:t>
            </a:r>
            <a:r>
              <a:rPr lang="ru-RU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трафика маркируется 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ECN 0x11</a:t>
            </a:r>
            <a:endParaRPr lang="ru-RU" sz="1600" dirty="0">
              <a:solidFill>
                <a:schemeClr val="bg1">
                  <a:lumMod val="95000"/>
                </a:schemeClr>
              </a:solidFill>
              <a:cs typeface="Arial" panose="020B0604020202020204" pitchFamily="34" charset="0"/>
            </a:endParaRPr>
          </a:p>
        </p:txBody>
      </p:sp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1DB6F432-7616-4DAA-A483-2314E49E076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58972" y="3444444"/>
            <a:ext cx="1383035" cy="318664"/>
          </a:xfrm>
          <a:prstGeom prst="rect">
            <a:avLst/>
          </a:prstGeom>
        </p:spPr>
      </p:pic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31902A44-FF7E-494C-9DFD-B4E9A4113264}"/>
              </a:ext>
            </a:extLst>
          </p:cNvPr>
          <p:cNvSpPr/>
          <p:nvPr/>
        </p:nvSpPr>
        <p:spPr>
          <a:xfrm>
            <a:off x="9048460" y="4956836"/>
            <a:ext cx="296461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C3FF"/>
                </a:solidFill>
                <a:latin typeface="+mn-lt"/>
                <a:cs typeface="Arial" panose="020B0604020202020204" pitchFamily="34" charset="0"/>
              </a:rPr>
              <a:t>ВРЕМЯ ОТ ТРИГГЕРА ПЕРЕГРУЗКИ = 0</a:t>
            </a:r>
          </a:p>
        </p:txBody>
      </p:sp>
      <p:pic>
        <p:nvPicPr>
          <p:cNvPr id="28" name="Рисунок 27">
            <a:extLst>
              <a:ext uri="{FF2B5EF4-FFF2-40B4-BE49-F238E27FC236}">
                <a16:creationId xmlns:a16="http://schemas.microsoft.com/office/drawing/2014/main" id="{A87E6AD3-A529-4904-AAFF-B2FC948FF98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97138" y="3429000"/>
            <a:ext cx="1383035" cy="318664"/>
          </a:xfrm>
          <a:prstGeom prst="rect">
            <a:avLst/>
          </a:prstGeom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F4050C56-D2F3-4E87-907B-51EEF584440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46740" y="3429000"/>
            <a:ext cx="1383035" cy="318664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4CA652E6-273D-45CF-9883-F66B18820EB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6107" y="3440723"/>
            <a:ext cx="1383035" cy="318664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4EE5C0F-B4C8-45AF-A9B6-D3DCEFD3450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03772" y="3821456"/>
            <a:ext cx="2047875" cy="933450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7A3063DC-86DF-421E-B649-4BFD83DF4D4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81731" y="3821456"/>
            <a:ext cx="2047875" cy="933450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00426EB2-1FA1-45F2-ACC8-404E46C052D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489142" y="2618800"/>
            <a:ext cx="559226" cy="212506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F2081F89-49D4-4C00-BFFA-2EC731C64C0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237912" y="2618800"/>
            <a:ext cx="559226" cy="212506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20965D35-E7F0-4C23-825E-DF2D56FA84F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371191" y="3821456"/>
            <a:ext cx="2019300" cy="933450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D8699FDF-8C15-4EDA-9558-90605BDA7AB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028534" y="2585716"/>
            <a:ext cx="598750" cy="514925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7B48CF1D-DA21-4E11-85F6-BB865336AA4D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830981" y="2868227"/>
            <a:ext cx="639016" cy="242826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729F12C1-E69C-47FE-8C59-65B111D0F5BD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703858" y="2163916"/>
            <a:ext cx="123825" cy="123825"/>
          </a:xfrm>
          <a:prstGeom prst="rect">
            <a:avLst/>
          </a:prstGeom>
        </p:spPr>
      </p:pic>
      <p:sp>
        <p:nvSpPr>
          <p:cNvPr id="23" name="Заголовок 1"/>
          <p:cNvSpPr txBox="1">
            <a:spLocks/>
          </p:cNvSpPr>
          <p:nvPr/>
        </p:nvSpPr>
        <p:spPr>
          <a:xfrm>
            <a:off x="235962" y="306075"/>
            <a:ext cx="10786271" cy="96423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sz="2900" b="1" dirty="0">
                <a:solidFill>
                  <a:schemeClr val="bg1"/>
                </a:solidFill>
                <a:latin typeface="+mn-lt"/>
              </a:rPr>
              <a:t>ECN -</a:t>
            </a:r>
            <a:r>
              <a:rPr lang="ru-RU" sz="2900" b="1" dirty="0">
                <a:solidFill>
                  <a:schemeClr val="bg1"/>
                </a:solidFill>
                <a:latin typeface="+mn-lt"/>
              </a:rPr>
              <a:t> 1</a:t>
            </a:r>
          </a:p>
        </p:txBody>
      </p:sp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D848FD94-C6E0-4C86-BFCC-262AD2ABCE22}"/>
              </a:ext>
            </a:extLst>
          </p:cNvPr>
          <p:cNvSpPr/>
          <p:nvPr/>
        </p:nvSpPr>
        <p:spPr>
          <a:xfrm>
            <a:off x="9048460" y="1078284"/>
            <a:ext cx="2964613" cy="37548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3812" lvl="1"/>
            <a:r>
              <a:rPr lang="en-US" sz="1400" b="1" dirty="0">
                <a:solidFill>
                  <a:srgbClr val="00C3FF"/>
                </a:solidFill>
                <a:cs typeface="Arial" panose="020B0604020202020204" pitchFamily="34" charset="0"/>
              </a:rPr>
              <a:t>S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 – </a:t>
            </a:r>
            <a:r>
              <a:rPr lang="ru-RU" sz="14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время внутренней обработки и/или генерации сигнального пакета</a:t>
            </a:r>
            <a:endParaRPr lang="en-US" sz="1400" dirty="0">
              <a:solidFill>
                <a:schemeClr val="bg1">
                  <a:lumMod val="95000"/>
                </a:schemeClr>
              </a:solidFill>
              <a:cs typeface="Arial" panose="020B0604020202020204" pitchFamily="34" charset="0"/>
            </a:endParaRPr>
          </a:p>
          <a:p>
            <a:pPr marL="23812" lvl="1"/>
            <a:endParaRPr lang="ru-RU" sz="1400" dirty="0">
              <a:solidFill>
                <a:schemeClr val="bg1">
                  <a:lumMod val="95000"/>
                </a:schemeClr>
              </a:solidFill>
              <a:cs typeface="Arial" panose="020B0604020202020204" pitchFamily="34" charset="0"/>
            </a:endParaRPr>
          </a:p>
          <a:p>
            <a:pPr marL="23812" lvl="1"/>
            <a:r>
              <a:rPr lang="en-US" sz="1400" b="1" dirty="0">
                <a:solidFill>
                  <a:srgbClr val="00C3FF"/>
                </a:solidFill>
                <a:cs typeface="Arial" panose="020B0604020202020204" pitchFamily="34" charset="0"/>
              </a:rPr>
              <a:t>X</a:t>
            </a:r>
            <a:r>
              <a:rPr lang="ru-RU" sz="14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 – время доставки</a:t>
            </a:r>
            <a:endParaRPr lang="en-US" sz="1400" dirty="0">
              <a:solidFill>
                <a:schemeClr val="bg1">
                  <a:lumMod val="95000"/>
                </a:schemeClr>
              </a:solidFill>
              <a:cs typeface="Arial" panose="020B0604020202020204" pitchFamily="34" charset="0"/>
            </a:endParaRPr>
          </a:p>
          <a:p>
            <a:pPr marL="23812" lvl="1"/>
            <a:r>
              <a:rPr lang="ru-RU" sz="14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по каналу</a:t>
            </a:r>
            <a:endParaRPr lang="en-US" sz="1400" dirty="0">
              <a:solidFill>
                <a:schemeClr val="bg1">
                  <a:lumMod val="95000"/>
                </a:schemeClr>
              </a:solidFill>
              <a:cs typeface="Arial" panose="020B0604020202020204" pitchFamily="34" charset="0"/>
            </a:endParaRPr>
          </a:p>
          <a:p>
            <a:pPr marL="23812" lvl="1"/>
            <a:endParaRPr lang="ru-RU" sz="1400" dirty="0">
              <a:solidFill>
                <a:schemeClr val="bg1">
                  <a:lumMod val="95000"/>
                </a:schemeClr>
              </a:solidFill>
              <a:cs typeface="Arial" panose="020B0604020202020204" pitchFamily="34" charset="0"/>
            </a:endParaRPr>
          </a:p>
          <a:p>
            <a:pPr marL="23812" lvl="1"/>
            <a:r>
              <a:rPr lang="en-US" sz="1400" b="1" dirty="0">
                <a:solidFill>
                  <a:srgbClr val="00C3FF"/>
                </a:solidFill>
                <a:cs typeface="Arial" panose="020B0604020202020204" pitchFamily="34" charset="0"/>
              </a:rPr>
              <a:t>F1</a:t>
            </a:r>
            <a:r>
              <a:rPr lang="ru-RU" sz="14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 – время заполнения локального буфера</a:t>
            </a:r>
            <a:endParaRPr lang="en-US" sz="1400" dirty="0">
              <a:solidFill>
                <a:schemeClr val="bg1">
                  <a:lumMod val="95000"/>
                </a:schemeClr>
              </a:solidFill>
              <a:cs typeface="Arial" panose="020B0604020202020204" pitchFamily="34" charset="0"/>
            </a:endParaRPr>
          </a:p>
          <a:p>
            <a:pPr marL="23812" lvl="1"/>
            <a:endParaRPr lang="ru-RU" sz="1400" dirty="0">
              <a:solidFill>
                <a:schemeClr val="bg1">
                  <a:lumMod val="95000"/>
                </a:schemeClr>
              </a:solidFill>
              <a:cs typeface="Arial" panose="020B0604020202020204" pitchFamily="34" charset="0"/>
            </a:endParaRPr>
          </a:p>
          <a:p>
            <a:pPr marL="23812" lvl="1"/>
            <a:r>
              <a:rPr lang="en-US" sz="1400" b="1" dirty="0">
                <a:solidFill>
                  <a:srgbClr val="00C3FF"/>
                </a:solidFill>
                <a:cs typeface="Arial" panose="020B0604020202020204" pitchFamily="34" charset="0"/>
              </a:rPr>
              <a:t>N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 – </a:t>
            </a:r>
            <a:r>
              <a:rPr lang="ru-RU" sz="14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количество узлов источников</a:t>
            </a:r>
            <a:endParaRPr lang="en-US" sz="1400" dirty="0">
              <a:solidFill>
                <a:schemeClr val="bg1">
                  <a:lumMod val="95000"/>
                </a:schemeClr>
              </a:solidFill>
              <a:cs typeface="Arial" panose="020B0604020202020204" pitchFamily="34" charset="0"/>
            </a:endParaRPr>
          </a:p>
          <a:p>
            <a:pPr marL="23812" lvl="1"/>
            <a:endParaRPr lang="en-US" sz="1400" dirty="0">
              <a:solidFill>
                <a:schemeClr val="bg1">
                  <a:lumMod val="95000"/>
                </a:schemeClr>
              </a:solidFill>
              <a:cs typeface="Arial" panose="020B0604020202020204" pitchFamily="34" charset="0"/>
            </a:endParaRPr>
          </a:p>
          <a:p>
            <a:pPr marL="23812" lvl="1"/>
            <a:r>
              <a:rPr lang="en-US" sz="1400" b="1" dirty="0" err="1">
                <a:solidFill>
                  <a:srgbClr val="00C3FF"/>
                </a:solidFill>
                <a:cs typeface="Arial" panose="020B0604020202020204" pitchFamily="34" charset="0"/>
              </a:rPr>
              <a:t>Bw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 – </a:t>
            </a:r>
            <a:r>
              <a:rPr lang="ru-RU" sz="14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максимальный принимаемый поток</a:t>
            </a:r>
            <a:endParaRPr lang="en-US" sz="1400" dirty="0">
              <a:solidFill>
                <a:schemeClr val="bg1">
                  <a:lumMod val="95000"/>
                </a:schemeClr>
              </a:solidFill>
              <a:cs typeface="Arial" panose="020B0604020202020204" pitchFamily="34" charset="0"/>
            </a:endParaRPr>
          </a:p>
          <a:p>
            <a:pPr marL="23812" lvl="1"/>
            <a:endParaRPr lang="en-US" sz="1400" dirty="0">
              <a:solidFill>
                <a:schemeClr val="bg1">
                  <a:lumMod val="95000"/>
                </a:schemeClr>
              </a:solidFill>
              <a:cs typeface="Arial" panose="020B0604020202020204" pitchFamily="34" charset="0"/>
            </a:endParaRPr>
          </a:p>
          <a:p>
            <a:pPr marL="23812" lvl="1"/>
            <a:r>
              <a:rPr lang="en-US" sz="1400" b="1" dirty="0">
                <a:solidFill>
                  <a:srgbClr val="00C3FF"/>
                </a:solidFill>
                <a:cs typeface="Arial" panose="020B0604020202020204" pitchFamily="34" charset="0"/>
              </a:rPr>
              <a:t>Bs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 – </a:t>
            </a:r>
            <a:r>
              <a:rPr lang="ru-RU" sz="14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заполнение буфера</a:t>
            </a:r>
          </a:p>
        </p:txBody>
      </p:sp>
    </p:spTree>
    <p:extLst>
      <p:ext uri="{BB962C8B-B14F-4D97-AF65-F5344CB8AC3E}">
        <p14:creationId xmlns:p14="http://schemas.microsoft.com/office/powerpoint/2010/main" val="285958685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64BAD25-CBCE-43AA-8F14-12E9D624273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962" y="1182199"/>
            <a:ext cx="8509453" cy="2434585"/>
          </a:xfrm>
          <a:prstGeom prst="rect">
            <a:avLst/>
          </a:prstGeom>
        </p:spPr>
      </p:pic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33C2715F-83F4-419F-A5A3-1E1080D33C1A}"/>
              </a:ext>
            </a:extLst>
          </p:cNvPr>
          <p:cNvSpPr/>
          <p:nvPr/>
        </p:nvSpPr>
        <p:spPr>
          <a:xfrm>
            <a:off x="273728" y="4956202"/>
            <a:ext cx="7595711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Перегрузка на 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Leaf2 </a:t>
            </a:r>
            <a:r>
              <a:rPr lang="ru-RU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– 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Bs &gt;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WREDmin</a:t>
            </a:r>
            <a:r>
              <a:rPr lang="ru-RU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, часть транзитного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 </a:t>
            </a:r>
            <a:r>
              <a:rPr lang="ru-RU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трафика маркируется 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ECN 0x11</a:t>
            </a:r>
            <a:r>
              <a:rPr lang="ru-RU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, 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DST</a:t>
            </a:r>
            <a:r>
              <a:rPr lang="ru-RU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 начинает генерировать 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CNP</a:t>
            </a:r>
            <a:r>
              <a:rPr lang="ru-RU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 в соответствии с входящим 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ECN</a:t>
            </a:r>
            <a:r>
              <a:rPr lang="ru-RU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, продолжается прирост буфера 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Leaf2</a:t>
            </a:r>
            <a:r>
              <a:rPr lang="ru-RU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, по мере роста доля 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ECN 0x11</a:t>
            </a:r>
            <a:r>
              <a:rPr lang="ru-RU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 маркеров </a:t>
            </a:r>
            <a:r>
              <a:rPr lang="ru-RU" sz="1600" dirty="0" err="1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приростает</a:t>
            </a:r>
            <a:endParaRPr lang="ru-RU" sz="1600" dirty="0">
              <a:solidFill>
                <a:schemeClr val="bg1">
                  <a:lumMod val="95000"/>
                </a:schemeClr>
              </a:solidFill>
              <a:cs typeface="Arial" panose="020B0604020202020204" pitchFamily="34" charset="0"/>
            </a:endParaRPr>
          </a:p>
        </p:txBody>
      </p:sp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1DB6F432-7616-4DAA-A483-2314E49E076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58972" y="3444444"/>
            <a:ext cx="1383035" cy="318664"/>
          </a:xfrm>
          <a:prstGeom prst="rect">
            <a:avLst/>
          </a:prstGeom>
        </p:spPr>
      </p:pic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31902A44-FF7E-494C-9DFD-B4E9A4113264}"/>
              </a:ext>
            </a:extLst>
          </p:cNvPr>
          <p:cNvSpPr/>
          <p:nvPr/>
        </p:nvSpPr>
        <p:spPr>
          <a:xfrm>
            <a:off x="9062648" y="4956202"/>
            <a:ext cx="296461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C3FF"/>
                </a:solidFill>
                <a:latin typeface="+mn-lt"/>
                <a:cs typeface="Arial" panose="020B0604020202020204" pitchFamily="34" charset="0"/>
              </a:rPr>
              <a:t>ВРЕМЯ ОТ ТРИГГЕРА ПЕРЕГРУЗКИ = </a:t>
            </a:r>
            <a:r>
              <a:rPr lang="en-US" dirty="0">
                <a:solidFill>
                  <a:srgbClr val="00C3FF"/>
                </a:solidFill>
                <a:latin typeface="+mn-lt"/>
                <a:cs typeface="Arial" panose="020B0604020202020204" pitchFamily="34" charset="0"/>
              </a:rPr>
              <a:t>S1 + X1 + S0</a:t>
            </a:r>
            <a:endParaRPr lang="ru-RU" dirty="0">
              <a:solidFill>
                <a:srgbClr val="00C3FF"/>
              </a:solidFill>
              <a:latin typeface="+mn-lt"/>
            </a:endParaRPr>
          </a:p>
        </p:txBody>
      </p:sp>
      <p:pic>
        <p:nvPicPr>
          <p:cNvPr id="28" name="Рисунок 27">
            <a:extLst>
              <a:ext uri="{FF2B5EF4-FFF2-40B4-BE49-F238E27FC236}">
                <a16:creationId xmlns:a16="http://schemas.microsoft.com/office/drawing/2014/main" id="{A87E6AD3-A529-4904-AAFF-B2FC948FF98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97138" y="3429000"/>
            <a:ext cx="1383035" cy="318664"/>
          </a:xfrm>
          <a:prstGeom prst="rect">
            <a:avLst/>
          </a:prstGeom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F4050C56-D2F3-4E87-907B-51EEF584440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46740" y="3429000"/>
            <a:ext cx="1383035" cy="318664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4CA652E6-273D-45CF-9883-F66B18820EB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6107" y="3440723"/>
            <a:ext cx="1383035" cy="318664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4EE5C0F-B4C8-45AF-A9B6-D3DCEFD3450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03772" y="3821456"/>
            <a:ext cx="2047875" cy="933450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7A3063DC-86DF-421E-B649-4BFD83DF4D4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81731" y="3821456"/>
            <a:ext cx="2047875" cy="933450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00426EB2-1FA1-45F2-ACC8-404E46C052D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489142" y="2618800"/>
            <a:ext cx="559226" cy="212506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F2081F89-49D4-4C00-BFFA-2EC731C64C0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237912" y="2618800"/>
            <a:ext cx="559226" cy="212506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20965D35-E7F0-4C23-825E-DF2D56FA84F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371191" y="3821456"/>
            <a:ext cx="2019300" cy="933450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D8699FDF-8C15-4EDA-9558-90605BDA7AB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028534" y="2585716"/>
            <a:ext cx="598750" cy="514925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7B48CF1D-DA21-4E11-85F6-BB865336AA4D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830981" y="2709288"/>
            <a:ext cx="639016" cy="401765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34DCF9E-9CBD-4576-8A3B-8BF7CCA49FE4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070635" y="4458965"/>
            <a:ext cx="219075" cy="304800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E2DC3F98-2D29-46ED-91D1-06DEDE4907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830981" y="3143978"/>
            <a:ext cx="645050" cy="285022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0B4E1E4E-4AE1-40E9-8213-A94E2426EEE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703858" y="2163916"/>
            <a:ext cx="123825" cy="123825"/>
          </a:xfrm>
          <a:prstGeom prst="rect">
            <a:avLst/>
          </a:prstGeom>
        </p:spPr>
      </p:pic>
      <p:sp>
        <p:nvSpPr>
          <p:cNvPr id="25" name="Заголовок 1"/>
          <p:cNvSpPr txBox="1">
            <a:spLocks/>
          </p:cNvSpPr>
          <p:nvPr/>
        </p:nvSpPr>
        <p:spPr>
          <a:xfrm>
            <a:off x="235962" y="306075"/>
            <a:ext cx="10786271" cy="96423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sz="2900" b="1" dirty="0">
                <a:solidFill>
                  <a:schemeClr val="bg1"/>
                </a:solidFill>
                <a:latin typeface="+mn-lt"/>
              </a:rPr>
              <a:t>ECN -</a:t>
            </a:r>
            <a:r>
              <a:rPr lang="ru-RU" sz="2900" b="1" dirty="0">
                <a:solidFill>
                  <a:schemeClr val="bg1"/>
                </a:solidFill>
                <a:latin typeface="+mn-lt"/>
              </a:rPr>
              <a:t> 2</a:t>
            </a:r>
          </a:p>
        </p:txBody>
      </p:sp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D848FD94-C6E0-4C86-BFCC-262AD2ABCE22}"/>
              </a:ext>
            </a:extLst>
          </p:cNvPr>
          <p:cNvSpPr/>
          <p:nvPr/>
        </p:nvSpPr>
        <p:spPr>
          <a:xfrm>
            <a:off x="9048460" y="1078284"/>
            <a:ext cx="2964613" cy="37548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3812" lvl="1"/>
            <a:r>
              <a:rPr lang="en-US" sz="1400" b="1" dirty="0">
                <a:solidFill>
                  <a:srgbClr val="00C3FF"/>
                </a:solidFill>
                <a:cs typeface="Arial" panose="020B0604020202020204" pitchFamily="34" charset="0"/>
              </a:rPr>
              <a:t>S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 – </a:t>
            </a:r>
            <a:r>
              <a:rPr lang="ru-RU" sz="14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время внутренней обработки и/или генерации сигнального пакета</a:t>
            </a:r>
            <a:endParaRPr lang="en-US" sz="1400" dirty="0">
              <a:solidFill>
                <a:schemeClr val="bg1">
                  <a:lumMod val="95000"/>
                </a:schemeClr>
              </a:solidFill>
              <a:cs typeface="Arial" panose="020B0604020202020204" pitchFamily="34" charset="0"/>
            </a:endParaRPr>
          </a:p>
          <a:p>
            <a:pPr marL="23812" lvl="1"/>
            <a:endParaRPr lang="ru-RU" sz="1400" dirty="0">
              <a:solidFill>
                <a:schemeClr val="bg1">
                  <a:lumMod val="95000"/>
                </a:schemeClr>
              </a:solidFill>
              <a:cs typeface="Arial" panose="020B0604020202020204" pitchFamily="34" charset="0"/>
            </a:endParaRPr>
          </a:p>
          <a:p>
            <a:pPr marL="23812" lvl="1"/>
            <a:r>
              <a:rPr lang="en-US" sz="1400" b="1" dirty="0">
                <a:solidFill>
                  <a:srgbClr val="00C3FF"/>
                </a:solidFill>
                <a:cs typeface="Arial" panose="020B0604020202020204" pitchFamily="34" charset="0"/>
              </a:rPr>
              <a:t>X</a:t>
            </a:r>
            <a:r>
              <a:rPr lang="ru-RU" sz="14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 – время доставки</a:t>
            </a:r>
            <a:endParaRPr lang="en-US" sz="1400" dirty="0">
              <a:solidFill>
                <a:schemeClr val="bg1">
                  <a:lumMod val="95000"/>
                </a:schemeClr>
              </a:solidFill>
              <a:cs typeface="Arial" panose="020B0604020202020204" pitchFamily="34" charset="0"/>
            </a:endParaRPr>
          </a:p>
          <a:p>
            <a:pPr marL="23812" lvl="1"/>
            <a:r>
              <a:rPr lang="ru-RU" sz="14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по каналу</a:t>
            </a:r>
            <a:endParaRPr lang="en-US" sz="1400" dirty="0">
              <a:solidFill>
                <a:schemeClr val="bg1">
                  <a:lumMod val="95000"/>
                </a:schemeClr>
              </a:solidFill>
              <a:cs typeface="Arial" panose="020B0604020202020204" pitchFamily="34" charset="0"/>
            </a:endParaRPr>
          </a:p>
          <a:p>
            <a:pPr marL="23812" lvl="1"/>
            <a:endParaRPr lang="ru-RU" sz="1400" dirty="0">
              <a:solidFill>
                <a:schemeClr val="bg1">
                  <a:lumMod val="95000"/>
                </a:schemeClr>
              </a:solidFill>
              <a:cs typeface="Arial" panose="020B0604020202020204" pitchFamily="34" charset="0"/>
            </a:endParaRPr>
          </a:p>
          <a:p>
            <a:pPr marL="23812" lvl="1"/>
            <a:r>
              <a:rPr lang="en-US" sz="1400" b="1" dirty="0">
                <a:solidFill>
                  <a:srgbClr val="00C3FF"/>
                </a:solidFill>
                <a:cs typeface="Arial" panose="020B0604020202020204" pitchFamily="34" charset="0"/>
              </a:rPr>
              <a:t>F1</a:t>
            </a:r>
            <a:r>
              <a:rPr lang="ru-RU" sz="14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 – время заполнения локального буфера</a:t>
            </a:r>
            <a:endParaRPr lang="en-US" sz="1400" dirty="0">
              <a:solidFill>
                <a:schemeClr val="bg1">
                  <a:lumMod val="95000"/>
                </a:schemeClr>
              </a:solidFill>
              <a:cs typeface="Arial" panose="020B0604020202020204" pitchFamily="34" charset="0"/>
            </a:endParaRPr>
          </a:p>
          <a:p>
            <a:pPr marL="23812" lvl="1"/>
            <a:endParaRPr lang="ru-RU" sz="1400" dirty="0">
              <a:solidFill>
                <a:schemeClr val="bg1">
                  <a:lumMod val="95000"/>
                </a:schemeClr>
              </a:solidFill>
              <a:cs typeface="Arial" panose="020B0604020202020204" pitchFamily="34" charset="0"/>
            </a:endParaRPr>
          </a:p>
          <a:p>
            <a:pPr marL="23812" lvl="1"/>
            <a:r>
              <a:rPr lang="en-US" sz="1400" b="1" dirty="0">
                <a:solidFill>
                  <a:srgbClr val="00C3FF"/>
                </a:solidFill>
                <a:cs typeface="Arial" panose="020B0604020202020204" pitchFamily="34" charset="0"/>
              </a:rPr>
              <a:t>N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 – </a:t>
            </a:r>
            <a:r>
              <a:rPr lang="ru-RU" sz="14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количество узлов источников</a:t>
            </a:r>
            <a:endParaRPr lang="en-US" sz="1400" dirty="0">
              <a:solidFill>
                <a:schemeClr val="bg1">
                  <a:lumMod val="95000"/>
                </a:schemeClr>
              </a:solidFill>
              <a:cs typeface="Arial" panose="020B0604020202020204" pitchFamily="34" charset="0"/>
            </a:endParaRPr>
          </a:p>
          <a:p>
            <a:pPr marL="23812" lvl="1"/>
            <a:endParaRPr lang="en-US" sz="1400" dirty="0">
              <a:solidFill>
                <a:schemeClr val="bg1">
                  <a:lumMod val="95000"/>
                </a:schemeClr>
              </a:solidFill>
              <a:cs typeface="Arial" panose="020B0604020202020204" pitchFamily="34" charset="0"/>
            </a:endParaRPr>
          </a:p>
          <a:p>
            <a:pPr marL="23812" lvl="1"/>
            <a:r>
              <a:rPr lang="en-US" sz="1400" b="1" dirty="0" err="1">
                <a:solidFill>
                  <a:srgbClr val="00C3FF"/>
                </a:solidFill>
                <a:cs typeface="Arial" panose="020B0604020202020204" pitchFamily="34" charset="0"/>
              </a:rPr>
              <a:t>Bw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 – </a:t>
            </a:r>
            <a:r>
              <a:rPr lang="ru-RU" sz="14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максимальный принимаемый поток</a:t>
            </a:r>
            <a:endParaRPr lang="en-US" sz="1400" dirty="0">
              <a:solidFill>
                <a:schemeClr val="bg1">
                  <a:lumMod val="95000"/>
                </a:schemeClr>
              </a:solidFill>
              <a:cs typeface="Arial" panose="020B0604020202020204" pitchFamily="34" charset="0"/>
            </a:endParaRPr>
          </a:p>
          <a:p>
            <a:pPr marL="23812" lvl="1"/>
            <a:endParaRPr lang="en-US" sz="1400" dirty="0">
              <a:solidFill>
                <a:schemeClr val="bg1">
                  <a:lumMod val="95000"/>
                </a:schemeClr>
              </a:solidFill>
              <a:cs typeface="Arial" panose="020B0604020202020204" pitchFamily="34" charset="0"/>
            </a:endParaRPr>
          </a:p>
          <a:p>
            <a:pPr marL="23812" lvl="1"/>
            <a:r>
              <a:rPr lang="en-US" sz="1400" b="1" dirty="0">
                <a:solidFill>
                  <a:srgbClr val="00C3FF"/>
                </a:solidFill>
                <a:cs typeface="Arial" panose="020B0604020202020204" pitchFamily="34" charset="0"/>
              </a:rPr>
              <a:t>Bs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 – </a:t>
            </a:r>
            <a:r>
              <a:rPr lang="ru-RU" sz="14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заполнение буфера</a:t>
            </a:r>
          </a:p>
        </p:txBody>
      </p:sp>
    </p:spTree>
    <p:extLst>
      <p:ext uri="{BB962C8B-B14F-4D97-AF65-F5344CB8AC3E}">
        <p14:creationId xmlns:p14="http://schemas.microsoft.com/office/powerpoint/2010/main" val="337586777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64BAD25-CBCE-43AA-8F14-12E9D624273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962" y="1182199"/>
            <a:ext cx="8509453" cy="2434585"/>
          </a:xfrm>
          <a:prstGeom prst="rect">
            <a:avLst/>
          </a:prstGeom>
        </p:spPr>
      </p:pic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33C2715F-83F4-419F-A5A3-1E1080D33C1A}"/>
              </a:ext>
            </a:extLst>
          </p:cNvPr>
          <p:cNvSpPr/>
          <p:nvPr/>
        </p:nvSpPr>
        <p:spPr>
          <a:xfrm>
            <a:off x="272538" y="4953623"/>
            <a:ext cx="8422435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Перегрузка на 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Leaf2 </a:t>
            </a:r>
            <a:r>
              <a:rPr lang="ru-RU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– 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Bs &gt;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WREDmin</a:t>
            </a:r>
            <a:r>
              <a:rPr lang="ru-RU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, часть транзитного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 </a:t>
            </a:r>
            <a:r>
              <a:rPr lang="ru-RU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трафика маркируется 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ECN 0x11</a:t>
            </a:r>
            <a:r>
              <a:rPr lang="ru-RU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, 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DST</a:t>
            </a:r>
            <a:r>
              <a:rPr lang="ru-RU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 продолжает генерировать 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CNP</a:t>
            </a:r>
            <a:r>
              <a:rPr lang="ru-RU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 в соответствии с входящим 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ECN</a:t>
            </a:r>
            <a:r>
              <a:rPr lang="ru-RU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, продолжается прирост буфера 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Leaf2</a:t>
            </a:r>
            <a:r>
              <a:rPr lang="ru-RU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, по мере роста доля 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ECN 0x11</a:t>
            </a:r>
            <a:r>
              <a:rPr lang="ru-RU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 маркеров </a:t>
            </a:r>
            <a:r>
              <a:rPr lang="ru-RU" sz="1600" dirty="0" err="1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приростает</a:t>
            </a:r>
            <a:endParaRPr lang="ru-RU" sz="1600" dirty="0">
              <a:solidFill>
                <a:schemeClr val="bg1">
                  <a:lumMod val="95000"/>
                </a:schemeClr>
              </a:solidFill>
              <a:cs typeface="Arial" panose="020B0604020202020204" pitchFamily="34" charset="0"/>
            </a:endParaRPr>
          </a:p>
        </p:txBody>
      </p:sp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1DB6F432-7616-4DAA-A483-2314E49E076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58972" y="3444444"/>
            <a:ext cx="1383035" cy="318664"/>
          </a:xfrm>
          <a:prstGeom prst="rect">
            <a:avLst/>
          </a:prstGeom>
        </p:spPr>
      </p:pic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31902A44-FF7E-494C-9DFD-B4E9A4113264}"/>
              </a:ext>
            </a:extLst>
          </p:cNvPr>
          <p:cNvSpPr/>
          <p:nvPr/>
        </p:nvSpPr>
        <p:spPr>
          <a:xfrm>
            <a:off x="9062647" y="4953623"/>
            <a:ext cx="296461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C3FF"/>
                </a:solidFill>
                <a:latin typeface="+mn-lt"/>
                <a:cs typeface="Arial" panose="020B0604020202020204" pitchFamily="34" charset="0"/>
              </a:rPr>
              <a:t>ВРЕМЯ ОТ ТРИГГЕРА ПЕРЕГРУЗКИ = </a:t>
            </a:r>
            <a:r>
              <a:rPr lang="en-US" dirty="0">
                <a:solidFill>
                  <a:srgbClr val="00C3FF"/>
                </a:solidFill>
                <a:latin typeface="+mn-lt"/>
                <a:cs typeface="Arial" panose="020B0604020202020204" pitchFamily="34" charset="0"/>
              </a:rPr>
              <a:t>S1 + X1 + S0</a:t>
            </a:r>
            <a:r>
              <a:rPr lang="ru-RU" dirty="0">
                <a:solidFill>
                  <a:srgbClr val="00C3FF"/>
                </a:solidFill>
                <a:latin typeface="+mn-lt"/>
                <a:cs typeface="Arial" panose="020B0604020202020204" pitchFamily="34" charset="0"/>
              </a:rPr>
              <a:t> + </a:t>
            </a:r>
            <a:r>
              <a:rPr lang="en-US" dirty="0">
                <a:solidFill>
                  <a:srgbClr val="00C3FF"/>
                </a:solidFill>
                <a:latin typeface="+mn-lt"/>
                <a:cs typeface="Arial" panose="020B0604020202020204" pitchFamily="34" charset="0"/>
              </a:rPr>
              <a:t>X1 + S1</a:t>
            </a:r>
            <a:endParaRPr lang="ru-RU" dirty="0">
              <a:solidFill>
                <a:srgbClr val="00C3FF"/>
              </a:solidFill>
              <a:latin typeface="+mn-lt"/>
            </a:endParaRPr>
          </a:p>
        </p:txBody>
      </p:sp>
      <p:pic>
        <p:nvPicPr>
          <p:cNvPr id="28" name="Рисунок 27">
            <a:extLst>
              <a:ext uri="{FF2B5EF4-FFF2-40B4-BE49-F238E27FC236}">
                <a16:creationId xmlns:a16="http://schemas.microsoft.com/office/drawing/2014/main" id="{A87E6AD3-A529-4904-AAFF-B2FC948FF98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97138" y="3429000"/>
            <a:ext cx="1383035" cy="318664"/>
          </a:xfrm>
          <a:prstGeom prst="rect">
            <a:avLst/>
          </a:prstGeom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F4050C56-D2F3-4E87-907B-51EEF584440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46740" y="3429000"/>
            <a:ext cx="1383035" cy="318664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4CA652E6-273D-45CF-9883-F66B18820EB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6107" y="3440723"/>
            <a:ext cx="1383035" cy="318664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4EE5C0F-B4C8-45AF-A9B6-D3DCEFD3450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03772" y="3821456"/>
            <a:ext cx="2047875" cy="933450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7A3063DC-86DF-421E-B649-4BFD83DF4D4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81731" y="3821456"/>
            <a:ext cx="2047875" cy="933450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00426EB2-1FA1-45F2-ACC8-404E46C052D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489142" y="2618800"/>
            <a:ext cx="559226" cy="212506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F2081F89-49D4-4C00-BFFA-2EC731C64C0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237912" y="2618800"/>
            <a:ext cx="559226" cy="212506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20965D35-E7F0-4C23-825E-DF2D56FA84F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371191" y="3821456"/>
            <a:ext cx="2019300" cy="933450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D8699FDF-8C15-4EDA-9558-90605BDA7AB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028534" y="2585716"/>
            <a:ext cx="598750" cy="514925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7B48CF1D-DA21-4E11-85F6-BB865336AA4D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830981" y="2585716"/>
            <a:ext cx="639016" cy="525337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34DCF9E-9CBD-4576-8A3B-8BF7CCA49FE4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070635" y="4458965"/>
            <a:ext cx="219075" cy="304800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B5BA965-1551-4042-9E35-AF874D31A799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819685" y="3145244"/>
            <a:ext cx="748354" cy="330668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AF2AD180-57AB-40B0-A2C9-EE73EDBF3832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069287" y="3145244"/>
            <a:ext cx="748356" cy="330669"/>
          </a:xfrm>
          <a:prstGeom prst="rect">
            <a:avLst/>
          </a:prstGeom>
        </p:spPr>
      </p:pic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B57B738A-B472-4DFF-BDAE-790DF6763FD1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6703858" y="2163916"/>
            <a:ext cx="123825" cy="123825"/>
          </a:xfrm>
          <a:prstGeom prst="rect">
            <a:avLst/>
          </a:prstGeom>
        </p:spPr>
      </p:pic>
      <p:sp>
        <p:nvSpPr>
          <p:cNvPr id="23" name="Заголовок 1"/>
          <p:cNvSpPr txBox="1">
            <a:spLocks/>
          </p:cNvSpPr>
          <p:nvPr/>
        </p:nvSpPr>
        <p:spPr>
          <a:xfrm>
            <a:off x="235962" y="306075"/>
            <a:ext cx="10786271" cy="96423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sz="2900" b="1" dirty="0">
                <a:solidFill>
                  <a:schemeClr val="bg1"/>
                </a:solidFill>
                <a:latin typeface="+mn-lt"/>
              </a:rPr>
              <a:t>ECN -</a:t>
            </a:r>
            <a:r>
              <a:rPr lang="ru-RU" sz="2900" b="1" dirty="0">
                <a:solidFill>
                  <a:schemeClr val="bg1"/>
                </a:solidFill>
                <a:latin typeface="+mn-lt"/>
              </a:rPr>
              <a:t> 3</a:t>
            </a:r>
          </a:p>
        </p:txBody>
      </p:sp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D848FD94-C6E0-4C86-BFCC-262AD2ABCE22}"/>
              </a:ext>
            </a:extLst>
          </p:cNvPr>
          <p:cNvSpPr/>
          <p:nvPr/>
        </p:nvSpPr>
        <p:spPr>
          <a:xfrm>
            <a:off x="9048460" y="1078284"/>
            <a:ext cx="2964613" cy="37548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3812" lvl="1"/>
            <a:r>
              <a:rPr lang="en-US" sz="1400" b="1" dirty="0">
                <a:solidFill>
                  <a:srgbClr val="00C3FF"/>
                </a:solidFill>
                <a:cs typeface="Arial" panose="020B0604020202020204" pitchFamily="34" charset="0"/>
              </a:rPr>
              <a:t>S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 – </a:t>
            </a:r>
            <a:r>
              <a:rPr lang="ru-RU" sz="14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время внутренней обработки и/или генерации сигнального пакета</a:t>
            </a:r>
            <a:endParaRPr lang="en-US" sz="1400" dirty="0">
              <a:solidFill>
                <a:schemeClr val="bg1">
                  <a:lumMod val="95000"/>
                </a:schemeClr>
              </a:solidFill>
              <a:cs typeface="Arial" panose="020B0604020202020204" pitchFamily="34" charset="0"/>
            </a:endParaRPr>
          </a:p>
          <a:p>
            <a:pPr marL="23812" lvl="1"/>
            <a:endParaRPr lang="ru-RU" sz="1400" dirty="0">
              <a:solidFill>
                <a:schemeClr val="bg1">
                  <a:lumMod val="95000"/>
                </a:schemeClr>
              </a:solidFill>
              <a:cs typeface="Arial" panose="020B0604020202020204" pitchFamily="34" charset="0"/>
            </a:endParaRPr>
          </a:p>
          <a:p>
            <a:pPr marL="23812" lvl="1"/>
            <a:r>
              <a:rPr lang="en-US" sz="1400" b="1" dirty="0">
                <a:solidFill>
                  <a:srgbClr val="00C3FF"/>
                </a:solidFill>
                <a:cs typeface="Arial" panose="020B0604020202020204" pitchFamily="34" charset="0"/>
              </a:rPr>
              <a:t>X</a:t>
            </a:r>
            <a:r>
              <a:rPr lang="ru-RU" sz="14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 – время доставки</a:t>
            </a:r>
            <a:endParaRPr lang="en-US" sz="1400" dirty="0">
              <a:solidFill>
                <a:schemeClr val="bg1">
                  <a:lumMod val="95000"/>
                </a:schemeClr>
              </a:solidFill>
              <a:cs typeface="Arial" panose="020B0604020202020204" pitchFamily="34" charset="0"/>
            </a:endParaRPr>
          </a:p>
          <a:p>
            <a:pPr marL="23812" lvl="1"/>
            <a:r>
              <a:rPr lang="ru-RU" sz="14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по каналу</a:t>
            </a:r>
            <a:endParaRPr lang="en-US" sz="1400" dirty="0">
              <a:solidFill>
                <a:schemeClr val="bg1">
                  <a:lumMod val="95000"/>
                </a:schemeClr>
              </a:solidFill>
              <a:cs typeface="Arial" panose="020B0604020202020204" pitchFamily="34" charset="0"/>
            </a:endParaRPr>
          </a:p>
          <a:p>
            <a:pPr marL="23812" lvl="1"/>
            <a:endParaRPr lang="ru-RU" sz="1400" dirty="0">
              <a:solidFill>
                <a:schemeClr val="bg1">
                  <a:lumMod val="95000"/>
                </a:schemeClr>
              </a:solidFill>
              <a:cs typeface="Arial" panose="020B0604020202020204" pitchFamily="34" charset="0"/>
            </a:endParaRPr>
          </a:p>
          <a:p>
            <a:pPr marL="23812" lvl="1"/>
            <a:r>
              <a:rPr lang="en-US" sz="1400" b="1" dirty="0">
                <a:solidFill>
                  <a:srgbClr val="00C3FF"/>
                </a:solidFill>
                <a:cs typeface="Arial" panose="020B0604020202020204" pitchFamily="34" charset="0"/>
              </a:rPr>
              <a:t>F1</a:t>
            </a:r>
            <a:r>
              <a:rPr lang="ru-RU" sz="14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 – время заполнения локального буфера</a:t>
            </a:r>
            <a:endParaRPr lang="en-US" sz="1400" dirty="0">
              <a:solidFill>
                <a:schemeClr val="bg1">
                  <a:lumMod val="95000"/>
                </a:schemeClr>
              </a:solidFill>
              <a:cs typeface="Arial" panose="020B0604020202020204" pitchFamily="34" charset="0"/>
            </a:endParaRPr>
          </a:p>
          <a:p>
            <a:pPr marL="23812" lvl="1"/>
            <a:endParaRPr lang="ru-RU" sz="1400" dirty="0">
              <a:solidFill>
                <a:schemeClr val="bg1">
                  <a:lumMod val="95000"/>
                </a:schemeClr>
              </a:solidFill>
              <a:cs typeface="Arial" panose="020B0604020202020204" pitchFamily="34" charset="0"/>
            </a:endParaRPr>
          </a:p>
          <a:p>
            <a:pPr marL="23812" lvl="1"/>
            <a:r>
              <a:rPr lang="en-US" sz="1400" b="1" dirty="0">
                <a:solidFill>
                  <a:srgbClr val="00C3FF"/>
                </a:solidFill>
                <a:cs typeface="Arial" panose="020B0604020202020204" pitchFamily="34" charset="0"/>
              </a:rPr>
              <a:t>N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 – </a:t>
            </a:r>
            <a:r>
              <a:rPr lang="ru-RU" sz="14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количество узлов источников</a:t>
            </a:r>
            <a:endParaRPr lang="en-US" sz="1400" dirty="0">
              <a:solidFill>
                <a:schemeClr val="bg1">
                  <a:lumMod val="95000"/>
                </a:schemeClr>
              </a:solidFill>
              <a:cs typeface="Arial" panose="020B0604020202020204" pitchFamily="34" charset="0"/>
            </a:endParaRPr>
          </a:p>
          <a:p>
            <a:pPr marL="23812" lvl="1"/>
            <a:endParaRPr lang="en-US" sz="1400" dirty="0">
              <a:solidFill>
                <a:schemeClr val="bg1">
                  <a:lumMod val="95000"/>
                </a:schemeClr>
              </a:solidFill>
              <a:cs typeface="Arial" panose="020B0604020202020204" pitchFamily="34" charset="0"/>
            </a:endParaRPr>
          </a:p>
          <a:p>
            <a:pPr marL="23812" lvl="1"/>
            <a:r>
              <a:rPr lang="en-US" sz="1400" b="1" dirty="0" err="1">
                <a:solidFill>
                  <a:srgbClr val="00C3FF"/>
                </a:solidFill>
                <a:cs typeface="Arial" panose="020B0604020202020204" pitchFamily="34" charset="0"/>
              </a:rPr>
              <a:t>Bw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 – </a:t>
            </a:r>
            <a:r>
              <a:rPr lang="ru-RU" sz="14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максимальный принимаемый поток</a:t>
            </a:r>
            <a:endParaRPr lang="en-US" sz="1400" dirty="0">
              <a:solidFill>
                <a:schemeClr val="bg1">
                  <a:lumMod val="95000"/>
                </a:schemeClr>
              </a:solidFill>
              <a:cs typeface="Arial" panose="020B0604020202020204" pitchFamily="34" charset="0"/>
            </a:endParaRPr>
          </a:p>
          <a:p>
            <a:pPr marL="23812" lvl="1"/>
            <a:endParaRPr lang="en-US" sz="1400" dirty="0">
              <a:solidFill>
                <a:schemeClr val="bg1">
                  <a:lumMod val="95000"/>
                </a:schemeClr>
              </a:solidFill>
              <a:cs typeface="Arial" panose="020B0604020202020204" pitchFamily="34" charset="0"/>
            </a:endParaRPr>
          </a:p>
          <a:p>
            <a:pPr marL="23812" lvl="1"/>
            <a:r>
              <a:rPr lang="en-US" sz="1400" b="1" dirty="0">
                <a:solidFill>
                  <a:srgbClr val="00C3FF"/>
                </a:solidFill>
                <a:cs typeface="Arial" panose="020B0604020202020204" pitchFamily="34" charset="0"/>
              </a:rPr>
              <a:t>Bs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 – </a:t>
            </a:r>
            <a:r>
              <a:rPr lang="ru-RU" sz="14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заполнение буфера</a:t>
            </a:r>
          </a:p>
        </p:txBody>
      </p:sp>
    </p:spTree>
    <p:extLst>
      <p:ext uri="{BB962C8B-B14F-4D97-AF65-F5344CB8AC3E}">
        <p14:creationId xmlns:p14="http://schemas.microsoft.com/office/powerpoint/2010/main" val="262145895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64BAD25-CBCE-43AA-8F14-12E9D624273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962" y="1182199"/>
            <a:ext cx="8509453" cy="2434585"/>
          </a:xfrm>
          <a:prstGeom prst="rect">
            <a:avLst/>
          </a:prstGeom>
        </p:spPr>
      </p:pic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33C2715F-83F4-419F-A5A3-1E1080D33C1A}"/>
              </a:ext>
            </a:extLst>
          </p:cNvPr>
          <p:cNvSpPr/>
          <p:nvPr/>
        </p:nvSpPr>
        <p:spPr>
          <a:xfrm>
            <a:off x="272538" y="4968722"/>
            <a:ext cx="7569469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Перегрузка на 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Leaf2 </a:t>
            </a:r>
            <a:r>
              <a:rPr lang="ru-RU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– 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Bs &gt;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WREDmin</a:t>
            </a:r>
            <a:r>
              <a:rPr lang="ru-RU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, часть транзитного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 </a:t>
            </a:r>
            <a:r>
              <a:rPr lang="ru-RU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трафика маркируется 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ECN 0x11</a:t>
            </a:r>
            <a:r>
              <a:rPr lang="ru-RU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, 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DST</a:t>
            </a:r>
            <a:r>
              <a:rPr lang="ru-RU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 продолжает генерировать 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CNP</a:t>
            </a:r>
            <a:r>
              <a:rPr lang="ru-RU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 в соответствии с входящим 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ECN</a:t>
            </a:r>
            <a:r>
              <a:rPr lang="ru-RU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, продолжается прирост буфера 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Leaf2</a:t>
            </a:r>
            <a:r>
              <a:rPr lang="ru-RU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, по мере роста доля 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ECN 0x11</a:t>
            </a:r>
            <a:r>
              <a:rPr lang="ru-RU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 маркеров </a:t>
            </a:r>
            <a:r>
              <a:rPr lang="ru-RU" sz="1600" dirty="0" err="1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приростает</a:t>
            </a:r>
            <a:endParaRPr lang="ru-RU" sz="1600" dirty="0">
              <a:solidFill>
                <a:schemeClr val="bg1">
                  <a:lumMod val="95000"/>
                </a:schemeClr>
              </a:solidFill>
              <a:cs typeface="Arial" panose="020B0604020202020204" pitchFamily="34" charset="0"/>
            </a:endParaRPr>
          </a:p>
        </p:txBody>
      </p:sp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1DB6F432-7616-4DAA-A483-2314E49E076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58972" y="3444444"/>
            <a:ext cx="1383035" cy="318664"/>
          </a:xfrm>
          <a:prstGeom prst="rect">
            <a:avLst/>
          </a:prstGeom>
        </p:spPr>
      </p:pic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31902A44-FF7E-494C-9DFD-B4E9A4113264}"/>
              </a:ext>
            </a:extLst>
          </p:cNvPr>
          <p:cNvSpPr/>
          <p:nvPr/>
        </p:nvSpPr>
        <p:spPr>
          <a:xfrm>
            <a:off x="9062648" y="4968722"/>
            <a:ext cx="296461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C3FF"/>
                </a:solidFill>
                <a:latin typeface="+mn-lt"/>
                <a:cs typeface="Arial" panose="020B0604020202020204" pitchFamily="34" charset="0"/>
              </a:rPr>
              <a:t>ВРЕМЯ ОТ ТРИГГЕРА ПЕРЕГРУЗКИ = </a:t>
            </a:r>
            <a:r>
              <a:rPr lang="en-US" dirty="0">
                <a:solidFill>
                  <a:srgbClr val="00C3FF"/>
                </a:solidFill>
                <a:latin typeface="+mn-lt"/>
                <a:cs typeface="Arial" panose="020B0604020202020204" pitchFamily="34" charset="0"/>
              </a:rPr>
              <a:t>S1 + X1 + S0</a:t>
            </a:r>
            <a:r>
              <a:rPr lang="ru-RU" dirty="0">
                <a:solidFill>
                  <a:srgbClr val="00C3FF"/>
                </a:solidFill>
                <a:latin typeface="+mn-lt"/>
                <a:cs typeface="Arial" panose="020B0604020202020204" pitchFamily="34" charset="0"/>
              </a:rPr>
              <a:t> + </a:t>
            </a:r>
            <a:r>
              <a:rPr lang="en-US" dirty="0">
                <a:solidFill>
                  <a:srgbClr val="00C3FF"/>
                </a:solidFill>
                <a:latin typeface="+mn-lt"/>
                <a:cs typeface="Arial" panose="020B0604020202020204" pitchFamily="34" charset="0"/>
              </a:rPr>
              <a:t>X1 + S1 + X2 + S2</a:t>
            </a:r>
            <a:endParaRPr lang="ru-RU" dirty="0">
              <a:solidFill>
                <a:srgbClr val="00C3FF"/>
              </a:solidFill>
              <a:latin typeface="+mn-lt"/>
            </a:endParaRPr>
          </a:p>
        </p:txBody>
      </p:sp>
      <p:pic>
        <p:nvPicPr>
          <p:cNvPr id="28" name="Рисунок 27">
            <a:extLst>
              <a:ext uri="{FF2B5EF4-FFF2-40B4-BE49-F238E27FC236}">
                <a16:creationId xmlns:a16="http://schemas.microsoft.com/office/drawing/2014/main" id="{A87E6AD3-A529-4904-AAFF-B2FC948FF98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97138" y="3429000"/>
            <a:ext cx="1383035" cy="318664"/>
          </a:xfrm>
          <a:prstGeom prst="rect">
            <a:avLst/>
          </a:prstGeom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F4050C56-D2F3-4E87-907B-51EEF584440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46740" y="3429000"/>
            <a:ext cx="1383035" cy="318664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4CA652E6-273D-45CF-9883-F66B18820EB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6107" y="3440723"/>
            <a:ext cx="1383035" cy="318664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4EE5C0F-B4C8-45AF-A9B6-D3DCEFD3450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03772" y="3821456"/>
            <a:ext cx="2047875" cy="933450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7A3063DC-86DF-421E-B649-4BFD83DF4D4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81731" y="3821456"/>
            <a:ext cx="2047875" cy="933450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00426EB2-1FA1-45F2-ACC8-404E46C052D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489142" y="2618800"/>
            <a:ext cx="559226" cy="212506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F2081F89-49D4-4C00-BFFA-2EC731C64C0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237912" y="2618800"/>
            <a:ext cx="559226" cy="212506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20965D35-E7F0-4C23-825E-DF2D56FA84F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371191" y="3821456"/>
            <a:ext cx="2019300" cy="933450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D8699FDF-8C15-4EDA-9558-90605BDA7AB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028534" y="2585716"/>
            <a:ext cx="598750" cy="514925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7B48CF1D-DA21-4E11-85F6-BB865336AA4D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830980" y="2492414"/>
            <a:ext cx="776065" cy="61864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34DCF9E-9CBD-4576-8A3B-8BF7CCA49FE4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070635" y="4458965"/>
            <a:ext cx="219075" cy="304800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B5BA965-1551-4042-9E35-AF874D31A799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039473" y="3098331"/>
            <a:ext cx="748354" cy="330668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AF2AD180-57AB-40B0-A2C9-EE73EDBF3832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289075" y="3098331"/>
            <a:ext cx="748356" cy="330669"/>
          </a:xfrm>
          <a:prstGeom prst="rect">
            <a:avLst/>
          </a:prstGeom>
        </p:spPr>
      </p:pic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B57B738A-B472-4DFF-BDAE-790DF6763FD1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6703858" y="2163916"/>
            <a:ext cx="123825" cy="123825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1073D34D-E35E-427E-BAD3-70830001FFA6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6816718" y="3098331"/>
            <a:ext cx="748354" cy="330668"/>
          </a:xfrm>
          <a:prstGeom prst="rect">
            <a:avLst/>
          </a:prstGeom>
        </p:spPr>
      </p:pic>
      <p:sp>
        <p:nvSpPr>
          <p:cNvPr id="23" name="Заголовок 1"/>
          <p:cNvSpPr txBox="1">
            <a:spLocks/>
          </p:cNvSpPr>
          <p:nvPr/>
        </p:nvSpPr>
        <p:spPr>
          <a:xfrm>
            <a:off x="235962" y="306075"/>
            <a:ext cx="10786271" cy="96423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sz="2900" b="1" dirty="0">
                <a:solidFill>
                  <a:schemeClr val="bg1"/>
                </a:solidFill>
                <a:latin typeface="+mn-lt"/>
              </a:rPr>
              <a:t>ECN –</a:t>
            </a:r>
            <a:r>
              <a:rPr lang="ru-RU" sz="2900" b="1" dirty="0">
                <a:solidFill>
                  <a:schemeClr val="bg1"/>
                </a:solidFill>
                <a:latin typeface="+mn-lt"/>
              </a:rPr>
              <a:t> 4</a:t>
            </a:r>
          </a:p>
        </p:txBody>
      </p:sp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D848FD94-C6E0-4C86-BFCC-262AD2ABCE22}"/>
              </a:ext>
            </a:extLst>
          </p:cNvPr>
          <p:cNvSpPr/>
          <p:nvPr/>
        </p:nvSpPr>
        <p:spPr>
          <a:xfrm>
            <a:off x="9048460" y="1078284"/>
            <a:ext cx="2964613" cy="37548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3812" lvl="1"/>
            <a:r>
              <a:rPr lang="en-US" sz="1400" b="1" dirty="0">
                <a:solidFill>
                  <a:srgbClr val="00C3FF"/>
                </a:solidFill>
                <a:cs typeface="Arial" panose="020B0604020202020204" pitchFamily="34" charset="0"/>
              </a:rPr>
              <a:t>S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 – </a:t>
            </a:r>
            <a:r>
              <a:rPr lang="ru-RU" sz="14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время внутренней обработки и/или генерации сигнального пакета</a:t>
            </a:r>
            <a:endParaRPr lang="en-US" sz="1400" dirty="0">
              <a:solidFill>
                <a:schemeClr val="bg1">
                  <a:lumMod val="95000"/>
                </a:schemeClr>
              </a:solidFill>
              <a:cs typeface="Arial" panose="020B0604020202020204" pitchFamily="34" charset="0"/>
            </a:endParaRPr>
          </a:p>
          <a:p>
            <a:pPr marL="23812" lvl="1"/>
            <a:endParaRPr lang="ru-RU" sz="1400" dirty="0">
              <a:solidFill>
                <a:schemeClr val="bg1">
                  <a:lumMod val="95000"/>
                </a:schemeClr>
              </a:solidFill>
              <a:cs typeface="Arial" panose="020B0604020202020204" pitchFamily="34" charset="0"/>
            </a:endParaRPr>
          </a:p>
          <a:p>
            <a:pPr marL="23812" lvl="1"/>
            <a:r>
              <a:rPr lang="en-US" sz="1400" b="1" dirty="0">
                <a:solidFill>
                  <a:srgbClr val="00C3FF"/>
                </a:solidFill>
                <a:cs typeface="Arial" panose="020B0604020202020204" pitchFamily="34" charset="0"/>
              </a:rPr>
              <a:t>X</a:t>
            </a:r>
            <a:r>
              <a:rPr lang="ru-RU" sz="14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 – время доставки</a:t>
            </a:r>
            <a:endParaRPr lang="en-US" sz="1400" dirty="0">
              <a:solidFill>
                <a:schemeClr val="bg1">
                  <a:lumMod val="95000"/>
                </a:schemeClr>
              </a:solidFill>
              <a:cs typeface="Arial" panose="020B0604020202020204" pitchFamily="34" charset="0"/>
            </a:endParaRPr>
          </a:p>
          <a:p>
            <a:pPr marL="23812" lvl="1"/>
            <a:r>
              <a:rPr lang="ru-RU" sz="14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по каналу</a:t>
            </a:r>
            <a:endParaRPr lang="en-US" sz="1400" dirty="0">
              <a:solidFill>
                <a:schemeClr val="bg1">
                  <a:lumMod val="95000"/>
                </a:schemeClr>
              </a:solidFill>
              <a:cs typeface="Arial" panose="020B0604020202020204" pitchFamily="34" charset="0"/>
            </a:endParaRPr>
          </a:p>
          <a:p>
            <a:pPr marL="23812" lvl="1"/>
            <a:endParaRPr lang="ru-RU" sz="1400" dirty="0">
              <a:solidFill>
                <a:schemeClr val="bg1">
                  <a:lumMod val="95000"/>
                </a:schemeClr>
              </a:solidFill>
              <a:cs typeface="Arial" panose="020B0604020202020204" pitchFamily="34" charset="0"/>
            </a:endParaRPr>
          </a:p>
          <a:p>
            <a:pPr marL="23812" lvl="1"/>
            <a:r>
              <a:rPr lang="en-US" sz="1400" b="1" dirty="0">
                <a:solidFill>
                  <a:srgbClr val="00C3FF"/>
                </a:solidFill>
                <a:cs typeface="Arial" panose="020B0604020202020204" pitchFamily="34" charset="0"/>
              </a:rPr>
              <a:t>F1</a:t>
            </a:r>
            <a:r>
              <a:rPr lang="ru-RU" sz="14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 – время заполнения локального буфера</a:t>
            </a:r>
            <a:endParaRPr lang="en-US" sz="1400" dirty="0">
              <a:solidFill>
                <a:schemeClr val="bg1">
                  <a:lumMod val="95000"/>
                </a:schemeClr>
              </a:solidFill>
              <a:cs typeface="Arial" panose="020B0604020202020204" pitchFamily="34" charset="0"/>
            </a:endParaRPr>
          </a:p>
          <a:p>
            <a:pPr marL="23812" lvl="1"/>
            <a:endParaRPr lang="ru-RU" sz="1400" dirty="0">
              <a:solidFill>
                <a:schemeClr val="bg1">
                  <a:lumMod val="95000"/>
                </a:schemeClr>
              </a:solidFill>
              <a:cs typeface="Arial" panose="020B0604020202020204" pitchFamily="34" charset="0"/>
            </a:endParaRPr>
          </a:p>
          <a:p>
            <a:pPr marL="23812" lvl="1"/>
            <a:r>
              <a:rPr lang="en-US" sz="1400" b="1" dirty="0">
                <a:solidFill>
                  <a:srgbClr val="00C3FF"/>
                </a:solidFill>
                <a:cs typeface="Arial" panose="020B0604020202020204" pitchFamily="34" charset="0"/>
              </a:rPr>
              <a:t>N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 – </a:t>
            </a:r>
            <a:r>
              <a:rPr lang="ru-RU" sz="14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количество узлов источников</a:t>
            </a:r>
            <a:endParaRPr lang="en-US" sz="1400" dirty="0">
              <a:solidFill>
                <a:schemeClr val="bg1">
                  <a:lumMod val="95000"/>
                </a:schemeClr>
              </a:solidFill>
              <a:cs typeface="Arial" panose="020B0604020202020204" pitchFamily="34" charset="0"/>
            </a:endParaRPr>
          </a:p>
          <a:p>
            <a:pPr marL="23812" lvl="1"/>
            <a:endParaRPr lang="en-US" sz="1400" dirty="0">
              <a:solidFill>
                <a:schemeClr val="bg1">
                  <a:lumMod val="95000"/>
                </a:schemeClr>
              </a:solidFill>
              <a:cs typeface="Arial" panose="020B0604020202020204" pitchFamily="34" charset="0"/>
            </a:endParaRPr>
          </a:p>
          <a:p>
            <a:pPr marL="23812" lvl="1"/>
            <a:r>
              <a:rPr lang="en-US" sz="1400" b="1" dirty="0" err="1">
                <a:solidFill>
                  <a:srgbClr val="00C3FF"/>
                </a:solidFill>
                <a:cs typeface="Arial" panose="020B0604020202020204" pitchFamily="34" charset="0"/>
              </a:rPr>
              <a:t>Bw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 – </a:t>
            </a:r>
            <a:r>
              <a:rPr lang="ru-RU" sz="14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максимальный принимаемый поток</a:t>
            </a:r>
            <a:endParaRPr lang="en-US" sz="1400" dirty="0">
              <a:solidFill>
                <a:schemeClr val="bg1">
                  <a:lumMod val="95000"/>
                </a:schemeClr>
              </a:solidFill>
              <a:cs typeface="Arial" panose="020B0604020202020204" pitchFamily="34" charset="0"/>
            </a:endParaRPr>
          </a:p>
          <a:p>
            <a:pPr marL="23812" lvl="1"/>
            <a:endParaRPr lang="en-US" sz="1400" dirty="0">
              <a:solidFill>
                <a:schemeClr val="bg1">
                  <a:lumMod val="95000"/>
                </a:schemeClr>
              </a:solidFill>
              <a:cs typeface="Arial" panose="020B0604020202020204" pitchFamily="34" charset="0"/>
            </a:endParaRPr>
          </a:p>
          <a:p>
            <a:pPr marL="23812" lvl="1"/>
            <a:r>
              <a:rPr lang="en-US" sz="1400" b="1" dirty="0">
                <a:solidFill>
                  <a:srgbClr val="00C3FF"/>
                </a:solidFill>
                <a:cs typeface="Arial" panose="020B0604020202020204" pitchFamily="34" charset="0"/>
              </a:rPr>
              <a:t>Bs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 – </a:t>
            </a:r>
            <a:r>
              <a:rPr lang="ru-RU" sz="14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заполнение буфера</a:t>
            </a:r>
          </a:p>
        </p:txBody>
      </p:sp>
    </p:spTree>
    <p:extLst>
      <p:ext uri="{BB962C8B-B14F-4D97-AF65-F5344CB8AC3E}">
        <p14:creationId xmlns:p14="http://schemas.microsoft.com/office/powerpoint/2010/main" val="38536057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Вводные тезисы</a:t>
            </a:r>
            <a:br>
              <a:rPr lang="ru-RU" dirty="0"/>
            </a:b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465690" y="1270307"/>
            <a:ext cx="92689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/>
            <a:r>
              <a:rPr lang="ru-RU" dirty="0">
                <a:latin typeface="+mn-lt"/>
                <a:cs typeface="Arial" panose="020B0604020202020204" pitchFamily="34" charset="0"/>
              </a:rPr>
              <a:t>Тема </a:t>
            </a:r>
            <a:r>
              <a:rPr lang="en-US" dirty="0">
                <a:latin typeface="+mn-lt"/>
                <a:cs typeface="Arial" panose="020B0604020202020204" pitchFamily="34" charset="0"/>
              </a:rPr>
              <a:t>ML / AI</a:t>
            </a:r>
            <a:r>
              <a:rPr lang="ru-RU" dirty="0">
                <a:latin typeface="+mn-lt"/>
                <a:cs typeface="Arial" panose="020B0604020202020204" pitchFamily="34" charset="0"/>
              </a:rPr>
              <a:t> становится массовой, и из ниши единичных </a:t>
            </a:r>
            <a:r>
              <a:rPr lang="ru-RU" dirty="0" err="1">
                <a:latin typeface="+mn-lt"/>
                <a:cs typeface="Arial" panose="020B0604020202020204" pitchFamily="34" charset="0"/>
              </a:rPr>
              <a:t>гиперскейлеров</a:t>
            </a:r>
            <a:r>
              <a:rPr lang="ru-RU" dirty="0">
                <a:latin typeface="+mn-lt"/>
                <a:cs typeface="Arial" panose="020B0604020202020204" pitchFamily="34" charset="0"/>
              </a:rPr>
              <a:t> уходит</a:t>
            </a:r>
          </a:p>
          <a:p>
            <a:pPr marL="0" lvl="1"/>
            <a:r>
              <a:rPr lang="ru-RU" dirty="0">
                <a:latin typeface="+mn-lt"/>
                <a:cs typeface="Arial" panose="020B0604020202020204" pitchFamily="34" charset="0"/>
              </a:rPr>
              <a:t>к новым участникам. При этом, одновременно проявляется целый ряд особенностей:</a:t>
            </a:r>
          </a:p>
        </p:txBody>
      </p:sp>
      <p:grpSp>
        <p:nvGrpSpPr>
          <p:cNvPr id="5" name="Группа 4"/>
          <p:cNvGrpSpPr/>
          <p:nvPr/>
        </p:nvGrpSpPr>
        <p:grpSpPr>
          <a:xfrm>
            <a:off x="313090" y="1104821"/>
            <a:ext cx="1003802" cy="977304"/>
            <a:chOff x="430632" y="2415772"/>
            <a:chExt cx="1071479" cy="1043195"/>
          </a:xfrm>
        </p:grpSpPr>
        <p:sp>
          <p:nvSpPr>
            <p:cNvPr id="6" name="Freeform 6"/>
            <p:cNvSpPr>
              <a:spLocks noChangeAspect="1"/>
            </p:cNvSpPr>
            <p:nvPr/>
          </p:nvSpPr>
          <p:spPr bwMode="auto">
            <a:xfrm rot="4440000">
              <a:off x="463669" y="2415773"/>
              <a:ext cx="1033689" cy="1043195"/>
            </a:xfrm>
            <a:custGeom>
              <a:avLst/>
              <a:gdLst>
                <a:gd name="T0" fmla="*/ 31 w 501"/>
                <a:gd name="T1" fmla="*/ 339 h 505"/>
                <a:gd name="T2" fmla="*/ 0 w 501"/>
                <a:gd name="T3" fmla="*/ 254 h 505"/>
                <a:gd name="T4" fmla="*/ 37 w 501"/>
                <a:gd name="T5" fmla="*/ 161 h 505"/>
                <a:gd name="T6" fmla="*/ 313 w 501"/>
                <a:gd name="T7" fmla="*/ 5 h 505"/>
                <a:gd name="T8" fmla="*/ 403 w 501"/>
                <a:gd name="T9" fmla="*/ 21 h 505"/>
                <a:gd name="T10" fmla="*/ 462 w 501"/>
                <a:gd name="T11" fmla="*/ 91 h 505"/>
                <a:gd name="T12" fmla="*/ 464 w 501"/>
                <a:gd name="T13" fmla="*/ 408 h 505"/>
                <a:gd name="T14" fmla="*/ 402 w 501"/>
                <a:gd name="T15" fmla="*/ 486 h 505"/>
                <a:gd name="T16" fmla="*/ 313 w 501"/>
                <a:gd name="T17" fmla="*/ 502 h 505"/>
                <a:gd name="T18" fmla="*/ 31 w 501"/>
                <a:gd name="T19" fmla="*/ 339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1" h="505">
                  <a:moveTo>
                    <a:pt x="31" y="339"/>
                  </a:moveTo>
                  <a:cubicBezTo>
                    <a:pt x="13" y="315"/>
                    <a:pt x="0" y="286"/>
                    <a:pt x="0" y="254"/>
                  </a:cubicBezTo>
                  <a:cubicBezTo>
                    <a:pt x="0" y="218"/>
                    <a:pt x="15" y="186"/>
                    <a:pt x="37" y="161"/>
                  </a:cubicBezTo>
                  <a:cubicBezTo>
                    <a:pt x="108" y="82"/>
                    <a:pt x="203" y="23"/>
                    <a:pt x="313" y="5"/>
                  </a:cubicBezTo>
                  <a:cubicBezTo>
                    <a:pt x="343" y="0"/>
                    <a:pt x="374" y="5"/>
                    <a:pt x="403" y="21"/>
                  </a:cubicBezTo>
                  <a:cubicBezTo>
                    <a:pt x="431" y="37"/>
                    <a:pt x="451" y="62"/>
                    <a:pt x="462" y="91"/>
                  </a:cubicBezTo>
                  <a:cubicBezTo>
                    <a:pt x="501" y="195"/>
                    <a:pt x="497" y="306"/>
                    <a:pt x="464" y="408"/>
                  </a:cubicBezTo>
                  <a:cubicBezTo>
                    <a:pt x="453" y="439"/>
                    <a:pt x="433" y="468"/>
                    <a:pt x="402" y="486"/>
                  </a:cubicBezTo>
                  <a:cubicBezTo>
                    <a:pt x="374" y="502"/>
                    <a:pt x="343" y="505"/>
                    <a:pt x="313" y="502"/>
                  </a:cubicBezTo>
                  <a:cubicBezTo>
                    <a:pt x="214" y="492"/>
                    <a:pt x="92" y="421"/>
                    <a:pt x="31" y="33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7" name="Freeform 6"/>
            <p:cNvSpPr>
              <a:spLocks noChangeAspect="1"/>
            </p:cNvSpPr>
            <p:nvPr/>
          </p:nvSpPr>
          <p:spPr bwMode="auto">
            <a:xfrm rot="402533">
              <a:off x="430632" y="2415772"/>
              <a:ext cx="1033689" cy="1043195"/>
            </a:xfrm>
            <a:custGeom>
              <a:avLst/>
              <a:gdLst>
                <a:gd name="T0" fmla="*/ 31 w 501"/>
                <a:gd name="T1" fmla="*/ 339 h 505"/>
                <a:gd name="T2" fmla="*/ 0 w 501"/>
                <a:gd name="T3" fmla="*/ 254 h 505"/>
                <a:gd name="T4" fmla="*/ 37 w 501"/>
                <a:gd name="T5" fmla="*/ 161 h 505"/>
                <a:gd name="T6" fmla="*/ 313 w 501"/>
                <a:gd name="T7" fmla="*/ 5 h 505"/>
                <a:gd name="T8" fmla="*/ 403 w 501"/>
                <a:gd name="T9" fmla="*/ 21 h 505"/>
                <a:gd name="T10" fmla="*/ 462 w 501"/>
                <a:gd name="T11" fmla="*/ 91 h 505"/>
                <a:gd name="T12" fmla="*/ 464 w 501"/>
                <a:gd name="T13" fmla="*/ 408 h 505"/>
                <a:gd name="T14" fmla="*/ 402 w 501"/>
                <a:gd name="T15" fmla="*/ 486 h 505"/>
                <a:gd name="T16" fmla="*/ 313 w 501"/>
                <a:gd name="T17" fmla="*/ 502 h 505"/>
                <a:gd name="T18" fmla="*/ 31 w 501"/>
                <a:gd name="T19" fmla="*/ 339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1" h="505">
                  <a:moveTo>
                    <a:pt x="31" y="339"/>
                  </a:moveTo>
                  <a:cubicBezTo>
                    <a:pt x="13" y="315"/>
                    <a:pt x="0" y="286"/>
                    <a:pt x="0" y="254"/>
                  </a:cubicBezTo>
                  <a:cubicBezTo>
                    <a:pt x="0" y="218"/>
                    <a:pt x="15" y="186"/>
                    <a:pt x="37" y="161"/>
                  </a:cubicBezTo>
                  <a:cubicBezTo>
                    <a:pt x="108" y="82"/>
                    <a:pt x="203" y="23"/>
                    <a:pt x="313" y="5"/>
                  </a:cubicBezTo>
                  <a:cubicBezTo>
                    <a:pt x="343" y="0"/>
                    <a:pt x="374" y="5"/>
                    <a:pt x="403" y="21"/>
                  </a:cubicBezTo>
                  <a:cubicBezTo>
                    <a:pt x="431" y="37"/>
                    <a:pt x="451" y="62"/>
                    <a:pt x="462" y="91"/>
                  </a:cubicBezTo>
                  <a:cubicBezTo>
                    <a:pt x="501" y="195"/>
                    <a:pt x="497" y="306"/>
                    <a:pt x="464" y="408"/>
                  </a:cubicBezTo>
                  <a:cubicBezTo>
                    <a:pt x="453" y="439"/>
                    <a:pt x="433" y="468"/>
                    <a:pt x="402" y="486"/>
                  </a:cubicBezTo>
                  <a:cubicBezTo>
                    <a:pt x="374" y="502"/>
                    <a:pt x="343" y="505"/>
                    <a:pt x="313" y="502"/>
                  </a:cubicBezTo>
                  <a:cubicBezTo>
                    <a:pt x="214" y="492"/>
                    <a:pt x="92" y="421"/>
                    <a:pt x="31" y="339"/>
                  </a:cubicBezTo>
                  <a:close/>
                </a:path>
              </a:pathLst>
            </a:custGeom>
            <a:gradFill>
              <a:gsLst>
                <a:gs pos="0">
                  <a:schemeClr val="accent2">
                    <a:alpha val="23000"/>
                  </a:schemeClr>
                </a:gs>
                <a:gs pos="100000">
                  <a:srgbClr val="B7EEFF">
                    <a:alpha val="45000"/>
                  </a:srgbClr>
                </a:gs>
              </a:gsLst>
              <a:lin ang="16200000" scaled="1"/>
            </a:gradFill>
            <a:ln w="12700">
              <a:solidFill>
                <a:schemeClr val="accent2">
                  <a:lumMod val="60000"/>
                  <a:lumOff val="40000"/>
                  <a:alpha val="98000"/>
                </a:schemeClr>
              </a:solidFill>
            </a:ln>
            <a:effectLst>
              <a:outerShdw blurRad="114300" dist="63500" dir="2880000" sx="98000" sy="98000" algn="tl" rotWithShape="0">
                <a:srgbClr val="0486FC">
                  <a:alpha val="57000"/>
                </a:srgbClr>
              </a:outerShdw>
            </a:effectLst>
          </p:spPr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ru-RU"/>
            </a:p>
          </p:txBody>
        </p:sp>
      </p:grpSp>
      <p:sp>
        <p:nvSpPr>
          <p:cNvPr id="8" name="Скругленный прямоугольник 7"/>
          <p:cNvSpPr/>
          <p:nvPr/>
        </p:nvSpPr>
        <p:spPr bwMode="auto">
          <a:xfrm>
            <a:off x="347555" y="2280740"/>
            <a:ext cx="3851221" cy="1200266"/>
          </a:xfrm>
          <a:prstGeom prst="roundRect">
            <a:avLst>
              <a:gd name="adj" fmla="val 7065"/>
            </a:avLst>
          </a:prstGeom>
          <a:solidFill>
            <a:schemeClr val="bg1">
              <a:alpha val="56000"/>
            </a:schemeClr>
          </a:solidFill>
          <a:ln w="6350">
            <a:solidFill>
              <a:srgbClr val="EEF2F0"/>
            </a:solidFill>
          </a:ln>
          <a:effectLst>
            <a:outerShdw blurRad="139700" dist="88900" dir="3000000" algn="tl" rotWithShape="0">
              <a:schemeClr val="accent1">
                <a:lumMod val="40000"/>
                <a:lumOff val="60000"/>
                <a:alpha val="15000"/>
              </a:schemeClr>
            </a:outerShdw>
          </a:effectLst>
        </p:spPr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493085" y="2465375"/>
            <a:ext cx="38328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7800" lvl="1" indent="-177800">
              <a:buBlip>
                <a:blip r:embed="rId2"/>
              </a:buBlip>
            </a:pPr>
            <a:r>
              <a:rPr lang="ru-RU" sz="1600" dirty="0">
                <a:cs typeface="Arial" panose="020B0604020202020204" pitchFamily="34" charset="0"/>
              </a:rPr>
              <a:t>Относительно малые</a:t>
            </a:r>
          </a:p>
          <a:p>
            <a:pPr marL="177800" lvl="1"/>
            <a:r>
              <a:rPr lang="ru-RU" sz="1600" dirty="0">
                <a:cs typeface="Arial" panose="020B0604020202020204" pitchFamily="34" charset="0"/>
              </a:rPr>
              <a:t>в привычном понимании размеры кластеров (х10 – х100 </a:t>
            </a:r>
            <a:r>
              <a:rPr lang="en-US" sz="1600" dirty="0">
                <a:cs typeface="Arial" panose="020B0604020202020204" pitchFamily="34" charset="0"/>
              </a:rPr>
              <a:t>GPU</a:t>
            </a:r>
            <a:r>
              <a:rPr lang="ru-RU" sz="1600" dirty="0">
                <a:cs typeface="Arial" panose="020B0604020202020204" pitchFamily="34" charset="0"/>
              </a:rPr>
              <a:t>)</a:t>
            </a:r>
          </a:p>
        </p:txBody>
      </p:sp>
      <p:sp>
        <p:nvSpPr>
          <p:cNvPr id="11" name="Скругленный прямоугольник 10"/>
          <p:cNvSpPr/>
          <p:nvPr/>
        </p:nvSpPr>
        <p:spPr bwMode="auto">
          <a:xfrm>
            <a:off x="4325885" y="2280740"/>
            <a:ext cx="3586474" cy="1200266"/>
          </a:xfrm>
          <a:prstGeom prst="roundRect">
            <a:avLst>
              <a:gd name="adj" fmla="val 7065"/>
            </a:avLst>
          </a:prstGeom>
          <a:solidFill>
            <a:schemeClr val="bg1">
              <a:alpha val="56000"/>
            </a:schemeClr>
          </a:solidFill>
          <a:ln w="6350">
            <a:solidFill>
              <a:srgbClr val="EEF2F0"/>
            </a:solidFill>
          </a:ln>
          <a:effectLst>
            <a:outerShdw blurRad="139700" dist="88900" dir="3000000" algn="tl" rotWithShape="0">
              <a:schemeClr val="accent1">
                <a:lumMod val="40000"/>
                <a:lumOff val="60000"/>
                <a:alpha val="15000"/>
              </a:schemeClr>
            </a:outerShdw>
          </a:effectLst>
        </p:spPr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4471414" y="2465375"/>
            <a:ext cx="38328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7800" lvl="1" indent="-177800">
              <a:buBlip>
                <a:blip r:embed="rId2"/>
              </a:buBlip>
            </a:pPr>
            <a:r>
              <a:rPr lang="ru-RU" sz="1600" dirty="0">
                <a:cs typeface="Arial" panose="020B0604020202020204" pitchFamily="34" charset="0"/>
              </a:rPr>
              <a:t>Новые возможности </a:t>
            </a:r>
            <a:r>
              <a:rPr lang="en-US" sz="1600" dirty="0">
                <a:cs typeface="Arial" panose="020B0604020202020204" pitchFamily="34" charset="0"/>
              </a:rPr>
              <a:t>Ethernet</a:t>
            </a:r>
            <a:r>
              <a:rPr lang="ru-RU" sz="1600" dirty="0">
                <a:cs typeface="Arial" panose="020B0604020202020204" pitchFamily="34" charset="0"/>
              </a:rPr>
              <a:t> </a:t>
            </a:r>
            <a:r>
              <a:rPr lang="en-US" sz="1600" dirty="0">
                <a:cs typeface="Arial" panose="020B0604020202020204" pitchFamily="34" charset="0"/>
              </a:rPr>
              <a:t>vs </a:t>
            </a:r>
            <a:r>
              <a:rPr lang="en-US" sz="1600" dirty="0" err="1">
                <a:cs typeface="Arial" panose="020B0604020202020204" pitchFamily="34" charset="0"/>
              </a:rPr>
              <a:t>Infiniband</a:t>
            </a:r>
            <a:r>
              <a:rPr lang="ru-RU" sz="1600" dirty="0">
                <a:cs typeface="Arial" panose="020B0604020202020204" pitchFamily="34" charset="0"/>
              </a:rPr>
              <a:t> позволяют строить вариативно</a:t>
            </a:r>
          </a:p>
        </p:txBody>
      </p:sp>
      <p:sp>
        <p:nvSpPr>
          <p:cNvPr id="13" name="Скругленный прямоугольник 12"/>
          <p:cNvSpPr/>
          <p:nvPr/>
        </p:nvSpPr>
        <p:spPr bwMode="auto">
          <a:xfrm>
            <a:off x="8039468" y="2280740"/>
            <a:ext cx="3705960" cy="1200266"/>
          </a:xfrm>
          <a:prstGeom prst="roundRect">
            <a:avLst>
              <a:gd name="adj" fmla="val 7065"/>
            </a:avLst>
          </a:prstGeom>
          <a:solidFill>
            <a:schemeClr val="bg1">
              <a:alpha val="56000"/>
            </a:schemeClr>
          </a:solidFill>
          <a:ln w="6350">
            <a:solidFill>
              <a:srgbClr val="EEF2F0"/>
            </a:solidFill>
          </a:ln>
          <a:effectLst>
            <a:outerShdw blurRad="139700" dist="88900" dir="3000000" algn="tl" rotWithShape="0">
              <a:schemeClr val="accent1">
                <a:lumMod val="40000"/>
                <a:lumOff val="60000"/>
                <a:alpha val="15000"/>
              </a:schemeClr>
            </a:outerShdw>
          </a:effectLst>
        </p:spPr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8191966" y="2342264"/>
            <a:ext cx="340096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7800" lvl="1" indent="-177800">
              <a:buBlip>
                <a:blip r:embed="rId2"/>
              </a:buBlip>
            </a:pPr>
            <a:r>
              <a:rPr lang="ru-RU" sz="1600" dirty="0">
                <a:cs typeface="Arial" panose="020B0604020202020204" pitchFamily="34" charset="0"/>
              </a:rPr>
              <a:t>Отсутствие у новых игроков долговременного опыта построения и эксплуатации</a:t>
            </a:r>
          </a:p>
          <a:p>
            <a:pPr marL="177800" lvl="1"/>
            <a:r>
              <a:rPr lang="ru-RU" sz="1600" dirty="0">
                <a:cs typeface="Arial" panose="020B0604020202020204" pitchFamily="34" charset="0"/>
              </a:rPr>
              <a:t>в отличии от </a:t>
            </a:r>
            <a:r>
              <a:rPr lang="ru-RU" sz="1600" dirty="0" err="1">
                <a:cs typeface="Arial" panose="020B0604020202020204" pitchFamily="34" charset="0"/>
              </a:rPr>
              <a:t>гиперскейлеров</a:t>
            </a:r>
            <a:endParaRPr lang="en-US" sz="1600" dirty="0">
              <a:cs typeface="Arial" panose="020B0604020202020204" pitchFamily="34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18890" y="3871810"/>
            <a:ext cx="1156256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/>
            <a:r>
              <a:rPr lang="ru-RU" dirty="0">
                <a:latin typeface="+mn-lt"/>
                <a:cs typeface="Arial" panose="020B0604020202020204" pitchFamily="34" charset="0"/>
              </a:rPr>
              <a:t>Итак, допустим мы построили кластер, добились работоспособности инфраструктуры, настроили </a:t>
            </a:r>
            <a:r>
              <a:rPr lang="en-US" dirty="0">
                <a:latin typeface="+mn-lt"/>
                <a:cs typeface="Arial" panose="020B0604020202020204" pitchFamily="34" charset="0"/>
              </a:rPr>
              <a:t>ROCEv2, DCQCN </a:t>
            </a:r>
            <a:r>
              <a:rPr lang="ru-RU" dirty="0">
                <a:latin typeface="+mn-lt"/>
                <a:cs typeface="Arial" panose="020B0604020202020204" pitchFamily="34" charset="0"/>
              </a:rPr>
              <a:t>и прочие страшные слова, - «работает –не трогай….». </a:t>
            </a:r>
            <a:endParaRPr lang="en-US" dirty="0">
              <a:latin typeface="+mn-lt"/>
              <a:cs typeface="Arial" panose="020B0604020202020204" pitchFamily="34" charset="0"/>
            </a:endParaRPr>
          </a:p>
          <a:p>
            <a:pPr marL="0" lvl="1"/>
            <a:endParaRPr lang="en-US" dirty="0">
              <a:latin typeface="+mn-lt"/>
              <a:cs typeface="Arial" panose="020B0604020202020204" pitchFamily="34" charset="0"/>
            </a:endParaRPr>
          </a:p>
          <a:p>
            <a:pPr marL="0" lvl="1"/>
            <a:r>
              <a:rPr lang="ru-RU" dirty="0">
                <a:latin typeface="+mn-lt"/>
                <a:cs typeface="Arial" panose="020B0604020202020204" pitchFamily="34" charset="0"/>
              </a:rPr>
              <a:t>А если все же копнуть чуть глубже? Почему иногда стоит оптимизировать сетевую  инфраструктуру</a:t>
            </a:r>
          </a:p>
          <a:p>
            <a:pPr marL="0" lvl="1"/>
            <a:r>
              <a:rPr lang="ru-RU" dirty="0">
                <a:latin typeface="+mn-lt"/>
                <a:cs typeface="Arial" panose="020B0604020202020204" pitchFamily="34" charset="0"/>
              </a:rPr>
              <a:t>и к каким результатам это может привести:</a:t>
            </a:r>
          </a:p>
          <a:p>
            <a:pPr marL="0" lvl="1"/>
            <a:endParaRPr lang="ru-RU" dirty="0">
              <a:latin typeface="+mn-lt"/>
              <a:cs typeface="Arial" panose="020B0604020202020204" pitchFamily="34" charset="0"/>
            </a:endParaRPr>
          </a:p>
          <a:p>
            <a:pPr marL="0" lvl="1"/>
            <a:r>
              <a:rPr lang="ru-RU" dirty="0">
                <a:latin typeface="+mn-lt"/>
                <a:cs typeface="Arial" panose="020B0604020202020204" pitchFamily="34" charset="0"/>
              </a:rPr>
              <a:t>предпосылки, подходы и примеры.</a:t>
            </a: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3085" y="1321801"/>
            <a:ext cx="615148" cy="6151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134605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64BAD25-CBCE-43AA-8F14-12E9D624273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962" y="1182199"/>
            <a:ext cx="8509453" cy="2434585"/>
          </a:xfrm>
          <a:prstGeom prst="rect">
            <a:avLst/>
          </a:prstGeom>
        </p:spPr>
      </p:pic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33C2715F-83F4-419F-A5A3-1E1080D33C1A}"/>
              </a:ext>
            </a:extLst>
          </p:cNvPr>
          <p:cNvSpPr/>
          <p:nvPr/>
        </p:nvSpPr>
        <p:spPr>
          <a:xfrm>
            <a:off x="272539" y="4959578"/>
            <a:ext cx="793877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Перегрузка на 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Leaf2 </a:t>
            </a:r>
            <a:r>
              <a:rPr lang="ru-RU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– 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Bs &gt;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WREDmin</a:t>
            </a:r>
            <a:r>
              <a:rPr lang="ru-RU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, часть транзитного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 </a:t>
            </a:r>
            <a:r>
              <a:rPr lang="ru-RU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трафика маркируется 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ECN 0x11</a:t>
            </a:r>
            <a:r>
              <a:rPr lang="ru-RU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, 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DST</a:t>
            </a:r>
            <a:r>
              <a:rPr lang="ru-RU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 продолжает генерировать 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CNP</a:t>
            </a:r>
            <a:r>
              <a:rPr lang="ru-RU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 в соответствии с входящим 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ECN</a:t>
            </a:r>
            <a:r>
              <a:rPr lang="ru-RU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, продолжается прирост буфера 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Leaf2</a:t>
            </a:r>
            <a:r>
              <a:rPr lang="ru-RU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, по мере роста доля 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ECN 0x11</a:t>
            </a:r>
            <a:r>
              <a:rPr lang="ru-RU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 маркеров </a:t>
            </a:r>
            <a:r>
              <a:rPr lang="ru-RU" sz="1600" dirty="0" err="1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приростает</a:t>
            </a:r>
            <a:endParaRPr lang="ru-RU" sz="1600" dirty="0">
              <a:solidFill>
                <a:schemeClr val="bg1">
                  <a:lumMod val="95000"/>
                </a:schemeClr>
              </a:solidFill>
              <a:cs typeface="Arial" panose="020B0604020202020204" pitchFamily="34" charset="0"/>
            </a:endParaRPr>
          </a:p>
        </p:txBody>
      </p:sp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1DB6F432-7616-4DAA-A483-2314E49E076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58972" y="3444444"/>
            <a:ext cx="1383035" cy="318664"/>
          </a:xfrm>
          <a:prstGeom prst="rect">
            <a:avLst/>
          </a:prstGeom>
        </p:spPr>
      </p:pic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31902A44-FF7E-494C-9DFD-B4E9A4113264}"/>
              </a:ext>
            </a:extLst>
          </p:cNvPr>
          <p:cNvSpPr/>
          <p:nvPr/>
        </p:nvSpPr>
        <p:spPr>
          <a:xfrm>
            <a:off x="9062648" y="4962054"/>
            <a:ext cx="296461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C3FF"/>
                </a:solidFill>
                <a:latin typeface="+mn-lt"/>
                <a:cs typeface="Arial" panose="020B0604020202020204" pitchFamily="34" charset="0"/>
              </a:rPr>
              <a:t>ВРЕМЯ ОТ ТРИГГЕРА ПЕРЕГРУЗКИ = </a:t>
            </a:r>
            <a:r>
              <a:rPr lang="en-US" dirty="0">
                <a:solidFill>
                  <a:srgbClr val="00C3FF"/>
                </a:solidFill>
                <a:latin typeface="+mn-lt"/>
                <a:cs typeface="Arial" panose="020B0604020202020204" pitchFamily="34" charset="0"/>
              </a:rPr>
              <a:t>S1 + X1 + S0</a:t>
            </a:r>
            <a:r>
              <a:rPr lang="ru-RU" dirty="0">
                <a:solidFill>
                  <a:srgbClr val="00C3FF"/>
                </a:solidFill>
                <a:latin typeface="+mn-lt"/>
                <a:cs typeface="Arial" panose="020B0604020202020204" pitchFamily="34" charset="0"/>
              </a:rPr>
              <a:t> + </a:t>
            </a:r>
            <a:r>
              <a:rPr lang="en-US" dirty="0">
                <a:solidFill>
                  <a:srgbClr val="00C3FF"/>
                </a:solidFill>
                <a:latin typeface="+mn-lt"/>
                <a:cs typeface="Arial" panose="020B0604020202020204" pitchFamily="34" charset="0"/>
              </a:rPr>
              <a:t>X1 + S1 + X2 + S2 + X3 + S3</a:t>
            </a:r>
            <a:endParaRPr lang="ru-RU" dirty="0">
              <a:solidFill>
                <a:srgbClr val="00C3FF"/>
              </a:solidFill>
              <a:latin typeface="+mn-lt"/>
            </a:endParaRPr>
          </a:p>
        </p:txBody>
      </p:sp>
      <p:pic>
        <p:nvPicPr>
          <p:cNvPr id="28" name="Рисунок 27">
            <a:extLst>
              <a:ext uri="{FF2B5EF4-FFF2-40B4-BE49-F238E27FC236}">
                <a16:creationId xmlns:a16="http://schemas.microsoft.com/office/drawing/2014/main" id="{A87E6AD3-A529-4904-AAFF-B2FC948FF98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97138" y="3429000"/>
            <a:ext cx="1383035" cy="318664"/>
          </a:xfrm>
          <a:prstGeom prst="rect">
            <a:avLst/>
          </a:prstGeom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F4050C56-D2F3-4E87-907B-51EEF584440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46740" y="3429000"/>
            <a:ext cx="1383035" cy="318664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4CA652E6-273D-45CF-9883-F66B18820EB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6107" y="3440723"/>
            <a:ext cx="1383035" cy="318664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4EE5C0F-B4C8-45AF-A9B6-D3DCEFD3450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03772" y="3821456"/>
            <a:ext cx="2047875" cy="933450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7A3063DC-86DF-421E-B649-4BFD83DF4D4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81731" y="3821456"/>
            <a:ext cx="2047875" cy="933450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00426EB2-1FA1-45F2-ACC8-404E46C052D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489142" y="2618800"/>
            <a:ext cx="559226" cy="212506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F2081F89-49D4-4C00-BFFA-2EC731C64C0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237912" y="2618800"/>
            <a:ext cx="559226" cy="212506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20965D35-E7F0-4C23-825E-DF2D56FA84F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371191" y="3821456"/>
            <a:ext cx="2019300" cy="933450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D8699FDF-8C15-4EDA-9558-90605BDA7AB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028534" y="2585716"/>
            <a:ext cx="598750" cy="514925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7B48CF1D-DA21-4E11-85F6-BB865336AA4D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830980" y="2361533"/>
            <a:ext cx="776065" cy="749521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34DCF9E-9CBD-4576-8A3B-8BF7CCA49FE4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070635" y="4458965"/>
            <a:ext cx="219075" cy="304800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B5BA965-1551-4042-9E35-AF874D31A799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229342" y="3051798"/>
            <a:ext cx="748354" cy="330668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AF2AD180-57AB-40B0-A2C9-EE73EDBF3832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478944" y="3051798"/>
            <a:ext cx="748356" cy="330669"/>
          </a:xfrm>
          <a:prstGeom prst="rect">
            <a:avLst/>
          </a:prstGeom>
        </p:spPr>
      </p:pic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B57B738A-B472-4DFF-BDAE-790DF6763FD1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6703858" y="2163916"/>
            <a:ext cx="123825" cy="123825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1073D34D-E35E-427E-BAD3-70830001FFA6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5006587" y="3051798"/>
            <a:ext cx="748354" cy="330668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D07B371E-F721-49A9-AA04-6A5F44A4F725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6836299" y="3063802"/>
            <a:ext cx="947582" cy="318664"/>
          </a:xfrm>
          <a:prstGeom prst="rect">
            <a:avLst/>
          </a:prstGeom>
        </p:spPr>
      </p:pic>
      <p:sp>
        <p:nvSpPr>
          <p:cNvPr id="26" name="Заголовок 1"/>
          <p:cNvSpPr txBox="1">
            <a:spLocks/>
          </p:cNvSpPr>
          <p:nvPr/>
        </p:nvSpPr>
        <p:spPr>
          <a:xfrm>
            <a:off x="235962" y="306075"/>
            <a:ext cx="10786271" cy="96423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sz="2900" b="1" dirty="0">
                <a:solidFill>
                  <a:schemeClr val="bg1"/>
                </a:solidFill>
                <a:latin typeface="+mn-lt"/>
              </a:rPr>
              <a:t>ECN -</a:t>
            </a:r>
            <a:r>
              <a:rPr lang="ru-RU" sz="2900" b="1" dirty="0">
                <a:solidFill>
                  <a:schemeClr val="bg1"/>
                </a:solidFill>
                <a:latin typeface="+mn-lt"/>
              </a:rPr>
              <a:t> 5</a:t>
            </a:r>
          </a:p>
        </p:txBody>
      </p:sp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id="{D848FD94-C6E0-4C86-BFCC-262AD2ABCE22}"/>
              </a:ext>
            </a:extLst>
          </p:cNvPr>
          <p:cNvSpPr/>
          <p:nvPr/>
        </p:nvSpPr>
        <p:spPr>
          <a:xfrm>
            <a:off x="9048460" y="1078284"/>
            <a:ext cx="2964613" cy="37548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3812" lvl="1"/>
            <a:r>
              <a:rPr lang="en-US" sz="1400" b="1" dirty="0">
                <a:solidFill>
                  <a:srgbClr val="00C3FF"/>
                </a:solidFill>
                <a:cs typeface="Arial" panose="020B0604020202020204" pitchFamily="34" charset="0"/>
              </a:rPr>
              <a:t>S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 – </a:t>
            </a:r>
            <a:r>
              <a:rPr lang="ru-RU" sz="14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время внутренней обработки и/или генерации сигнального пакета</a:t>
            </a:r>
            <a:endParaRPr lang="en-US" sz="1400" dirty="0">
              <a:solidFill>
                <a:schemeClr val="bg1">
                  <a:lumMod val="95000"/>
                </a:schemeClr>
              </a:solidFill>
              <a:cs typeface="Arial" panose="020B0604020202020204" pitchFamily="34" charset="0"/>
            </a:endParaRPr>
          </a:p>
          <a:p>
            <a:pPr marL="23812" lvl="1"/>
            <a:endParaRPr lang="ru-RU" sz="1400" dirty="0">
              <a:solidFill>
                <a:schemeClr val="bg1">
                  <a:lumMod val="95000"/>
                </a:schemeClr>
              </a:solidFill>
              <a:cs typeface="Arial" panose="020B0604020202020204" pitchFamily="34" charset="0"/>
            </a:endParaRPr>
          </a:p>
          <a:p>
            <a:pPr marL="23812" lvl="1"/>
            <a:r>
              <a:rPr lang="en-US" sz="1400" b="1" dirty="0">
                <a:solidFill>
                  <a:srgbClr val="00C3FF"/>
                </a:solidFill>
                <a:cs typeface="Arial" panose="020B0604020202020204" pitchFamily="34" charset="0"/>
              </a:rPr>
              <a:t>X</a:t>
            </a:r>
            <a:r>
              <a:rPr lang="ru-RU" sz="14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 – время доставки</a:t>
            </a:r>
            <a:endParaRPr lang="en-US" sz="1400" dirty="0">
              <a:solidFill>
                <a:schemeClr val="bg1">
                  <a:lumMod val="95000"/>
                </a:schemeClr>
              </a:solidFill>
              <a:cs typeface="Arial" panose="020B0604020202020204" pitchFamily="34" charset="0"/>
            </a:endParaRPr>
          </a:p>
          <a:p>
            <a:pPr marL="23812" lvl="1"/>
            <a:r>
              <a:rPr lang="ru-RU" sz="14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по каналу</a:t>
            </a:r>
            <a:endParaRPr lang="en-US" sz="1400" dirty="0">
              <a:solidFill>
                <a:schemeClr val="bg1">
                  <a:lumMod val="95000"/>
                </a:schemeClr>
              </a:solidFill>
              <a:cs typeface="Arial" panose="020B0604020202020204" pitchFamily="34" charset="0"/>
            </a:endParaRPr>
          </a:p>
          <a:p>
            <a:pPr marL="23812" lvl="1"/>
            <a:endParaRPr lang="ru-RU" sz="1400" dirty="0">
              <a:solidFill>
                <a:schemeClr val="bg1">
                  <a:lumMod val="95000"/>
                </a:schemeClr>
              </a:solidFill>
              <a:cs typeface="Arial" panose="020B0604020202020204" pitchFamily="34" charset="0"/>
            </a:endParaRPr>
          </a:p>
          <a:p>
            <a:pPr marL="23812" lvl="1"/>
            <a:r>
              <a:rPr lang="en-US" sz="1400" b="1" dirty="0">
                <a:solidFill>
                  <a:srgbClr val="00C3FF"/>
                </a:solidFill>
                <a:cs typeface="Arial" panose="020B0604020202020204" pitchFamily="34" charset="0"/>
              </a:rPr>
              <a:t>F1</a:t>
            </a:r>
            <a:r>
              <a:rPr lang="ru-RU" sz="14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 – время заполнения локального буфера</a:t>
            </a:r>
            <a:endParaRPr lang="en-US" sz="1400" dirty="0">
              <a:solidFill>
                <a:schemeClr val="bg1">
                  <a:lumMod val="95000"/>
                </a:schemeClr>
              </a:solidFill>
              <a:cs typeface="Arial" panose="020B0604020202020204" pitchFamily="34" charset="0"/>
            </a:endParaRPr>
          </a:p>
          <a:p>
            <a:pPr marL="23812" lvl="1"/>
            <a:endParaRPr lang="ru-RU" sz="1400" dirty="0">
              <a:solidFill>
                <a:schemeClr val="bg1">
                  <a:lumMod val="95000"/>
                </a:schemeClr>
              </a:solidFill>
              <a:cs typeface="Arial" panose="020B0604020202020204" pitchFamily="34" charset="0"/>
            </a:endParaRPr>
          </a:p>
          <a:p>
            <a:pPr marL="23812" lvl="1"/>
            <a:r>
              <a:rPr lang="en-US" sz="1400" b="1" dirty="0">
                <a:solidFill>
                  <a:srgbClr val="00C3FF"/>
                </a:solidFill>
                <a:cs typeface="Arial" panose="020B0604020202020204" pitchFamily="34" charset="0"/>
              </a:rPr>
              <a:t>N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 – </a:t>
            </a:r>
            <a:r>
              <a:rPr lang="ru-RU" sz="14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количество узлов источников</a:t>
            </a:r>
            <a:endParaRPr lang="en-US" sz="1400" dirty="0">
              <a:solidFill>
                <a:schemeClr val="bg1">
                  <a:lumMod val="95000"/>
                </a:schemeClr>
              </a:solidFill>
              <a:cs typeface="Arial" panose="020B0604020202020204" pitchFamily="34" charset="0"/>
            </a:endParaRPr>
          </a:p>
          <a:p>
            <a:pPr marL="23812" lvl="1"/>
            <a:endParaRPr lang="en-US" sz="1400" dirty="0">
              <a:solidFill>
                <a:schemeClr val="bg1">
                  <a:lumMod val="95000"/>
                </a:schemeClr>
              </a:solidFill>
              <a:cs typeface="Arial" panose="020B0604020202020204" pitchFamily="34" charset="0"/>
            </a:endParaRPr>
          </a:p>
          <a:p>
            <a:pPr marL="23812" lvl="1"/>
            <a:r>
              <a:rPr lang="en-US" sz="1400" b="1" dirty="0" err="1">
                <a:solidFill>
                  <a:srgbClr val="00C3FF"/>
                </a:solidFill>
                <a:cs typeface="Arial" panose="020B0604020202020204" pitchFamily="34" charset="0"/>
              </a:rPr>
              <a:t>Bw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 – </a:t>
            </a:r>
            <a:r>
              <a:rPr lang="ru-RU" sz="14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максимальный принимаемый поток</a:t>
            </a:r>
            <a:endParaRPr lang="en-US" sz="1400" dirty="0">
              <a:solidFill>
                <a:schemeClr val="bg1">
                  <a:lumMod val="95000"/>
                </a:schemeClr>
              </a:solidFill>
              <a:cs typeface="Arial" panose="020B0604020202020204" pitchFamily="34" charset="0"/>
            </a:endParaRPr>
          </a:p>
          <a:p>
            <a:pPr marL="23812" lvl="1"/>
            <a:endParaRPr lang="en-US" sz="1400" dirty="0">
              <a:solidFill>
                <a:schemeClr val="bg1">
                  <a:lumMod val="95000"/>
                </a:schemeClr>
              </a:solidFill>
              <a:cs typeface="Arial" panose="020B0604020202020204" pitchFamily="34" charset="0"/>
            </a:endParaRPr>
          </a:p>
          <a:p>
            <a:pPr marL="23812" lvl="1"/>
            <a:r>
              <a:rPr lang="en-US" sz="1400" b="1" dirty="0">
                <a:solidFill>
                  <a:srgbClr val="00C3FF"/>
                </a:solidFill>
                <a:cs typeface="Arial" panose="020B0604020202020204" pitchFamily="34" charset="0"/>
              </a:rPr>
              <a:t>Bs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 – </a:t>
            </a:r>
            <a:r>
              <a:rPr lang="ru-RU" sz="14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заполнение буфера</a:t>
            </a:r>
          </a:p>
        </p:txBody>
      </p:sp>
    </p:spTree>
    <p:extLst>
      <p:ext uri="{BB962C8B-B14F-4D97-AF65-F5344CB8AC3E}">
        <p14:creationId xmlns:p14="http://schemas.microsoft.com/office/powerpoint/2010/main" val="189781036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64BAD25-CBCE-43AA-8F14-12E9D624273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962" y="1182199"/>
            <a:ext cx="8509453" cy="2434585"/>
          </a:xfrm>
          <a:prstGeom prst="rect">
            <a:avLst/>
          </a:prstGeom>
        </p:spPr>
      </p:pic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33C2715F-83F4-419F-A5A3-1E1080D33C1A}"/>
              </a:ext>
            </a:extLst>
          </p:cNvPr>
          <p:cNvSpPr/>
          <p:nvPr/>
        </p:nvSpPr>
        <p:spPr>
          <a:xfrm>
            <a:off x="272539" y="4952574"/>
            <a:ext cx="808507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Перегрузка на 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Leaf2 </a:t>
            </a:r>
            <a:r>
              <a:rPr lang="ru-RU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– 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Bs &gt;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WREDmin</a:t>
            </a:r>
            <a:r>
              <a:rPr lang="ru-RU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, часть транзитного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 </a:t>
            </a:r>
            <a:r>
              <a:rPr lang="ru-RU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трафика маркируется 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ECN 0x11</a:t>
            </a:r>
            <a:r>
              <a:rPr lang="ru-RU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, 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DST</a:t>
            </a:r>
            <a:r>
              <a:rPr lang="ru-RU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 продолжает генерировать 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CNP</a:t>
            </a:r>
            <a:r>
              <a:rPr lang="ru-RU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 в соответствии с входящим 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ECN</a:t>
            </a:r>
            <a:r>
              <a:rPr lang="ru-RU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, продолжается прирост буфера 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Leaf2</a:t>
            </a:r>
            <a:r>
              <a:rPr lang="ru-RU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, по мере роста доля 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ECN 0x11</a:t>
            </a:r>
            <a:r>
              <a:rPr lang="ru-RU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 маркеров </a:t>
            </a:r>
            <a:r>
              <a:rPr lang="ru-RU" sz="1600" dirty="0" err="1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приростает</a:t>
            </a:r>
            <a:r>
              <a:rPr lang="ru-RU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, 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SRC</a:t>
            </a:r>
            <a:r>
              <a:rPr lang="ru-RU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 снижают поток в соответствии с 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CNP1</a:t>
            </a:r>
            <a:endParaRPr lang="ru-RU" sz="1600" dirty="0">
              <a:solidFill>
                <a:schemeClr val="bg1">
                  <a:lumMod val="95000"/>
                </a:schemeClr>
              </a:solidFill>
              <a:cs typeface="Arial" panose="020B0604020202020204" pitchFamily="34" charset="0"/>
            </a:endParaRPr>
          </a:p>
        </p:txBody>
      </p:sp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1DB6F432-7616-4DAA-A483-2314E49E076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58972" y="3444444"/>
            <a:ext cx="1383035" cy="318664"/>
          </a:xfrm>
          <a:prstGeom prst="rect">
            <a:avLst/>
          </a:prstGeom>
        </p:spPr>
      </p:pic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31902A44-FF7E-494C-9DFD-B4E9A4113264}"/>
              </a:ext>
            </a:extLst>
          </p:cNvPr>
          <p:cNvSpPr/>
          <p:nvPr/>
        </p:nvSpPr>
        <p:spPr>
          <a:xfrm>
            <a:off x="9048460" y="4938485"/>
            <a:ext cx="296461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C3FF"/>
                </a:solidFill>
                <a:latin typeface="+mn-lt"/>
                <a:cs typeface="Arial" panose="020B0604020202020204" pitchFamily="34" charset="0"/>
              </a:rPr>
              <a:t>ВРЕМЯ ОТ ТРИГГЕРА ПЕРЕГРУЗКИ = </a:t>
            </a:r>
            <a:r>
              <a:rPr lang="en-US" dirty="0">
                <a:solidFill>
                  <a:srgbClr val="00C3FF"/>
                </a:solidFill>
                <a:latin typeface="+mn-lt"/>
                <a:cs typeface="Arial" panose="020B0604020202020204" pitchFamily="34" charset="0"/>
              </a:rPr>
              <a:t>S1 + X1 + S0</a:t>
            </a:r>
            <a:r>
              <a:rPr lang="ru-RU" dirty="0">
                <a:solidFill>
                  <a:srgbClr val="00C3FF"/>
                </a:solidFill>
                <a:latin typeface="+mn-lt"/>
                <a:cs typeface="Arial" panose="020B0604020202020204" pitchFamily="34" charset="0"/>
              </a:rPr>
              <a:t> + </a:t>
            </a:r>
            <a:r>
              <a:rPr lang="en-US" dirty="0">
                <a:solidFill>
                  <a:srgbClr val="00C3FF"/>
                </a:solidFill>
                <a:latin typeface="+mn-lt"/>
                <a:cs typeface="Arial" panose="020B0604020202020204" pitchFamily="34" charset="0"/>
              </a:rPr>
              <a:t>X1 + S1 + X2 + S2 + X3 + S3 + X4 + S4</a:t>
            </a:r>
            <a:endParaRPr lang="ru-RU" dirty="0">
              <a:solidFill>
                <a:srgbClr val="00C3FF"/>
              </a:solidFill>
              <a:latin typeface="+mn-lt"/>
            </a:endParaRPr>
          </a:p>
        </p:txBody>
      </p:sp>
      <p:pic>
        <p:nvPicPr>
          <p:cNvPr id="28" name="Рисунок 27">
            <a:extLst>
              <a:ext uri="{FF2B5EF4-FFF2-40B4-BE49-F238E27FC236}">
                <a16:creationId xmlns:a16="http://schemas.microsoft.com/office/drawing/2014/main" id="{A87E6AD3-A529-4904-AAFF-B2FC948FF98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97138" y="3429000"/>
            <a:ext cx="1383035" cy="318664"/>
          </a:xfrm>
          <a:prstGeom prst="rect">
            <a:avLst/>
          </a:prstGeom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F4050C56-D2F3-4E87-907B-51EEF584440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46740" y="3429000"/>
            <a:ext cx="1383035" cy="318664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4EE5C0F-B4C8-45AF-A9B6-D3DCEFD3450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03772" y="3821456"/>
            <a:ext cx="2047875" cy="933450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7A3063DC-86DF-421E-B649-4BFD83DF4D4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81731" y="3821456"/>
            <a:ext cx="2047875" cy="933450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00426EB2-1FA1-45F2-ACC8-404E46C052D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489142" y="2618800"/>
            <a:ext cx="559226" cy="212506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F2081F89-49D4-4C00-BFFA-2EC731C64C0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237912" y="2618800"/>
            <a:ext cx="559226" cy="212506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20965D35-E7F0-4C23-825E-DF2D56FA84F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371191" y="3821456"/>
            <a:ext cx="2019300" cy="933450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D8699FDF-8C15-4EDA-9558-90605BDA7AB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028534" y="2585716"/>
            <a:ext cx="598750" cy="514925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7B48CF1D-DA21-4E11-85F6-BB865336AA4D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830980" y="2361533"/>
            <a:ext cx="909341" cy="878239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34DCF9E-9CBD-4576-8A3B-8BF7CCA49FE4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070635" y="4458965"/>
            <a:ext cx="219075" cy="304800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B5BA965-1551-4042-9E35-AF874D31A799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280273" y="3032501"/>
            <a:ext cx="748354" cy="330668"/>
          </a:xfrm>
          <a:prstGeom prst="rect">
            <a:avLst/>
          </a:prstGeom>
        </p:spPr>
      </p:pic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B57B738A-B472-4DFF-BDAE-790DF6763FD1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703858" y="2163916"/>
            <a:ext cx="123825" cy="123825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1073D34D-E35E-427E-BAD3-70830001FFA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057518" y="3032501"/>
            <a:ext cx="748354" cy="330668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F18B84A0-1632-4540-BD7C-F621F4FBDA1E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4887230" y="3044505"/>
            <a:ext cx="947582" cy="318664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2D361F77-76CE-4C81-8678-96E4EB628F59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6745651" y="3038503"/>
            <a:ext cx="937608" cy="318664"/>
          </a:xfrm>
          <a:prstGeom prst="rect">
            <a:avLst/>
          </a:prstGeom>
        </p:spPr>
      </p:pic>
      <p:pic>
        <p:nvPicPr>
          <p:cNvPr id="26" name="Рисунок 25">
            <a:extLst>
              <a:ext uri="{FF2B5EF4-FFF2-40B4-BE49-F238E27FC236}">
                <a16:creationId xmlns:a16="http://schemas.microsoft.com/office/drawing/2014/main" id="{00E149E3-C3CC-425F-A6CE-117EF92D45C9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764123" y="3503763"/>
            <a:ext cx="1463177" cy="200025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D7783CB0-658A-4F1D-9C54-EF42FD0D8338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890873" y="3606559"/>
            <a:ext cx="1209675" cy="323850"/>
          </a:xfrm>
          <a:prstGeom prst="rect">
            <a:avLst/>
          </a:prstGeom>
        </p:spPr>
      </p:pic>
      <p:sp>
        <p:nvSpPr>
          <p:cNvPr id="27" name="Заголовок 1"/>
          <p:cNvSpPr txBox="1">
            <a:spLocks/>
          </p:cNvSpPr>
          <p:nvPr/>
        </p:nvSpPr>
        <p:spPr>
          <a:xfrm>
            <a:off x="235962" y="306075"/>
            <a:ext cx="10786271" cy="96423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sz="2900" b="1" dirty="0">
                <a:solidFill>
                  <a:schemeClr val="bg1"/>
                </a:solidFill>
                <a:latin typeface="+mn-lt"/>
              </a:rPr>
              <a:t>ECN -</a:t>
            </a:r>
            <a:r>
              <a:rPr lang="ru-RU" sz="2900" b="1" dirty="0">
                <a:solidFill>
                  <a:schemeClr val="bg1"/>
                </a:solidFill>
                <a:latin typeface="+mn-lt"/>
              </a:rPr>
              <a:t> 6</a:t>
            </a:r>
          </a:p>
        </p:txBody>
      </p:sp>
      <p:sp>
        <p:nvSpPr>
          <p:cNvPr id="29" name="Прямоугольник 28">
            <a:extLst>
              <a:ext uri="{FF2B5EF4-FFF2-40B4-BE49-F238E27FC236}">
                <a16:creationId xmlns:a16="http://schemas.microsoft.com/office/drawing/2014/main" id="{D848FD94-C6E0-4C86-BFCC-262AD2ABCE22}"/>
              </a:ext>
            </a:extLst>
          </p:cNvPr>
          <p:cNvSpPr/>
          <p:nvPr/>
        </p:nvSpPr>
        <p:spPr>
          <a:xfrm>
            <a:off x="9048460" y="1078284"/>
            <a:ext cx="2964613" cy="37548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3812" lvl="1"/>
            <a:r>
              <a:rPr lang="en-US" sz="1400" b="1" dirty="0">
                <a:solidFill>
                  <a:srgbClr val="00C3FF"/>
                </a:solidFill>
                <a:cs typeface="Arial" panose="020B0604020202020204" pitchFamily="34" charset="0"/>
              </a:rPr>
              <a:t>S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 – </a:t>
            </a:r>
            <a:r>
              <a:rPr lang="ru-RU" sz="14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время внутренней обработки и/или генерации сигнального пакета</a:t>
            </a:r>
            <a:endParaRPr lang="en-US" sz="1400" dirty="0">
              <a:solidFill>
                <a:schemeClr val="bg1">
                  <a:lumMod val="95000"/>
                </a:schemeClr>
              </a:solidFill>
              <a:cs typeface="Arial" panose="020B0604020202020204" pitchFamily="34" charset="0"/>
            </a:endParaRPr>
          </a:p>
          <a:p>
            <a:pPr marL="23812" lvl="1"/>
            <a:endParaRPr lang="ru-RU" sz="1400" dirty="0">
              <a:solidFill>
                <a:schemeClr val="bg1">
                  <a:lumMod val="95000"/>
                </a:schemeClr>
              </a:solidFill>
              <a:cs typeface="Arial" panose="020B0604020202020204" pitchFamily="34" charset="0"/>
            </a:endParaRPr>
          </a:p>
          <a:p>
            <a:pPr marL="23812" lvl="1"/>
            <a:r>
              <a:rPr lang="en-US" sz="1400" b="1" dirty="0">
                <a:solidFill>
                  <a:srgbClr val="00C3FF"/>
                </a:solidFill>
                <a:cs typeface="Arial" panose="020B0604020202020204" pitchFamily="34" charset="0"/>
              </a:rPr>
              <a:t>X</a:t>
            </a:r>
            <a:r>
              <a:rPr lang="ru-RU" sz="14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 – время доставки</a:t>
            </a:r>
            <a:endParaRPr lang="en-US" sz="1400" dirty="0">
              <a:solidFill>
                <a:schemeClr val="bg1">
                  <a:lumMod val="95000"/>
                </a:schemeClr>
              </a:solidFill>
              <a:cs typeface="Arial" panose="020B0604020202020204" pitchFamily="34" charset="0"/>
            </a:endParaRPr>
          </a:p>
          <a:p>
            <a:pPr marL="23812" lvl="1"/>
            <a:r>
              <a:rPr lang="ru-RU" sz="14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по каналу</a:t>
            </a:r>
            <a:endParaRPr lang="en-US" sz="1400" dirty="0">
              <a:solidFill>
                <a:schemeClr val="bg1">
                  <a:lumMod val="95000"/>
                </a:schemeClr>
              </a:solidFill>
              <a:cs typeface="Arial" panose="020B0604020202020204" pitchFamily="34" charset="0"/>
            </a:endParaRPr>
          </a:p>
          <a:p>
            <a:pPr marL="23812" lvl="1"/>
            <a:endParaRPr lang="ru-RU" sz="1400" dirty="0">
              <a:solidFill>
                <a:schemeClr val="bg1">
                  <a:lumMod val="95000"/>
                </a:schemeClr>
              </a:solidFill>
              <a:cs typeface="Arial" panose="020B0604020202020204" pitchFamily="34" charset="0"/>
            </a:endParaRPr>
          </a:p>
          <a:p>
            <a:pPr marL="23812" lvl="1"/>
            <a:r>
              <a:rPr lang="en-US" sz="1400" b="1" dirty="0">
                <a:solidFill>
                  <a:srgbClr val="00C3FF"/>
                </a:solidFill>
                <a:cs typeface="Arial" panose="020B0604020202020204" pitchFamily="34" charset="0"/>
              </a:rPr>
              <a:t>F1</a:t>
            </a:r>
            <a:r>
              <a:rPr lang="ru-RU" sz="14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 – время заполнения локального буфера</a:t>
            </a:r>
            <a:endParaRPr lang="en-US" sz="1400" dirty="0">
              <a:solidFill>
                <a:schemeClr val="bg1">
                  <a:lumMod val="95000"/>
                </a:schemeClr>
              </a:solidFill>
              <a:cs typeface="Arial" panose="020B0604020202020204" pitchFamily="34" charset="0"/>
            </a:endParaRPr>
          </a:p>
          <a:p>
            <a:pPr marL="23812" lvl="1"/>
            <a:endParaRPr lang="ru-RU" sz="1400" dirty="0">
              <a:solidFill>
                <a:schemeClr val="bg1">
                  <a:lumMod val="95000"/>
                </a:schemeClr>
              </a:solidFill>
              <a:cs typeface="Arial" panose="020B0604020202020204" pitchFamily="34" charset="0"/>
            </a:endParaRPr>
          </a:p>
          <a:p>
            <a:pPr marL="23812" lvl="1"/>
            <a:r>
              <a:rPr lang="en-US" sz="1400" b="1" dirty="0">
                <a:solidFill>
                  <a:srgbClr val="00C3FF"/>
                </a:solidFill>
                <a:cs typeface="Arial" panose="020B0604020202020204" pitchFamily="34" charset="0"/>
              </a:rPr>
              <a:t>N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 – </a:t>
            </a:r>
            <a:r>
              <a:rPr lang="ru-RU" sz="14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количество узлов источников</a:t>
            </a:r>
            <a:endParaRPr lang="en-US" sz="1400" dirty="0">
              <a:solidFill>
                <a:schemeClr val="bg1">
                  <a:lumMod val="95000"/>
                </a:schemeClr>
              </a:solidFill>
              <a:cs typeface="Arial" panose="020B0604020202020204" pitchFamily="34" charset="0"/>
            </a:endParaRPr>
          </a:p>
          <a:p>
            <a:pPr marL="23812" lvl="1"/>
            <a:endParaRPr lang="en-US" sz="1400" dirty="0">
              <a:solidFill>
                <a:schemeClr val="bg1">
                  <a:lumMod val="95000"/>
                </a:schemeClr>
              </a:solidFill>
              <a:cs typeface="Arial" panose="020B0604020202020204" pitchFamily="34" charset="0"/>
            </a:endParaRPr>
          </a:p>
          <a:p>
            <a:pPr marL="23812" lvl="1"/>
            <a:r>
              <a:rPr lang="en-US" sz="1400" b="1" dirty="0" err="1">
                <a:solidFill>
                  <a:srgbClr val="00C3FF"/>
                </a:solidFill>
                <a:cs typeface="Arial" panose="020B0604020202020204" pitchFamily="34" charset="0"/>
              </a:rPr>
              <a:t>Bw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 – </a:t>
            </a:r>
            <a:r>
              <a:rPr lang="ru-RU" sz="14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максимальный принимаемый поток</a:t>
            </a:r>
            <a:endParaRPr lang="en-US" sz="1400" dirty="0">
              <a:solidFill>
                <a:schemeClr val="bg1">
                  <a:lumMod val="95000"/>
                </a:schemeClr>
              </a:solidFill>
              <a:cs typeface="Arial" panose="020B0604020202020204" pitchFamily="34" charset="0"/>
            </a:endParaRPr>
          </a:p>
          <a:p>
            <a:pPr marL="23812" lvl="1"/>
            <a:endParaRPr lang="en-US" sz="1400" dirty="0">
              <a:solidFill>
                <a:schemeClr val="bg1">
                  <a:lumMod val="95000"/>
                </a:schemeClr>
              </a:solidFill>
              <a:cs typeface="Arial" panose="020B0604020202020204" pitchFamily="34" charset="0"/>
            </a:endParaRPr>
          </a:p>
          <a:p>
            <a:pPr marL="23812" lvl="1"/>
            <a:r>
              <a:rPr lang="en-US" sz="1400" b="1" dirty="0">
                <a:solidFill>
                  <a:srgbClr val="00C3FF"/>
                </a:solidFill>
                <a:cs typeface="Arial" panose="020B0604020202020204" pitchFamily="34" charset="0"/>
              </a:rPr>
              <a:t>Bs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 – </a:t>
            </a:r>
            <a:r>
              <a:rPr lang="ru-RU" sz="14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заполнение буфера</a:t>
            </a:r>
          </a:p>
        </p:txBody>
      </p:sp>
    </p:spTree>
    <p:extLst>
      <p:ext uri="{BB962C8B-B14F-4D97-AF65-F5344CB8AC3E}">
        <p14:creationId xmlns:p14="http://schemas.microsoft.com/office/powerpoint/2010/main" val="300552277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64BAD25-CBCE-43AA-8F14-12E9D624273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962" y="1182199"/>
            <a:ext cx="8509453" cy="2434585"/>
          </a:xfrm>
          <a:prstGeom prst="rect">
            <a:avLst/>
          </a:prstGeom>
        </p:spPr>
      </p:pic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33C2715F-83F4-419F-A5A3-1E1080D33C1A}"/>
              </a:ext>
            </a:extLst>
          </p:cNvPr>
          <p:cNvSpPr/>
          <p:nvPr/>
        </p:nvSpPr>
        <p:spPr>
          <a:xfrm>
            <a:off x="272538" y="4934487"/>
            <a:ext cx="8422435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Перегрузка на 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Leaf2 </a:t>
            </a:r>
            <a:r>
              <a:rPr lang="ru-RU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– 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Bs &gt;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WREDmin</a:t>
            </a:r>
            <a:r>
              <a:rPr lang="ru-RU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, часть транзитного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 </a:t>
            </a:r>
            <a:r>
              <a:rPr lang="ru-RU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трафика маркируется 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ECN 0x11</a:t>
            </a:r>
            <a:r>
              <a:rPr lang="ru-RU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, 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DST</a:t>
            </a:r>
            <a:r>
              <a:rPr lang="ru-RU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 продолжает генерировать 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CNP</a:t>
            </a:r>
            <a:r>
              <a:rPr lang="ru-RU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 в соответствии с входящим 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ECN</a:t>
            </a:r>
            <a:r>
              <a:rPr lang="ru-RU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, продолжается прирост буфера 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Leaf2</a:t>
            </a:r>
            <a:r>
              <a:rPr lang="ru-RU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, по мере роста доля 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ECN 0x11</a:t>
            </a:r>
            <a:r>
              <a:rPr lang="ru-RU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 маркеров </a:t>
            </a:r>
            <a:r>
              <a:rPr lang="ru-RU" sz="1600" dirty="0" err="1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приростает</a:t>
            </a:r>
            <a:r>
              <a:rPr lang="ru-RU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, 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SRC</a:t>
            </a:r>
            <a:r>
              <a:rPr lang="ru-RU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 снижают поток в соответствии с 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CNP1</a:t>
            </a:r>
            <a:endParaRPr lang="ru-RU" sz="1600" dirty="0">
              <a:solidFill>
                <a:schemeClr val="bg1">
                  <a:lumMod val="95000"/>
                </a:schemeClr>
              </a:solidFill>
              <a:cs typeface="Arial" panose="020B0604020202020204" pitchFamily="34" charset="0"/>
            </a:endParaRPr>
          </a:p>
        </p:txBody>
      </p:sp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1DB6F432-7616-4DAA-A483-2314E49E076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58972" y="3444444"/>
            <a:ext cx="1383035" cy="318664"/>
          </a:xfrm>
          <a:prstGeom prst="rect">
            <a:avLst/>
          </a:prstGeom>
        </p:spPr>
      </p:pic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31902A44-FF7E-494C-9DFD-B4E9A4113264}"/>
              </a:ext>
            </a:extLst>
          </p:cNvPr>
          <p:cNvSpPr/>
          <p:nvPr/>
        </p:nvSpPr>
        <p:spPr>
          <a:xfrm>
            <a:off x="9062648" y="4980207"/>
            <a:ext cx="296461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C3FF"/>
                </a:solidFill>
                <a:latin typeface="+mn-lt"/>
                <a:cs typeface="Arial" panose="020B0604020202020204" pitchFamily="34" charset="0"/>
              </a:rPr>
              <a:t>ВРЕМЯ ОТ ТРИГГЕРА ПЕРЕГРУЗКИ = </a:t>
            </a:r>
            <a:r>
              <a:rPr lang="en-US" dirty="0">
                <a:solidFill>
                  <a:srgbClr val="00C3FF"/>
                </a:solidFill>
                <a:latin typeface="+mn-lt"/>
                <a:cs typeface="Arial" panose="020B0604020202020204" pitchFamily="34" charset="0"/>
              </a:rPr>
              <a:t>S1 + X1 + S0</a:t>
            </a:r>
            <a:r>
              <a:rPr lang="ru-RU" dirty="0">
                <a:solidFill>
                  <a:srgbClr val="00C3FF"/>
                </a:solidFill>
                <a:latin typeface="+mn-lt"/>
                <a:cs typeface="Arial" panose="020B0604020202020204" pitchFamily="34" charset="0"/>
              </a:rPr>
              <a:t> + </a:t>
            </a:r>
            <a:r>
              <a:rPr lang="en-US" dirty="0">
                <a:solidFill>
                  <a:srgbClr val="00C3FF"/>
                </a:solidFill>
                <a:latin typeface="+mn-lt"/>
                <a:cs typeface="Arial" panose="020B0604020202020204" pitchFamily="34" charset="0"/>
              </a:rPr>
              <a:t>X1 + S1 + X2 + S2 + X3 + S3 + X4 + S4</a:t>
            </a:r>
            <a:r>
              <a:rPr lang="ru-RU" dirty="0">
                <a:solidFill>
                  <a:srgbClr val="00C3FF"/>
                </a:solidFill>
                <a:latin typeface="+mn-lt"/>
                <a:cs typeface="Arial" panose="020B0604020202020204" pitchFamily="34" charset="0"/>
              </a:rPr>
              <a:t> + </a:t>
            </a:r>
            <a:r>
              <a:rPr lang="en-US" dirty="0">
                <a:solidFill>
                  <a:srgbClr val="00C3FF"/>
                </a:solidFill>
                <a:latin typeface="+mn-lt"/>
                <a:cs typeface="Arial" panose="020B0604020202020204" pitchFamily="34" charset="0"/>
              </a:rPr>
              <a:t>X4 + S3 + X3</a:t>
            </a:r>
            <a:endParaRPr lang="ru-RU" dirty="0">
              <a:solidFill>
                <a:srgbClr val="00C3FF"/>
              </a:solidFill>
              <a:latin typeface="+mn-lt"/>
            </a:endParaRPr>
          </a:p>
        </p:txBody>
      </p:sp>
      <p:pic>
        <p:nvPicPr>
          <p:cNvPr id="28" name="Рисунок 27">
            <a:extLst>
              <a:ext uri="{FF2B5EF4-FFF2-40B4-BE49-F238E27FC236}">
                <a16:creationId xmlns:a16="http://schemas.microsoft.com/office/drawing/2014/main" id="{A87E6AD3-A529-4904-AAFF-B2FC948FF98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97138" y="3429000"/>
            <a:ext cx="1383035" cy="318664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4EE5C0F-B4C8-45AF-A9B6-D3DCEFD3450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03772" y="3821456"/>
            <a:ext cx="2047875" cy="933450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7A3063DC-86DF-421E-B649-4BFD83DF4D4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81731" y="3821456"/>
            <a:ext cx="2047875" cy="933450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00426EB2-1FA1-45F2-ACC8-404E46C052D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489142" y="2618800"/>
            <a:ext cx="559226" cy="212506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F2081F89-49D4-4C00-BFFA-2EC731C64C0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237912" y="2618800"/>
            <a:ext cx="559226" cy="212506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20965D35-E7F0-4C23-825E-DF2D56FA84F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371191" y="3821456"/>
            <a:ext cx="2019300" cy="933450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D8699FDF-8C15-4EDA-9558-90605BDA7AB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028534" y="2585716"/>
            <a:ext cx="598750" cy="514925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7B48CF1D-DA21-4E11-85F6-BB865336AA4D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830980" y="2361533"/>
            <a:ext cx="909341" cy="878239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34DCF9E-9CBD-4576-8A3B-8BF7CCA49FE4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070635" y="4458965"/>
            <a:ext cx="219075" cy="304800"/>
          </a:xfrm>
          <a:prstGeom prst="rect">
            <a:avLst/>
          </a:prstGeom>
        </p:spPr>
      </p:pic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B57B738A-B472-4DFF-BDAE-790DF6763FD1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703858" y="2163916"/>
            <a:ext cx="123825" cy="123825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1073D34D-E35E-427E-BAD3-70830001FFA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304257" y="3032501"/>
            <a:ext cx="748354" cy="330668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F18B84A0-1632-4540-BD7C-F621F4FBDA1E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133969" y="3044505"/>
            <a:ext cx="947582" cy="318664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2D361F77-76CE-4C81-8678-96E4EB628F59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4992390" y="3038503"/>
            <a:ext cx="937608" cy="318664"/>
          </a:xfrm>
          <a:prstGeom prst="rect">
            <a:avLst/>
          </a:prstGeom>
        </p:spPr>
      </p:pic>
      <p:pic>
        <p:nvPicPr>
          <p:cNvPr id="26" name="Рисунок 25">
            <a:extLst>
              <a:ext uri="{FF2B5EF4-FFF2-40B4-BE49-F238E27FC236}">
                <a16:creationId xmlns:a16="http://schemas.microsoft.com/office/drawing/2014/main" id="{00E149E3-C3CC-425F-A6CE-117EF92D45C9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764123" y="3503763"/>
            <a:ext cx="1463177" cy="200025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88DF0088-AE2A-44CB-8902-AB9580738050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6663554" y="3051595"/>
            <a:ext cx="932554" cy="272302"/>
          </a:xfrm>
          <a:prstGeom prst="rect">
            <a:avLst/>
          </a:prstGeom>
        </p:spPr>
      </p:pic>
      <p:pic>
        <p:nvPicPr>
          <p:cNvPr id="27" name="Рисунок 26">
            <a:extLst>
              <a:ext uri="{FF2B5EF4-FFF2-40B4-BE49-F238E27FC236}">
                <a16:creationId xmlns:a16="http://schemas.microsoft.com/office/drawing/2014/main" id="{FC55D2F6-E19F-4249-9A46-CA0E3AA263C8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2816582" y="3503763"/>
            <a:ext cx="1463177" cy="200025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423E5399-EADD-45F4-B4DB-368ED1103A7F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2943332" y="3606559"/>
            <a:ext cx="1209675" cy="323850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BE2B3D61-993D-469A-8FCF-6DCF6601A9AD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890873" y="3612089"/>
            <a:ext cx="1209675" cy="323850"/>
          </a:xfrm>
          <a:prstGeom prst="rect">
            <a:avLst/>
          </a:prstGeom>
        </p:spPr>
      </p:pic>
      <p:sp>
        <p:nvSpPr>
          <p:cNvPr id="30" name="Заголовок 1"/>
          <p:cNvSpPr txBox="1">
            <a:spLocks/>
          </p:cNvSpPr>
          <p:nvPr/>
        </p:nvSpPr>
        <p:spPr>
          <a:xfrm>
            <a:off x="235962" y="306075"/>
            <a:ext cx="10786271" cy="96423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sz="2900" b="1" dirty="0">
                <a:solidFill>
                  <a:schemeClr val="bg1"/>
                </a:solidFill>
                <a:latin typeface="+mn-lt"/>
              </a:rPr>
              <a:t>ECN -</a:t>
            </a:r>
            <a:r>
              <a:rPr lang="ru-RU" sz="2900" b="1" dirty="0">
                <a:solidFill>
                  <a:schemeClr val="bg1"/>
                </a:solidFill>
                <a:latin typeface="+mn-lt"/>
              </a:rPr>
              <a:t> 7</a:t>
            </a:r>
          </a:p>
        </p:txBody>
      </p:sp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id="{D848FD94-C6E0-4C86-BFCC-262AD2ABCE22}"/>
              </a:ext>
            </a:extLst>
          </p:cNvPr>
          <p:cNvSpPr/>
          <p:nvPr/>
        </p:nvSpPr>
        <p:spPr>
          <a:xfrm>
            <a:off x="9048460" y="1078284"/>
            <a:ext cx="2964613" cy="37548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3812" lvl="1"/>
            <a:r>
              <a:rPr lang="en-US" sz="1400" b="1" dirty="0">
                <a:solidFill>
                  <a:srgbClr val="00C3FF"/>
                </a:solidFill>
                <a:cs typeface="Arial" panose="020B0604020202020204" pitchFamily="34" charset="0"/>
              </a:rPr>
              <a:t>S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 – </a:t>
            </a:r>
            <a:r>
              <a:rPr lang="ru-RU" sz="14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время внутренней обработки и/или генерации сигнального пакета</a:t>
            </a:r>
            <a:endParaRPr lang="en-US" sz="1400" dirty="0">
              <a:solidFill>
                <a:schemeClr val="bg1">
                  <a:lumMod val="95000"/>
                </a:schemeClr>
              </a:solidFill>
              <a:cs typeface="Arial" panose="020B0604020202020204" pitchFamily="34" charset="0"/>
            </a:endParaRPr>
          </a:p>
          <a:p>
            <a:pPr marL="23812" lvl="1"/>
            <a:endParaRPr lang="ru-RU" sz="1400" dirty="0">
              <a:solidFill>
                <a:schemeClr val="bg1">
                  <a:lumMod val="95000"/>
                </a:schemeClr>
              </a:solidFill>
              <a:cs typeface="Arial" panose="020B0604020202020204" pitchFamily="34" charset="0"/>
            </a:endParaRPr>
          </a:p>
          <a:p>
            <a:pPr marL="23812" lvl="1"/>
            <a:r>
              <a:rPr lang="en-US" sz="1400" b="1" dirty="0">
                <a:solidFill>
                  <a:srgbClr val="00C3FF"/>
                </a:solidFill>
                <a:cs typeface="Arial" panose="020B0604020202020204" pitchFamily="34" charset="0"/>
              </a:rPr>
              <a:t>X</a:t>
            </a:r>
            <a:r>
              <a:rPr lang="ru-RU" sz="14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 – время доставки</a:t>
            </a:r>
            <a:endParaRPr lang="en-US" sz="1400" dirty="0">
              <a:solidFill>
                <a:schemeClr val="bg1">
                  <a:lumMod val="95000"/>
                </a:schemeClr>
              </a:solidFill>
              <a:cs typeface="Arial" panose="020B0604020202020204" pitchFamily="34" charset="0"/>
            </a:endParaRPr>
          </a:p>
          <a:p>
            <a:pPr marL="23812" lvl="1"/>
            <a:r>
              <a:rPr lang="ru-RU" sz="14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по каналу</a:t>
            </a:r>
            <a:endParaRPr lang="en-US" sz="1400" dirty="0">
              <a:solidFill>
                <a:schemeClr val="bg1">
                  <a:lumMod val="95000"/>
                </a:schemeClr>
              </a:solidFill>
              <a:cs typeface="Arial" panose="020B0604020202020204" pitchFamily="34" charset="0"/>
            </a:endParaRPr>
          </a:p>
          <a:p>
            <a:pPr marL="23812" lvl="1"/>
            <a:endParaRPr lang="ru-RU" sz="1400" dirty="0">
              <a:solidFill>
                <a:schemeClr val="bg1">
                  <a:lumMod val="95000"/>
                </a:schemeClr>
              </a:solidFill>
              <a:cs typeface="Arial" panose="020B0604020202020204" pitchFamily="34" charset="0"/>
            </a:endParaRPr>
          </a:p>
          <a:p>
            <a:pPr marL="23812" lvl="1"/>
            <a:r>
              <a:rPr lang="en-US" sz="1400" b="1" dirty="0">
                <a:solidFill>
                  <a:srgbClr val="00C3FF"/>
                </a:solidFill>
                <a:cs typeface="Arial" panose="020B0604020202020204" pitchFamily="34" charset="0"/>
              </a:rPr>
              <a:t>F1</a:t>
            </a:r>
            <a:r>
              <a:rPr lang="ru-RU" sz="14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 – время заполнения локального буфера</a:t>
            </a:r>
            <a:endParaRPr lang="en-US" sz="1400" dirty="0">
              <a:solidFill>
                <a:schemeClr val="bg1">
                  <a:lumMod val="95000"/>
                </a:schemeClr>
              </a:solidFill>
              <a:cs typeface="Arial" panose="020B0604020202020204" pitchFamily="34" charset="0"/>
            </a:endParaRPr>
          </a:p>
          <a:p>
            <a:pPr marL="23812" lvl="1"/>
            <a:endParaRPr lang="ru-RU" sz="1400" dirty="0">
              <a:solidFill>
                <a:schemeClr val="bg1">
                  <a:lumMod val="95000"/>
                </a:schemeClr>
              </a:solidFill>
              <a:cs typeface="Arial" panose="020B0604020202020204" pitchFamily="34" charset="0"/>
            </a:endParaRPr>
          </a:p>
          <a:p>
            <a:pPr marL="23812" lvl="1"/>
            <a:r>
              <a:rPr lang="en-US" sz="1400" b="1" dirty="0">
                <a:solidFill>
                  <a:srgbClr val="00C3FF"/>
                </a:solidFill>
                <a:cs typeface="Arial" panose="020B0604020202020204" pitchFamily="34" charset="0"/>
              </a:rPr>
              <a:t>N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 – </a:t>
            </a:r>
            <a:r>
              <a:rPr lang="ru-RU" sz="14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количество узлов источников</a:t>
            </a:r>
            <a:endParaRPr lang="en-US" sz="1400" dirty="0">
              <a:solidFill>
                <a:schemeClr val="bg1">
                  <a:lumMod val="95000"/>
                </a:schemeClr>
              </a:solidFill>
              <a:cs typeface="Arial" panose="020B0604020202020204" pitchFamily="34" charset="0"/>
            </a:endParaRPr>
          </a:p>
          <a:p>
            <a:pPr marL="23812" lvl="1"/>
            <a:endParaRPr lang="en-US" sz="1400" dirty="0">
              <a:solidFill>
                <a:schemeClr val="bg1">
                  <a:lumMod val="95000"/>
                </a:schemeClr>
              </a:solidFill>
              <a:cs typeface="Arial" panose="020B0604020202020204" pitchFamily="34" charset="0"/>
            </a:endParaRPr>
          </a:p>
          <a:p>
            <a:pPr marL="23812" lvl="1"/>
            <a:r>
              <a:rPr lang="en-US" sz="1400" b="1" dirty="0" err="1">
                <a:solidFill>
                  <a:srgbClr val="00C3FF"/>
                </a:solidFill>
                <a:cs typeface="Arial" panose="020B0604020202020204" pitchFamily="34" charset="0"/>
              </a:rPr>
              <a:t>Bw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 – </a:t>
            </a:r>
            <a:r>
              <a:rPr lang="ru-RU" sz="14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максимальный принимаемый поток</a:t>
            </a:r>
            <a:endParaRPr lang="en-US" sz="1400" dirty="0">
              <a:solidFill>
                <a:schemeClr val="bg1">
                  <a:lumMod val="95000"/>
                </a:schemeClr>
              </a:solidFill>
              <a:cs typeface="Arial" panose="020B0604020202020204" pitchFamily="34" charset="0"/>
            </a:endParaRPr>
          </a:p>
          <a:p>
            <a:pPr marL="23812" lvl="1"/>
            <a:endParaRPr lang="en-US" sz="1400" dirty="0">
              <a:solidFill>
                <a:schemeClr val="bg1">
                  <a:lumMod val="95000"/>
                </a:schemeClr>
              </a:solidFill>
              <a:cs typeface="Arial" panose="020B0604020202020204" pitchFamily="34" charset="0"/>
            </a:endParaRPr>
          </a:p>
          <a:p>
            <a:pPr marL="23812" lvl="1"/>
            <a:r>
              <a:rPr lang="en-US" sz="1400" b="1" dirty="0">
                <a:solidFill>
                  <a:srgbClr val="00C3FF"/>
                </a:solidFill>
                <a:cs typeface="Arial" panose="020B0604020202020204" pitchFamily="34" charset="0"/>
              </a:rPr>
              <a:t>Bs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 – </a:t>
            </a:r>
            <a:r>
              <a:rPr lang="ru-RU" sz="14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заполнение буфера</a:t>
            </a:r>
          </a:p>
        </p:txBody>
      </p:sp>
    </p:spTree>
    <p:extLst>
      <p:ext uri="{BB962C8B-B14F-4D97-AF65-F5344CB8AC3E}">
        <p14:creationId xmlns:p14="http://schemas.microsoft.com/office/powerpoint/2010/main" val="279156816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64BAD25-CBCE-43AA-8F14-12E9D624273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962" y="1182199"/>
            <a:ext cx="8509453" cy="2434585"/>
          </a:xfrm>
          <a:prstGeom prst="rect">
            <a:avLst/>
          </a:prstGeom>
        </p:spPr>
      </p:pic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33C2715F-83F4-419F-A5A3-1E1080D33C1A}"/>
              </a:ext>
            </a:extLst>
          </p:cNvPr>
          <p:cNvSpPr/>
          <p:nvPr/>
        </p:nvSpPr>
        <p:spPr>
          <a:xfrm>
            <a:off x="272539" y="4952024"/>
            <a:ext cx="802107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Через некоторое время, к 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Leaf2</a:t>
            </a:r>
            <a:r>
              <a:rPr lang="ru-RU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 приходит поток сформированный с учетом первичной реакции на 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CNP</a:t>
            </a:r>
            <a:r>
              <a:rPr lang="ru-RU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, все это время буфер может продолжать наполнение, вплоть до достижения предела емкости, мало того, даже если этот предел</a:t>
            </a:r>
          </a:p>
          <a:p>
            <a:r>
              <a:rPr lang="ru-RU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не достигнут, динамики снижения скорости может быть недостаточно</a:t>
            </a:r>
          </a:p>
          <a:p>
            <a:r>
              <a:rPr lang="ru-RU" sz="16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для исключения потерь</a:t>
            </a:r>
          </a:p>
        </p:txBody>
      </p:sp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1DB6F432-7616-4DAA-A483-2314E49E076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58972" y="3444444"/>
            <a:ext cx="1383035" cy="318664"/>
          </a:xfrm>
          <a:prstGeom prst="rect">
            <a:avLst/>
          </a:prstGeom>
        </p:spPr>
      </p:pic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31902A44-FF7E-494C-9DFD-B4E9A4113264}"/>
              </a:ext>
            </a:extLst>
          </p:cNvPr>
          <p:cNvSpPr/>
          <p:nvPr/>
        </p:nvSpPr>
        <p:spPr>
          <a:xfrm>
            <a:off x="9048460" y="4952024"/>
            <a:ext cx="296461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C3FF"/>
                </a:solidFill>
                <a:latin typeface="+mn-lt"/>
                <a:cs typeface="Arial" panose="020B0604020202020204" pitchFamily="34" charset="0"/>
              </a:rPr>
              <a:t>ВРЕМЯ ОТ ТРИГГЕРА ПЕРЕГРУЗКИ = </a:t>
            </a:r>
            <a:r>
              <a:rPr lang="en-US" dirty="0">
                <a:solidFill>
                  <a:srgbClr val="00C3FF"/>
                </a:solidFill>
                <a:latin typeface="+mn-lt"/>
                <a:cs typeface="Arial" panose="020B0604020202020204" pitchFamily="34" charset="0"/>
              </a:rPr>
              <a:t>S1 + X1 + S0</a:t>
            </a:r>
            <a:r>
              <a:rPr lang="ru-RU" dirty="0">
                <a:solidFill>
                  <a:srgbClr val="00C3FF"/>
                </a:solidFill>
                <a:latin typeface="+mn-lt"/>
                <a:cs typeface="Arial" panose="020B0604020202020204" pitchFamily="34" charset="0"/>
              </a:rPr>
              <a:t> + </a:t>
            </a:r>
            <a:r>
              <a:rPr lang="en-US" dirty="0">
                <a:solidFill>
                  <a:srgbClr val="00C3FF"/>
                </a:solidFill>
                <a:latin typeface="+mn-lt"/>
                <a:cs typeface="Arial" panose="020B0604020202020204" pitchFamily="34" charset="0"/>
              </a:rPr>
              <a:t>X1 + S1 + X2 + S2 + X3 + S3 + X4 + S4</a:t>
            </a:r>
            <a:r>
              <a:rPr lang="ru-RU" dirty="0">
                <a:solidFill>
                  <a:srgbClr val="00C3FF"/>
                </a:solidFill>
                <a:latin typeface="+mn-lt"/>
                <a:cs typeface="Arial" panose="020B0604020202020204" pitchFamily="34" charset="0"/>
              </a:rPr>
              <a:t> + </a:t>
            </a:r>
            <a:r>
              <a:rPr lang="en-US" dirty="0">
                <a:solidFill>
                  <a:srgbClr val="00C3FF"/>
                </a:solidFill>
                <a:latin typeface="+mn-lt"/>
                <a:cs typeface="Arial" panose="020B0604020202020204" pitchFamily="34" charset="0"/>
              </a:rPr>
              <a:t>X4 + S3 + X3 + S2 + X2</a:t>
            </a:r>
            <a:endParaRPr lang="ru-RU" dirty="0">
              <a:solidFill>
                <a:srgbClr val="00C3FF"/>
              </a:solidFill>
              <a:latin typeface="+mn-lt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4EE5C0F-B4C8-45AF-A9B6-D3DCEFD3450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03772" y="3821456"/>
            <a:ext cx="2047875" cy="933450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7A3063DC-86DF-421E-B649-4BFD83DF4D4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81731" y="3821456"/>
            <a:ext cx="2047875" cy="933450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00426EB2-1FA1-45F2-ACC8-404E46C052D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489142" y="2618800"/>
            <a:ext cx="559226" cy="212506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F2081F89-49D4-4C00-BFFA-2EC731C64C0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237912" y="2618800"/>
            <a:ext cx="559226" cy="212506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20965D35-E7F0-4C23-825E-DF2D56FA84F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371191" y="3821456"/>
            <a:ext cx="2019300" cy="933450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D8699FDF-8C15-4EDA-9558-90605BDA7AB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028534" y="2585716"/>
            <a:ext cx="598750" cy="514925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7B48CF1D-DA21-4E11-85F6-BB865336AA4D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830980" y="2361533"/>
            <a:ext cx="909341" cy="878239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34DCF9E-9CBD-4576-8A3B-8BF7CCA49FE4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070635" y="4458965"/>
            <a:ext cx="219075" cy="304800"/>
          </a:xfrm>
          <a:prstGeom prst="rect">
            <a:avLst/>
          </a:prstGeom>
        </p:spPr>
      </p:pic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B57B738A-B472-4DFF-BDAE-790DF6763FD1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703858" y="2163916"/>
            <a:ext cx="123825" cy="123825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F18B84A0-1632-4540-BD7C-F621F4FBDA1E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363787" y="3044505"/>
            <a:ext cx="947582" cy="318664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2D361F77-76CE-4C81-8678-96E4EB628F59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222208" y="3038503"/>
            <a:ext cx="937608" cy="318664"/>
          </a:xfrm>
          <a:prstGeom prst="rect">
            <a:avLst/>
          </a:prstGeom>
        </p:spPr>
      </p:pic>
      <p:pic>
        <p:nvPicPr>
          <p:cNvPr id="26" name="Рисунок 25">
            <a:extLst>
              <a:ext uri="{FF2B5EF4-FFF2-40B4-BE49-F238E27FC236}">
                <a16:creationId xmlns:a16="http://schemas.microsoft.com/office/drawing/2014/main" id="{00E149E3-C3CC-425F-A6CE-117EF92D45C9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764123" y="3503763"/>
            <a:ext cx="1463177" cy="200025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88DF0088-AE2A-44CB-8902-AB9580738050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4893372" y="3051595"/>
            <a:ext cx="932554" cy="272302"/>
          </a:xfrm>
          <a:prstGeom prst="rect">
            <a:avLst/>
          </a:prstGeom>
        </p:spPr>
      </p:pic>
      <p:pic>
        <p:nvPicPr>
          <p:cNvPr id="27" name="Рисунок 26">
            <a:extLst>
              <a:ext uri="{FF2B5EF4-FFF2-40B4-BE49-F238E27FC236}">
                <a16:creationId xmlns:a16="http://schemas.microsoft.com/office/drawing/2014/main" id="{FC55D2F6-E19F-4249-9A46-CA0E3AA263C8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2816582" y="3503763"/>
            <a:ext cx="1463177" cy="200025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423E5399-EADD-45F4-B4DB-368ED1103A7F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4897035" y="3578700"/>
            <a:ext cx="1209675" cy="323850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BE2B3D61-993D-469A-8FCF-6DCF6601A9AD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2844576" y="3584230"/>
            <a:ext cx="1209675" cy="323850"/>
          </a:xfrm>
          <a:prstGeom prst="rect">
            <a:avLst/>
          </a:prstGeom>
        </p:spPr>
      </p:pic>
      <p:pic>
        <p:nvPicPr>
          <p:cNvPr id="30" name="Рисунок 29">
            <a:extLst>
              <a:ext uri="{FF2B5EF4-FFF2-40B4-BE49-F238E27FC236}">
                <a16:creationId xmlns:a16="http://schemas.microsoft.com/office/drawing/2014/main" id="{5DC632D5-B061-4DA3-A7A1-0CD8899A81FB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4697674" y="3497853"/>
            <a:ext cx="1463177" cy="200025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BF2371C3-B938-4BE6-B0E2-B5844B77D6BF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983610" y="3590925"/>
            <a:ext cx="1209675" cy="323850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276A15E0-5107-4348-A30B-9D9E793C38F9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5863283" y="4458965"/>
            <a:ext cx="219075" cy="304800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0054DA69-FD0D-40F7-94B8-6F1C7D89F430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6686043" y="3056597"/>
            <a:ext cx="928891" cy="323850"/>
          </a:xfrm>
          <a:prstGeom prst="rect">
            <a:avLst/>
          </a:prstGeom>
        </p:spPr>
      </p:pic>
      <p:sp>
        <p:nvSpPr>
          <p:cNvPr id="28" name="Заголовок 1"/>
          <p:cNvSpPr txBox="1">
            <a:spLocks/>
          </p:cNvSpPr>
          <p:nvPr/>
        </p:nvSpPr>
        <p:spPr>
          <a:xfrm>
            <a:off x="235962" y="306075"/>
            <a:ext cx="10786271" cy="96423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sz="2900" b="1" dirty="0">
                <a:solidFill>
                  <a:schemeClr val="bg1"/>
                </a:solidFill>
                <a:latin typeface="+mn-lt"/>
              </a:rPr>
              <a:t>ECN -</a:t>
            </a:r>
            <a:r>
              <a:rPr lang="ru-RU" sz="2900" b="1" dirty="0">
                <a:solidFill>
                  <a:schemeClr val="bg1"/>
                </a:solidFill>
                <a:latin typeface="+mn-lt"/>
              </a:rPr>
              <a:t> 8</a:t>
            </a:r>
          </a:p>
        </p:txBody>
      </p:sp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id="{D848FD94-C6E0-4C86-BFCC-262AD2ABCE22}"/>
              </a:ext>
            </a:extLst>
          </p:cNvPr>
          <p:cNvSpPr/>
          <p:nvPr/>
        </p:nvSpPr>
        <p:spPr>
          <a:xfrm>
            <a:off x="9048460" y="1078284"/>
            <a:ext cx="2964613" cy="37548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3812" lvl="1"/>
            <a:r>
              <a:rPr lang="en-US" sz="1400" b="1" dirty="0">
                <a:solidFill>
                  <a:srgbClr val="00C3FF"/>
                </a:solidFill>
                <a:cs typeface="Arial" panose="020B0604020202020204" pitchFamily="34" charset="0"/>
              </a:rPr>
              <a:t>S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 – </a:t>
            </a:r>
            <a:r>
              <a:rPr lang="ru-RU" sz="14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время внутренней обработки и/или генерации сигнального пакета</a:t>
            </a:r>
            <a:endParaRPr lang="en-US" sz="1400" dirty="0">
              <a:solidFill>
                <a:schemeClr val="bg1">
                  <a:lumMod val="95000"/>
                </a:schemeClr>
              </a:solidFill>
              <a:cs typeface="Arial" panose="020B0604020202020204" pitchFamily="34" charset="0"/>
            </a:endParaRPr>
          </a:p>
          <a:p>
            <a:pPr marL="23812" lvl="1"/>
            <a:endParaRPr lang="ru-RU" sz="1400" dirty="0">
              <a:solidFill>
                <a:schemeClr val="bg1">
                  <a:lumMod val="95000"/>
                </a:schemeClr>
              </a:solidFill>
              <a:cs typeface="Arial" panose="020B0604020202020204" pitchFamily="34" charset="0"/>
            </a:endParaRPr>
          </a:p>
          <a:p>
            <a:pPr marL="23812" lvl="1"/>
            <a:r>
              <a:rPr lang="en-US" sz="1400" b="1" dirty="0">
                <a:solidFill>
                  <a:srgbClr val="00C3FF"/>
                </a:solidFill>
                <a:cs typeface="Arial" panose="020B0604020202020204" pitchFamily="34" charset="0"/>
              </a:rPr>
              <a:t>X</a:t>
            </a:r>
            <a:r>
              <a:rPr lang="ru-RU" sz="14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 – время доставки</a:t>
            </a:r>
            <a:endParaRPr lang="en-US" sz="1400" dirty="0">
              <a:solidFill>
                <a:schemeClr val="bg1">
                  <a:lumMod val="95000"/>
                </a:schemeClr>
              </a:solidFill>
              <a:cs typeface="Arial" panose="020B0604020202020204" pitchFamily="34" charset="0"/>
            </a:endParaRPr>
          </a:p>
          <a:p>
            <a:pPr marL="23812" lvl="1"/>
            <a:r>
              <a:rPr lang="ru-RU" sz="14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по каналу</a:t>
            </a:r>
            <a:endParaRPr lang="en-US" sz="1400" dirty="0">
              <a:solidFill>
                <a:schemeClr val="bg1">
                  <a:lumMod val="95000"/>
                </a:schemeClr>
              </a:solidFill>
              <a:cs typeface="Arial" panose="020B0604020202020204" pitchFamily="34" charset="0"/>
            </a:endParaRPr>
          </a:p>
          <a:p>
            <a:pPr marL="23812" lvl="1"/>
            <a:endParaRPr lang="ru-RU" sz="1400" dirty="0">
              <a:solidFill>
                <a:schemeClr val="bg1">
                  <a:lumMod val="95000"/>
                </a:schemeClr>
              </a:solidFill>
              <a:cs typeface="Arial" panose="020B0604020202020204" pitchFamily="34" charset="0"/>
            </a:endParaRPr>
          </a:p>
          <a:p>
            <a:pPr marL="23812" lvl="1"/>
            <a:r>
              <a:rPr lang="en-US" sz="1400" b="1" dirty="0">
                <a:solidFill>
                  <a:srgbClr val="00C3FF"/>
                </a:solidFill>
                <a:cs typeface="Arial" panose="020B0604020202020204" pitchFamily="34" charset="0"/>
              </a:rPr>
              <a:t>F1</a:t>
            </a:r>
            <a:r>
              <a:rPr lang="ru-RU" sz="14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 – время заполнения локального буфера</a:t>
            </a:r>
            <a:endParaRPr lang="en-US" sz="1400" dirty="0">
              <a:solidFill>
                <a:schemeClr val="bg1">
                  <a:lumMod val="95000"/>
                </a:schemeClr>
              </a:solidFill>
              <a:cs typeface="Arial" panose="020B0604020202020204" pitchFamily="34" charset="0"/>
            </a:endParaRPr>
          </a:p>
          <a:p>
            <a:pPr marL="23812" lvl="1"/>
            <a:endParaRPr lang="ru-RU" sz="1400" dirty="0">
              <a:solidFill>
                <a:schemeClr val="bg1">
                  <a:lumMod val="95000"/>
                </a:schemeClr>
              </a:solidFill>
              <a:cs typeface="Arial" panose="020B0604020202020204" pitchFamily="34" charset="0"/>
            </a:endParaRPr>
          </a:p>
          <a:p>
            <a:pPr marL="23812" lvl="1"/>
            <a:r>
              <a:rPr lang="en-US" sz="1400" b="1" dirty="0">
                <a:solidFill>
                  <a:srgbClr val="00C3FF"/>
                </a:solidFill>
                <a:cs typeface="Arial" panose="020B0604020202020204" pitchFamily="34" charset="0"/>
              </a:rPr>
              <a:t>N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 – </a:t>
            </a:r>
            <a:r>
              <a:rPr lang="ru-RU" sz="14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количество узлов источников</a:t>
            </a:r>
            <a:endParaRPr lang="en-US" sz="1400" dirty="0">
              <a:solidFill>
                <a:schemeClr val="bg1">
                  <a:lumMod val="95000"/>
                </a:schemeClr>
              </a:solidFill>
              <a:cs typeface="Arial" panose="020B0604020202020204" pitchFamily="34" charset="0"/>
            </a:endParaRPr>
          </a:p>
          <a:p>
            <a:pPr marL="23812" lvl="1"/>
            <a:endParaRPr lang="en-US" sz="1400" dirty="0">
              <a:solidFill>
                <a:schemeClr val="bg1">
                  <a:lumMod val="95000"/>
                </a:schemeClr>
              </a:solidFill>
              <a:cs typeface="Arial" panose="020B0604020202020204" pitchFamily="34" charset="0"/>
            </a:endParaRPr>
          </a:p>
          <a:p>
            <a:pPr marL="23812" lvl="1"/>
            <a:r>
              <a:rPr lang="en-US" sz="1400" b="1" dirty="0" err="1">
                <a:solidFill>
                  <a:srgbClr val="00C3FF"/>
                </a:solidFill>
                <a:cs typeface="Arial" panose="020B0604020202020204" pitchFamily="34" charset="0"/>
              </a:rPr>
              <a:t>Bw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 – </a:t>
            </a:r>
            <a:r>
              <a:rPr lang="ru-RU" sz="14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максимальный принимаемый поток</a:t>
            </a:r>
            <a:endParaRPr lang="en-US" sz="1400" dirty="0">
              <a:solidFill>
                <a:schemeClr val="bg1">
                  <a:lumMod val="95000"/>
                </a:schemeClr>
              </a:solidFill>
              <a:cs typeface="Arial" panose="020B0604020202020204" pitchFamily="34" charset="0"/>
            </a:endParaRPr>
          </a:p>
          <a:p>
            <a:pPr marL="23812" lvl="1"/>
            <a:endParaRPr lang="en-US" sz="1400" dirty="0">
              <a:solidFill>
                <a:schemeClr val="bg1">
                  <a:lumMod val="95000"/>
                </a:schemeClr>
              </a:solidFill>
              <a:cs typeface="Arial" panose="020B0604020202020204" pitchFamily="34" charset="0"/>
            </a:endParaRPr>
          </a:p>
          <a:p>
            <a:pPr marL="23812" lvl="1"/>
            <a:r>
              <a:rPr lang="en-US" sz="1400" b="1" dirty="0">
                <a:solidFill>
                  <a:srgbClr val="00C3FF"/>
                </a:solidFill>
                <a:cs typeface="Arial" panose="020B0604020202020204" pitchFamily="34" charset="0"/>
              </a:rPr>
              <a:t>Bs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 – </a:t>
            </a:r>
            <a:r>
              <a:rPr lang="ru-RU" sz="1400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заполнение буфера</a:t>
            </a:r>
          </a:p>
        </p:txBody>
      </p:sp>
    </p:spTree>
    <p:extLst>
      <p:ext uri="{BB962C8B-B14F-4D97-AF65-F5344CB8AC3E}">
        <p14:creationId xmlns:p14="http://schemas.microsoft.com/office/powerpoint/2010/main" val="66015723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Заголовок 1"/>
          <p:cNvSpPr txBox="1">
            <a:spLocks/>
          </p:cNvSpPr>
          <p:nvPr/>
        </p:nvSpPr>
        <p:spPr>
          <a:xfrm>
            <a:off x="235962" y="306075"/>
            <a:ext cx="10786271" cy="96423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ru-RU" sz="2900" b="1" dirty="0">
                <a:solidFill>
                  <a:schemeClr val="bg1"/>
                </a:solidFill>
                <a:latin typeface="+mn-lt"/>
              </a:rPr>
              <a:t>СМЕШИВАЕМ, НО НЕ ВЗБАЛТЫВАЕМ, </a:t>
            </a:r>
            <a:r>
              <a:rPr lang="ru-RU" sz="2900" b="1" dirty="0" smtClean="0">
                <a:solidFill>
                  <a:schemeClr val="bg1"/>
                </a:solidFill>
                <a:latin typeface="+mn-lt"/>
              </a:rPr>
              <a:t>— </a:t>
            </a:r>
            <a:r>
              <a:rPr lang="en-US" sz="2900" b="1" dirty="0">
                <a:solidFill>
                  <a:schemeClr val="bg1"/>
                </a:solidFill>
                <a:latin typeface="+mn-lt"/>
              </a:rPr>
              <a:t>DCQCN</a:t>
            </a:r>
            <a:endParaRPr lang="ru-RU" sz="29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 bwMode="auto">
          <a:xfrm>
            <a:off x="1011678" y="2800503"/>
            <a:ext cx="6048013" cy="1257455"/>
          </a:xfrm>
          <a:prstGeom prst="roundRect">
            <a:avLst>
              <a:gd name="adj" fmla="val 11103"/>
            </a:avLst>
          </a:prstGeom>
          <a:gradFill>
            <a:gsLst>
              <a:gs pos="0">
                <a:srgbClr val="3C07E7">
                  <a:alpha val="32000"/>
                </a:srgbClr>
              </a:gs>
              <a:gs pos="100000">
                <a:srgbClr val="00C3FF">
                  <a:alpha val="17000"/>
                </a:srgbClr>
              </a:gs>
            </a:gsLst>
            <a:lin ang="16200000" scaled="1"/>
          </a:gradFill>
          <a:ln w="12700">
            <a:solidFill>
              <a:srgbClr val="00C3FF">
                <a:alpha val="98000"/>
              </a:srgbClr>
            </a:solidFill>
          </a:ln>
          <a:effectLst>
            <a:outerShdw blurRad="114300" dist="63500" dir="2880000" sx="98000" sy="98000" algn="tl" rotWithShape="0">
              <a:srgbClr val="0486FC">
                <a:alpha val="57000"/>
              </a:srgbClr>
            </a:outerShdw>
          </a:effectLst>
        </p:spPr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5" name="Скругленный прямоугольник 4"/>
          <p:cNvSpPr/>
          <p:nvPr/>
        </p:nvSpPr>
        <p:spPr bwMode="auto">
          <a:xfrm>
            <a:off x="1023996" y="4295620"/>
            <a:ext cx="6048013" cy="1257455"/>
          </a:xfrm>
          <a:prstGeom prst="roundRect">
            <a:avLst>
              <a:gd name="adj" fmla="val 11103"/>
            </a:avLst>
          </a:prstGeom>
          <a:gradFill>
            <a:gsLst>
              <a:gs pos="0">
                <a:srgbClr val="3C07E7">
                  <a:alpha val="32000"/>
                </a:srgbClr>
              </a:gs>
              <a:gs pos="100000">
                <a:srgbClr val="00C3FF">
                  <a:alpha val="17000"/>
                </a:srgbClr>
              </a:gs>
            </a:gsLst>
            <a:lin ang="16200000" scaled="1"/>
          </a:gradFill>
          <a:ln w="12700">
            <a:solidFill>
              <a:srgbClr val="00C3FF">
                <a:alpha val="98000"/>
              </a:srgbClr>
            </a:solidFill>
          </a:ln>
          <a:effectLst>
            <a:outerShdw blurRad="114300" dist="63500" dir="2880000" sx="98000" sy="98000" algn="tl" rotWithShape="0">
              <a:srgbClr val="0486FC">
                <a:alpha val="57000"/>
              </a:srgbClr>
            </a:outerShdw>
          </a:effectLst>
        </p:spPr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6" name="Скругленный прямоугольник 5"/>
          <p:cNvSpPr/>
          <p:nvPr/>
        </p:nvSpPr>
        <p:spPr bwMode="auto">
          <a:xfrm>
            <a:off x="1011677" y="1160463"/>
            <a:ext cx="6048013" cy="1257455"/>
          </a:xfrm>
          <a:prstGeom prst="roundRect">
            <a:avLst>
              <a:gd name="adj" fmla="val 11103"/>
            </a:avLst>
          </a:prstGeom>
          <a:gradFill>
            <a:gsLst>
              <a:gs pos="0">
                <a:srgbClr val="3C07E7">
                  <a:alpha val="32000"/>
                </a:srgbClr>
              </a:gs>
              <a:gs pos="100000">
                <a:srgbClr val="00C3FF">
                  <a:alpha val="17000"/>
                </a:srgbClr>
              </a:gs>
            </a:gsLst>
            <a:lin ang="16200000" scaled="1"/>
          </a:gradFill>
          <a:ln w="12700">
            <a:solidFill>
              <a:srgbClr val="00C3FF">
                <a:alpha val="98000"/>
              </a:srgbClr>
            </a:solidFill>
          </a:ln>
          <a:effectLst>
            <a:outerShdw blurRad="114300" dist="63500" dir="2880000" sx="98000" sy="98000" algn="tl" rotWithShape="0">
              <a:srgbClr val="0486FC">
                <a:alpha val="57000"/>
              </a:srgbClr>
            </a:outerShdw>
          </a:effectLst>
        </p:spPr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grpSp>
        <p:nvGrpSpPr>
          <p:cNvPr id="3" name="Группа 2"/>
          <p:cNvGrpSpPr/>
          <p:nvPr/>
        </p:nvGrpSpPr>
        <p:grpSpPr>
          <a:xfrm>
            <a:off x="388826" y="1194065"/>
            <a:ext cx="1222522" cy="1190250"/>
            <a:chOff x="8185140" y="2800503"/>
            <a:chExt cx="1003802" cy="977304"/>
          </a:xfrm>
        </p:grpSpPr>
        <p:sp>
          <p:nvSpPr>
            <p:cNvPr id="9" name="Freeform 6"/>
            <p:cNvSpPr>
              <a:spLocks noChangeAspect="1"/>
            </p:cNvSpPr>
            <p:nvPr/>
          </p:nvSpPr>
          <p:spPr bwMode="auto">
            <a:xfrm rot="4440000">
              <a:off x="8216091" y="2800504"/>
              <a:ext cx="968398" cy="977304"/>
            </a:xfrm>
            <a:custGeom>
              <a:avLst/>
              <a:gdLst>
                <a:gd name="T0" fmla="*/ 31 w 501"/>
                <a:gd name="T1" fmla="*/ 339 h 505"/>
                <a:gd name="T2" fmla="*/ 0 w 501"/>
                <a:gd name="T3" fmla="*/ 254 h 505"/>
                <a:gd name="T4" fmla="*/ 37 w 501"/>
                <a:gd name="T5" fmla="*/ 161 h 505"/>
                <a:gd name="T6" fmla="*/ 313 w 501"/>
                <a:gd name="T7" fmla="*/ 5 h 505"/>
                <a:gd name="T8" fmla="*/ 403 w 501"/>
                <a:gd name="T9" fmla="*/ 21 h 505"/>
                <a:gd name="T10" fmla="*/ 462 w 501"/>
                <a:gd name="T11" fmla="*/ 91 h 505"/>
                <a:gd name="T12" fmla="*/ 464 w 501"/>
                <a:gd name="T13" fmla="*/ 408 h 505"/>
                <a:gd name="T14" fmla="*/ 402 w 501"/>
                <a:gd name="T15" fmla="*/ 486 h 505"/>
                <a:gd name="T16" fmla="*/ 313 w 501"/>
                <a:gd name="T17" fmla="*/ 502 h 505"/>
                <a:gd name="T18" fmla="*/ 31 w 501"/>
                <a:gd name="T19" fmla="*/ 339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1" h="505">
                  <a:moveTo>
                    <a:pt x="31" y="339"/>
                  </a:moveTo>
                  <a:cubicBezTo>
                    <a:pt x="13" y="315"/>
                    <a:pt x="0" y="286"/>
                    <a:pt x="0" y="254"/>
                  </a:cubicBezTo>
                  <a:cubicBezTo>
                    <a:pt x="0" y="218"/>
                    <a:pt x="15" y="186"/>
                    <a:pt x="37" y="161"/>
                  </a:cubicBezTo>
                  <a:cubicBezTo>
                    <a:pt x="108" y="82"/>
                    <a:pt x="203" y="23"/>
                    <a:pt x="313" y="5"/>
                  </a:cubicBezTo>
                  <a:cubicBezTo>
                    <a:pt x="343" y="0"/>
                    <a:pt x="374" y="5"/>
                    <a:pt x="403" y="21"/>
                  </a:cubicBezTo>
                  <a:cubicBezTo>
                    <a:pt x="431" y="37"/>
                    <a:pt x="451" y="62"/>
                    <a:pt x="462" y="91"/>
                  </a:cubicBezTo>
                  <a:cubicBezTo>
                    <a:pt x="501" y="195"/>
                    <a:pt x="497" y="306"/>
                    <a:pt x="464" y="408"/>
                  </a:cubicBezTo>
                  <a:cubicBezTo>
                    <a:pt x="453" y="439"/>
                    <a:pt x="433" y="468"/>
                    <a:pt x="402" y="486"/>
                  </a:cubicBezTo>
                  <a:cubicBezTo>
                    <a:pt x="374" y="502"/>
                    <a:pt x="343" y="505"/>
                    <a:pt x="313" y="502"/>
                  </a:cubicBezTo>
                  <a:cubicBezTo>
                    <a:pt x="214" y="492"/>
                    <a:pt x="92" y="421"/>
                    <a:pt x="31" y="339"/>
                  </a:cubicBezTo>
                  <a:close/>
                </a:path>
              </a:pathLst>
            </a:custGeom>
            <a:solidFill>
              <a:srgbClr val="00C3FF"/>
            </a:solidFill>
            <a:ln w="12700">
              <a:solidFill>
                <a:srgbClr val="00C3FF">
                  <a:alpha val="98000"/>
                </a:srgbClr>
              </a:solidFill>
            </a:ln>
            <a:effectLst>
              <a:outerShdw blurRad="114300" dist="63500" dir="2880000" sx="98000" sy="98000" algn="tl" rotWithShape="0">
                <a:srgbClr val="0486FC">
                  <a:alpha val="57000"/>
                </a:srgbClr>
              </a:outerShdw>
            </a:effectLst>
          </p:spPr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ru-RU"/>
            </a:p>
          </p:txBody>
        </p:sp>
        <p:sp>
          <p:nvSpPr>
            <p:cNvPr id="10" name="Freeform 6"/>
            <p:cNvSpPr>
              <a:spLocks noChangeAspect="1"/>
            </p:cNvSpPr>
            <p:nvPr/>
          </p:nvSpPr>
          <p:spPr bwMode="auto">
            <a:xfrm rot="402533">
              <a:off x="8185140" y="2800503"/>
              <a:ext cx="968399" cy="977304"/>
            </a:xfrm>
            <a:custGeom>
              <a:avLst/>
              <a:gdLst>
                <a:gd name="T0" fmla="*/ 31 w 501"/>
                <a:gd name="T1" fmla="*/ 339 h 505"/>
                <a:gd name="T2" fmla="*/ 0 w 501"/>
                <a:gd name="T3" fmla="*/ 254 h 505"/>
                <a:gd name="T4" fmla="*/ 37 w 501"/>
                <a:gd name="T5" fmla="*/ 161 h 505"/>
                <a:gd name="T6" fmla="*/ 313 w 501"/>
                <a:gd name="T7" fmla="*/ 5 h 505"/>
                <a:gd name="T8" fmla="*/ 403 w 501"/>
                <a:gd name="T9" fmla="*/ 21 h 505"/>
                <a:gd name="T10" fmla="*/ 462 w 501"/>
                <a:gd name="T11" fmla="*/ 91 h 505"/>
                <a:gd name="T12" fmla="*/ 464 w 501"/>
                <a:gd name="T13" fmla="*/ 408 h 505"/>
                <a:gd name="T14" fmla="*/ 402 w 501"/>
                <a:gd name="T15" fmla="*/ 486 h 505"/>
                <a:gd name="T16" fmla="*/ 313 w 501"/>
                <a:gd name="T17" fmla="*/ 502 h 505"/>
                <a:gd name="T18" fmla="*/ 31 w 501"/>
                <a:gd name="T19" fmla="*/ 339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1" h="505">
                  <a:moveTo>
                    <a:pt x="31" y="339"/>
                  </a:moveTo>
                  <a:cubicBezTo>
                    <a:pt x="13" y="315"/>
                    <a:pt x="0" y="286"/>
                    <a:pt x="0" y="254"/>
                  </a:cubicBezTo>
                  <a:cubicBezTo>
                    <a:pt x="0" y="218"/>
                    <a:pt x="15" y="186"/>
                    <a:pt x="37" y="161"/>
                  </a:cubicBezTo>
                  <a:cubicBezTo>
                    <a:pt x="108" y="82"/>
                    <a:pt x="203" y="23"/>
                    <a:pt x="313" y="5"/>
                  </a:cubicBezTo>
                  <a:cubicBezTo>
                    <a:pt x="343" y="0"/>
                    <a:pt x="374" y="5"/>
                    <a:pt x="403" y="21"/>
                  </a:cubicBezTo>
                  <a:cubicBezTo>
                    <a:pt x="431" y="37"/>
                    <a:pt x="451" y="62"/>
                    <a:pt x="462" y="91"/>
                  </a:cubicBezTo>
                  <a:cubicBezTo>
                    <a:pt x="501" y="195"/>
                    <a:pt x="497" y="306"/>
                    <a:pt x="464" y="408"/>
                  </a:cubicBezTo>
                  <a:cubicBezTo>
                    <a:pt x="453" y="439"/>
                    <a:pt x="433" y="468"/>
                    <a:pt x="402" y="486"/>
                  </a:cubicBezTo>
                  <a:cubicBezTo>
                    <a:pt x="374" y="502"/>
                    <a:pt x="343" y="505"/>
                    <a:pt x="313" y="502"/>
                  </a:cubicBezTo>
                  <a:cubicBezTo>
                    <a:pt x="214" y="492"/>
                    <a:pt x="92" y="421"/>
                    <a:pt x="31" y="339"/>
                  </a:cubicBezTo>
                  <a:close/>
                </a:path>
              </a:pathLst>
            </a:custGeom>
            <a:gradFill>
              <a:gsLst>
                <a:gs pos="0">
                  <a:srgbClr val="3C07E7">
                    <a:alpha val="32000"/>
                  </a:srgbClr>
                </a:gs>
                <a:gs pos="100000">
                  <a:srgbClr val="00C3FF">
                    <a:alpha val="17000"/>
                  </a:srgbClr>
                </a:gs>
              </a:gsLst>
              <a:lin ang="16200000" scaled="1"/>
            </a:gradFill>
            <a:ln w="12700">
              <a:solidFill>
                <a:srgbClr val="00C3FF">
                  <a:alpha val="98000"/>
                </a:srgbClr>
              </a:solidFill>
            </a:ln>
            <a:effectLst>
              <a:outerShdw blurRad="114300" dist="63500" dir="2880000" sx="98000" sy="98000" algn="tl" rotWithShape="0">
                <a:srgbClr val="0486FC">
                  <a:alpha val="57000"/>
                </a:srgbClr>
              </a:outerShdw>
            </a:effectLst>
          </p:spPr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ru-RU"/>
            </a:p>
          </p:txBody>
        </p:sp>
      </p:grpSp>
      <p:grpSp>
        <p:nvGrpSpPr>
          <p:cNvPr id="12" name="Группа 11"/>
          <p:cNvGrpSpPr/>
          <p:nvPr/>
        </p:nvGrpSpPr>
        <p:grpSpPr>
          <a:xfrm>
            <a:off x="388826" y="2773089"/>
            <a:ext cx="1222522" cy="1190250"/>
            <a:chOff x="8185140" y="2800503"/>
            <a:chExt cx="1003802" cy="977304"/>
          </a:xfrm>
        </p:grpSpPr>
        <p:sp>
          <p:nvSpPr>
            <p:cNvPr id="13" name="Freeform 6"/>
            <p:cNvSpPr>
              <a:spLocks noChangeAspect="1"/>
            </p:cNvSpPr>
            <p:nvPr/>
          </p:nvSpPr>
          <p:spPr bwMode="auto">
            <a:xfrm rot="4440000">
              <a:off x="8216091" y="2800504"/>
              <a:ext cx="968398" cy="977304"/>
            </a:xfrm>
            <a:custGeom>
              <a:avLst/>
              <a:gdLst>
                <a:gd name="T0" fmla="*/ 31 w 501"/>
                <a:gd name="T1" fmla="*/ 339 h 505"/>
                <a:gd name="T2" fmla="*/ 0 w 501"/>
                <a:gd name="T3" fmla="*/ 254 h 505"/>
                <a:gd name="T4" fmla="*/ 37 w 501"/>
                <a:gd name="T5" fmla="*/ 161 h 505"/>
                <a:gd name="T6" fmla="*/ 313 w 501"/>
                <a:gd name="T7" fmla="*/ 5 h 505"/>
                <a:gd name="T8" fmla="*/ 403 w 501"/>
                <a:gd name="T9" fmla="*/ 21 h 505"/>
                <a:gd name="T10" fmla="*/ 462 w 501"/>
                <a:gd name="T11" fmla="*/ 91 h 505"/>
                <a:gd name="T12" fmla="*/ 464 w 501"/>
                <a:gd name="T13" fmla="*/ 408 h 505"/>
                <a:gd name="T14" fmla="*/ 402 w 501"/>
                <a:gd name="T15" fmla="*/ 486 h 505"/>
                <a:gd name="T16" fmla="*/ 313 w 501"/>
                <a:gd name="T17" fmla="*/ 502 h 505"/>
                <a:gd name="T18" fmla="*/ 31 w 501"/>
                <a:gd name="T19" fmla="*/ 339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1" h="505">
                  <a:moveTo>
                    <a:pt x="31" y="339"/>
                  </a:moveTo>
                  <a:cubicBezTo>
                    <a:pt x="13" y="315"/>
                    <a:pt x="0" y="286"/>
                    <a:pt x="0" y="254"/>
                  </a:cubicBezTo>
                  <a:cubicBezTo>
                    <a:pt x="0" y="218"/>
                    <a:pt x="15" y="186"/>
                    <a:pt x="37" y="161"/>
                  </a:cubicBezTo>
                  <a:cubicBezTo>
                    <a:pt x="108" y="82"/>
                    <a:pt x="203" y="23"/>
                    <a:pt x="313" y="5"/>
                  </a:cubicBezTo>
                  <a:cubicBezTo>
                    <a:pt x="343" y="0"/>
                    <a:pt x="374" y="5"/>
                    <a:pt x="403" y="21"/>
                  </a:cubicBezTo>
                  <a:cubicBezTo>
                    <a:pt x="431" y="37"/>
                    <a:pt x="451" y="62"/>
                    <a:pt x="462" y="91"/>
                  </a:cubicBezTo>
                  <a:cubicBezTo>
                    <a:pt x="501" y="195"/>
                    <a:pt x="497" y="306"/>
                    <a:pt x="464" y="408"/>
                  </a:cubicBezTo>
                  <a:cubicBezTo>
                    <a:pt x="453" y="439"/>
                    <a:pt x="433" y="468"/>
                    <a:pt x="402" y="486"/>
                  </a:cubicBezTo>
                  <a:cubicBezTo>
                    <a:pt x="374" y="502"/>
                    <a:pt x="343" y="505"/>
                    <a:pt x="313" y="502"/>
                  </a:cubicBezTo>
                  <a:cubicBezTo>
                    <a:pt x="214" y="492"/>
                    <a:pt x="92" y="421"/>
                    <a:pt x="31" y="339"/>
                  </a:cubicBezTo>
                  <a:close/>
                </a:path>
              </a:pathLst>
            </a:custGeom>
            <a:solidFill>
              <a:srgbClr val="00C3FF"/>
            </a:solidFill>
            <a:ln w="12700">
              <a:solidFill>
                <a:srgbClr val="00C3FF">
                  <a:alpha val="98000"/>
                </a:srgbClr>
              </a:solidFill>
            </a:ln>
            <a:effectLst>
              <a:outerShdw blurRad="114300" dist="63500" dir="2880000" sx="98000" sy="98000" algn="tl" rotWithShape="0">
                <a:srgbClr val="0486FC">
                  <a:alpha val="57000"/>
                </a:srgbClr>
              </a:outerShdw>
            </a:effectLst>
          </p:spPr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ru-RU"/>
            </a:p>
          </p:txBody>
        </p:sp>
        <p:sp>
          <p:nvSpPr>
            <p:cNvPr id="14" name="Freeform 6"/>
            <p:cNvSpPr>
              <a:spLocks noChangeAspect="1"/>
            </p:cNvSpPr>
            <p:nvPr/>
          </p:nvSpPr>
          <p:spPr bwMode="auto">
            <a:xfrm rot="402533">
              <a:off x="8185140" y="2800503"/>
              <a:ext cx="968399" cy="977304"/>
            </a:xfrm>
            <a:custGeom>
              <a:avLst/>
              <a:gdLst>
                <a:gd name="T0" fmla="*/ 31 w 501"/>
                <a:gd name="T1" fmla="*/ 339 h 505"/>
                <a:gd name="T2" fmla="*/ 0 w 501"/>
                <a:gd name="T3" fmla="*/ 254 h 505"/>
                <a:gd name="T4" fmla="*/ 37 w 501"/>
                <a:gd name="T5" fmla="*/ 161 h 505"/>
                <a:gd name="T6" fmla="*/ 313 w 501"/>
                <a:gd name="T7" fmla="*/ 5 h 505"/>
                <a:gd name="T8" fmla="*/ 403 w 501"/>
                <a:gd name="T9" fmla="*/ 21 h 505"/>
                <a:gd name="T10" fmla="*/ 462 w 501"/>
                <a:gd name="T11" fmla="*/ 91 h 505"/>
                <a:gd name="T12" fmla="*/ 464 w 501"/>
                <a:gd name="T13" fmla="*/ 408 h 505"/>
                <a:gd name="T14" fmla="*/ 402 w 501"/>
                <a:gd name="T15" fmla="*/ 486 h 505"/>
                <a:gd name="T16" fmla="*/ 313 w 501"/>
                <a:gd name="T17" fmla="*/ 502 h 505"/>
                <a:gd name="T18" fmla="*/ 31 w 501"/>
                <a:gd name="T19" fmla="*/ 339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1" h="505">
                  <a:moveTo>
                    <a:pt x="31" y="339"/>
                  </a:moveTo>
                  <a:cubicBezTo>
                    <a:pt x="13" y="315"/>
                    <a:pt x="0" y="286"/>
                    <a:pt x="0" y="254"/>
                  </a:cubicBezTo>
                  <a:cubicBezTo>
                    <a:pt x="0" y="218"/>
                    <a:pt x="15" y="186"/>
                    <a:pt x="37" y="161"/>
                  </a:cubicBezTo>
                  <a:cubicBezTo>
                    <a:pt x="108" y="82"/>
                    <a:pt x="203" y="23"/>
                    <a:pt x="313" y="5"/>
                  </a:cubicBezTo>
                  <a:cubicBezTo>
                    <a:pt x="343" y="0"/>
                    <a:pt x="374" y="5"/>
                    <a:pt x="403" y="21"/>
                  </a:cubicBezTo>
                  <a:cubicBezTo>
                    <a:pt x="431" y="37"/>
                    <a:pt x="451" y="62"/>
                    <a:pt x="462" y="91"/>
                  </a:cubicBezTo>
                  <a:cubicBezTo>
                    <a:pt x="501" y="195"/>
                    <a:pt x="497" y="306"/>
                    <a:pt x="464" y="408"/>
                  </a:cubicBezTo>
                  <a:cubicBezTo>
                    <a:pt x="453" y="439"/>
                    <a:pt x="433" y="468"/>
                    <a:pt x="402" y="486"/>
                  </a:cubicBezTo>
                  <a:cubicBezTo>
                    <a:pt x="374" y="502"/>
                    <a:pt x="343" y="505"/>
                    <a:pt x="313" y="502"/>
                  </a:cubicBezTo>
                  <a:cubicBezTo>
                    <a:pt x="214" y="492"/>
                    <a:pt x="92" y="421"/>
                    <a:pt x="31" y="339"/>
                  </a:cubicBezTo>
                  <a:close/>
                </a:path>
              </a:pathLst>
            </a:custGeom>
            <a:gradFill>
              <a:gsLst>
                <a:gs pos="0">
                  <a:srgbClr val="3C07E7">
                    <a:alpha val="32000"/>
                  </a:srgbClr>
                </a:gs>
                <a:gs pos="100000">
                  <a:srgbClr val="00C3FF">
                    <a:alpha val="17000"/>
                  </a:srgbClr>
                </a:gs>
              </a:gsLst>
              <a:lin ang="16200000" scaled="1"/>
            </a:gradFill>
            <a:ln w="12700">
              <a:solidFill>
                <a:srgbClr val="00C3FF">
                  <a:alpha val="98000"/>
                </a:srgbClr>
              </a:solidFill>
            </a:ln>
            <a:effectLst>
              <a:outerShdw blurRad="114300" dist="63500" dir="2880000" sx="98000" sy="98000" algn="tl" rotWithShape="0">
                <a:srgbClr val="0486FC">
                  <a:alpha val="57000"/>
                </a:srgbClr>
              </a:outerShdw>
            </a:effectLst>
          </p:spPr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ru-RU"/>
            </a:p>
          </p:txBody>
        </p:sp>
      </p:grpSp>
      <p:grpSp>
        <p:nvGrpSpPr>
          <p:cNvPr id="15" name="Группа 14"/>
          <p:cNvGrpSpPr/>
          <p:nvPr/>
        </p:nvGrpSpPr>
        <p:grpSpPr>
          <a:xfrm>
            <a:off x="388826" y="4352114"/>
            <a:ext cx="1222522" cy="1190250"/>
            <a:chOff x="8185140" y="2800503"/>
            <a:chExt cx="1003802" cy="977304"/>
          </a:xfrm>
        </p:grpSpPr>
        <p:sp>
          <p:nvSpPr>
            <p:cNvPr id="16" name="Freeform 6"/>
            <p:cNvSpPr>
              <a:spLocks noChangeAspect="1"/>
            </p:cNvSpPr>
            <p:nvPr/>
          </p:nvSpPr>
          <p:spPr bwMode="auto">
            <a:xfrm rot="4440000">
              <a:off x="8216091" y="2800504"/>
              <a:ext cx="968398" cy="977304"/>
            </a:xfrm>
            <a:custGeom>
              <a:avLst/>
              <a:gdLst>
                <a:gd name="T0" fmla="*/ 31 w 501"/>
                <a:gd name="T1" fmla="*/ 339 h 505"/>
                <a:gd name="T2" fmla="*/ 0 w 501"/>
                <a:gd name="T3" fmla="*/ 254 h 505"/>
                <a:gd name="T4" fmla="*/ 37 w 501"/>
                <a:gd name="T5" fmla="*/ 161 h 505"/>
                <a:gd name="T6" fmla="*/ 313 w 501"/>
                <a:gd name="T7" fmla="*/ 5 h 505"/>
                <a:gd name="T8" fmla="*/ 403 w 501"/>
                <a:gd name="T9" fmla="*/ 21 h 505"/>
                <a:gd name="T10" fmla="*/ 462 w 501"/>
                <a:gd name="T11" fmla="*/ 91 h 505"/>
                <a:gd name="T12" fmla="*/ 464 w 501"/>
                <a:gd name="T13" fmla="*/ 408 h 505"/>
                <a:gd name="T14" fmla="*/ 402 w 501"/>
                <a:gd name="T15" fmla="*/ 486 h 505"/>
                <a:gd name="T16" fmla="*/ 313 w 501"/>
                <a:gd name="T17" fmla="*/ 502 h 505"/>
                <a:gd name="T18" fmla="*/ 31 w 501"/>
                <a:gd name="T19" fmla="*/ 339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1" h="505">
                  <a:moveTo>
                    <a:pt x="31" y="339"/>
                  </a:moveTo>
                  <a:cubicBezTo>
                    <a:pt x="13" y="315"/>
                    <a:pt x="0" y="286"/>
                    <a:pt x="0" y="254"/>
                  </a:cubicBezTo>
                  <a:cubicBezTo>
                    <a:pt x="0" y="218"/>
                    <a:pt x="15" y="186"/>
                    <a:pt x="37" y="161"/>
                  </a:cubicBezTo>
                  <a:cubicBezTo>
                    <a:pt x="108" y="82"/>
                    <a:pt x="203" y="23"/>
                    <a:pt x="313" y="5"/>
                  </a:cubicBezTo>
                  <a:cubicBezTo>
                    <a:pt x="343" y="0"/>
                    <a:pt x="374" y="5"/>
                    <a:pt x="403" y="21"/>
                  </a:cubicBezTo>
                  <a:cubicBezTo>
                    <a:pt x="431" y="37"/>
                    <a:pt x="451" y="62"/>
                    <a:pt x="462" y="91"/>
                  </a:cubicBezTo>
                  <a:cubicBezTo>
                    <a:pt x="501" y="195"/>
                    <a:pt x="497" y="306"/>
                    <a:pt x="464" y="408"/>
                  </a:cubicBezTo>
                  <a:cubicBezTo>
                    <a:pt x="453" y="439"/>
                    <a:pt x="433" y="468"/>
                    <a:pt x="402" y="486"/>
                  </a:cubicBezTo>
                  <a:cubicBezTo>
                    <a:pt x="374" y="502"/>
                    <a:pt x="343" y="505"/>
                    <a:pt x="313" y="502"/>
                  </a:cubicBezTo>
                  <a:cubicBezTo>
                    <a:pt x="214" y="492"/>
                    <a:pt x="92" y="421"/>
                    <a:pt x="31" y="339"/>
                  </a:cubicBezTo>
                  <a:close/>
                </a:path>
              </a:pathLst>
            </a:custGeom>
            <a:solidFill>
              <a:srgbClr val="00C3FF"/>
            </a:solidFill>
            <a:ln w="12700">
              <a:solidFill>
                <a:srgbClr val="00C3FF">
                  <a:alpha val="98000"/>
                </a:srgbClr>
              </a:solidFill>
            </a:ln>
            <a:effectLst>
              <a:outerShdw blurRad="114300" dist="63500" dir="2880000" sx="98000" sy="98000" algn="tl" rotWithShape="0">
                <a:srgbClr val="0486FC">
                  <a:alpha val="57000"/>
                </a:srgbClr>
              </a:outerShdw>
            </a:effectLst>
          </p:spPr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ru-RU"/>
            </a:p>
          </p:txBody>
        </p:sp>
        <p:sp>
          <p:nvSpPr>
            <p:cNvPr id="17" name="Freeform 6"/>
            <p:cNvSpPr>
              <a:spLocks noChangeAspect="1"/>
            </p:cNvSpPr>
            <p:nvPr/>
          </p:nvSpPr>
          <p:spPr bwMode="auto">
            <a:xfrm rot="402533">
              <a:off x="8185140" y="2800503"/>
              <a:ext cx="968399" cy="977304"/>
            </a:xfrm>
            <a:custGeom>
              <a:avLst/>
              <a:gdLst>
                <a:gd name="T0" fmla="*/ 31 w 501"/>
                <a:gd name="T1" fmla="*/ 339 h 505"/>
                <a:gd name="T2" fmla="*/ 0 w 501"/>
                <a:gd name="T3" fmla="*/ 254 h 505"/>
                <a:gd name="T4" fmla="*/ 37 w 501"/>
                <a:gd name="T5" fmla="*/ 161 h 505"/>
                <a:gd name="T6" fmla="*/ 313 w 501"/>
                <a:gd name="T7" fmla="*/ 5 h 505"/>
                <a:gd name="T8" fmla="*/ 403 w 501"/>
                <a:gd name="T9" fmla="*/ 21 h 505"/>
                <a:gd name="T10" fmla="*/ 462 w 501"/>
                <a:gd name="T11" fmla="*/ 91 h 505"/>
                <a:gd name="T12" fmla="*/ 464 w 501"/>
                <a:gd name="T13" fmla="*/ 408 h 505"/>
                <a:gd name="T14" fmla="*/ 402 w 501"/>
                <a:gd name="T15" fmla="*/ 486 h 505"/>
                <a:gd name="T16" fmla="*/ 313 w 501"/>
                <a:gd name="T17" fmla="*/ 502 h 505"/>
                <a:gd name="T18" fmla="*/ 31 w 501"/>
                <a:gd name="T19" fmla="*/ 339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1" h="505">
                  <a:moveTo>
                    <a:pt x="31" y="339"/>
                  </a:moveTo>
                  <a:cubicBezTo>
                    <a:pt x="13" y="315"/>
                    <a:pt x="0" y="286"/>
                    <a:pt x="0" y="254"/>
                  </a:cubicBezTo>
                  <a:cubicBezTo>
                    <a:pt x="0" y="218"/>
                    <a:pt x="15" y="186"/>
                    <a:pt x="37" y="161"/>
                  </a:cubicBezTo>
                  <a:cubicBezTo>
                    <a:pt x="108" y="82"/>
                    <a:pt x="203" y="23"/>
                    <a:pt x="313" y="5"/>
                  </a:cubicBezTo>
                  <a:cubicBezTo>
                    <a:pt x="343" y="0"/>
                    <a:pt x="374" y="5"/>
                    <a:pt x="403" y="21"/>
                  </a:cubicBezTo>
                  <a:cubicBezTo>
                    <a:pt x="431" y="37"/>
                    <a:pt x="451" y="62"/>
                    <a:pt x="462" y="91"/>
                  </a:cubicBezTo>
                  <a:cubicBezTo>
                    <a:pt x="501" y="195"/>
                    <a:pt x="497" y="306"/>
                    <a:pt x="464" y="408"/>
                  </a:cubicBezTo>
                  <a:cubicBezTo>
                    <a:pt x="453" y="439"/>
                    <a:pt x="433" y="468"/>
                    <a:pt x="402" y="486"/>
                  </a:cubicBezTo>
                  <a:cubicBezTo>
                    <a:pt x="374" y="502"/>
                    <a:pt x="343" y="505"/>
                    <a:pt x="313" y="502"/>
                  </a:cubicBezTo>
                  <a:cubicBezTo>
                    <a:pt x="214" y="492"/>
                    <a:pt x="92" y="421"/>
                    <a:pt x="31" y="339"/>
                  </a:cubicBezTo>
                  <a:close/>
                </a:path>
              </a:pathLst>
            </a:custGeom>
            <a:gradFill>
              <a:gsLst>
                <a:gs pos="0">
                  <a:srgbClr val="3C07E7">
                    <a:alpha val="32000"/>
                  </a:srgbClr>
                </a:gs>
                <a:gs pos="100000">
                  <a:srgbClr val="00C3FF">
                    <a:alpha val="17000"/>
                  </a:srgbClr>
                </a:gs>
              </a:gsLst>
              <a:lin ang="16200000" scaled="1"/>
            </a:gradFill>
            <a:ln w="12700">
              <a:solidFill>
                <a:srgbClr val="00C3FF">
                  <a:alpha val="98000"/>
                </a:srgbClr>
              </a:solidFill>
            </a:ln>
            <a:effectLst>
              <a:outerShdw blurRad="114300" dist="63500" dir="2880000" sx="98000" sy="98000" algn="tl" rotWithShape="0">
                <a:srgbClr val="0486FC">
                  <a:alpha val="57000"/>
                </a:srgbClr>
              </a:outerShdw>
            </a:effectLst>
          </p:spPr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ru-RU"/>
            </a:p>
          </p:txBody>
        </p:sp>
      </p:grpSp>
      <p:sp>
        <p:nvSpPr>
          <p:cNvPr id="7" name="Прямоугольник 6"/>
          <p:cNvSpPr/>
          <p:nvPr/>
        </p:nvSpPr>
        <p:spPr>
          <a:xfrm>
            <a:off x="1918086" y="4601182"/>
            <a:ext cx="466603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Как </a:t>
            </a:r>
            <a:r>
              <a:rPr lang="ru-RU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бы получить </a:t>
            </a:r>
            <a:r>
              <a:rPr lang="ru-RU" dirty="0" smtClean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плюсы, но избавится</a:t>
            </a:r>
            <a:endParaRPr lang="en-US" dirty="0" smtClean="0">
              <a:solidFill>
                <a:schemeClr val="bg1">
                  <a:lumMod val="95000"/>
                </a:schemeClr>
              </a:solidFill>
              <a:cs typeface="Arial" panose="020B0604020202020204" pitchFamily="34" charset="0"/>
            </a:endParaRPr>
          </a:p>
          <a:p>
            <a:r>
              <a:rPr lang="ru-RU" dirty="0" smtClean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от </a:t>
            </a:r>
            <a:r>
              <a:rPr lang="ru-RU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недостатков</a:t>
            </a:r>
            <a:r>
              <a:rPr lang="ru-RU" dirty="0" smtClean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……</a:t>
            </a:r>
            <a:endParaRPr lang="ru-RU" dirty="0">
              <a:solidFill>
                <a:schemeClr val="bg1">
                  <a:lumMod val="95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1918086" y="2967565"/>
            <a:ext cx="466603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ECN</a:t>
            </a:r>
            <a:r>
              <a:rPr lang="ru-RU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 – подстраивается под актуально доступную полосу, но скорость реакции не гарантирует отсутствие потерь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1918086" y="1466025"/>
            <a:ext cx="466603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PFC – </a:t>
            </a:r>
            <a:r>
              <a:rPr lang="ru-RU" dirty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быстрый эффект, но снижает эффективность использования полосы</a:t>
            </a: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7945" y="1173359"/>
            <a:ext cx="4021664" cy="5485691"/>
          </a:xfrm>
          <a:prstGeom prst="rect">
            <a:avLst/>
          </a:prstGeom>
        </p:spPr>
      </p:pic>
      <p:sp>
        <p:nvSpPr>
          <p:cNvPr id="24" name="Заголовок 1"/>
          <p:cNvSpPr txBox="1">
            <a:spLocks/>
          </p:cNvSpPr>
          <p:nvPr/>
        </p:nvSpPr>
        <p:spPr>
          <a:xfrm>
            <a:off x="677409" y="1551820"/>
            <a:ext cx="602238" cy="530542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</a:pPr>
            <a:r>
              <a:rPr lang="ru-RU" sz="2900" b="1" dirty="0" smtClean="0">
                <a:solidFill>
                  <a:schemeClr val="bg1"/>
                </a:solidFill>
                <a:latin typeface="+mn-lt"/>
              </a:rPr>
              <a:t>1</a:t>
            </a:r>
            <a:endParaRPr lang="ru-RU" sz="29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25" name="Заголовок 1"/>
          <p:cNvSpPr txBox="1">
            <a:spLocks/>
          </p:cNvSpPr>
          <p:nvPr/>
        </p:nvSpPr>
        <p:spPr>
          <a:xfrm>
            <a:off x="677409" y="3102943"/>
            <a:ext cx="602238" cy="530542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</a:pPr>
            <a:r>
              <a:rPr lang="ru-RU" sz="2900" b="1" dirty="0" smtClean="0">
                <a:solidFill>
                  <a:schemeClr val="bg1"/>
                </a:solidFill>
                <a:latin typeface="+mn-lt"/>
              </a:rPr>
              <a:t>2</a:t>
            </a:r>
            <a:endParaRPr lang="ru-RU" sz="29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26" name="Заголовок 1"/>
          <p:cNvSpPr txBox="1">
            <a:spLocks/>
          </p:cNvSpPr>
          <p:nvPr/>
        </p:nvSpPr>
        <p:spPr>
          <a:xfrm>
            <a:off x="677409" y="4716971"/>
            <a:ext cx="602238" cy="530542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</a:pPr>
            <a:r>
              <a:rPr lang="ru-RU" sz="2900" b="1" dirty="0" smtClean="0">
                <a:solidFill>
                  <a:schemeClr val="bg1"/>
                </a:solidFill>
                <a:latin typeface="+mn-lt"/>
              </a:rPr>
              <a:t>3</a:t>
            </a:r>
            <a:endParaRPr lang="ru-RU" sz="2900" b="1" dirty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54737494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64BAD25-CBCE-43AA-8F14-12E9D624273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962" y="1182199"/>
            <a:ext cx="8509453" cy="2434585"/>
          </a:xfrm>
          <a:prstGeom prst="rect">
            <a:avLst/>
          </a:prstGeom>
        </p:spPr>
      </p:pic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33C2715F-83F4-419F-A5A3-1E1080D33C1A}"/>
              </a:ext>
            </a:extLst>
          </p:cNvPr>
          <p:cNvSpPr/>
          <p:nvPr/>
        </p:nvSpPr>
        <p:spPr>
          <a:xfrm>
            <a:off x="296730" y="4955784"/>
            <a:ext cx="11149485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Leaf2 – </a:t>
            </a:r>
            <a:r>
              <a:rPr lang="ru-RU" sz="16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перегрузка, генерирует 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ECN 0x11 </a:t>
            </a:r>
            <a:r>
              <a:rPr lang="ru-RU" sz="16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PFC pause</a:t>
            </a:r>
            <a:r>
              <a:rPr lang="ru-RU" sz="16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разгружается буфер поскольку трафик не поступает</a:t>
            </a:r>
          </a:p>
          <a:p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SPINE – </a:t>
            </a:r>
            <a:r>
              <a:rPr lang="ru-RU" sz="16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генерирует 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ECN 0x11</a:t>
            </a:r>
            <a:r>
              <a:rPr lang="ru-RU" sz="16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рост загрузки буфера ввиду блокирования передачи по 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PFC</a:t>
            </a:r>
            <a:r>
              <a:rPr lang="ru-RU" sz="16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xON</a:t>
            </a:r>
            <a:r>
              <a:rPr lang="ru-RU" sz="16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не достигнут</a:t>
            </a:r>
          </a:p>
          <a:p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Leaf1</a:t>
            </a:r>
            <a:r>
              <a:rPr lang="ru-RU" sz="16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– входящий поток снижен на основании 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CNP</a:t>
            </a:r>
            <a:r>
              <a:rPr lang="ru-RU" sz="16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исходящий не ограничен, загрузка буфера снижается и прошла отметку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WREDmin</a:t>
            </a:r>
            <a:r>
              <a:rPr lang="ru-RU" sz="16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– прекращена генерация 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ECN 0x11</a:t>
            </a:r>
            <a:endParaRPr lang="ru-RU" sz="1600" dirty="0"/>
          </a:p>
        </p:txBody>
      </p:sp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1DB6F432-7616-4DAA-A483-2314E49E076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85590" y="3475607"/>
            <a:ext cx="1383035" cy="318664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D8699FDF-8C15-4EDA-9558-90605BDA7AB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28534" y="2585716"/>
            <a:ext cx="598750" cy="514925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7B48CF1D-DA21-4E11-85F6-BB865336AA4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86869" y="2388580"/>
            <a:ext cx="909341" cy="386078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34DCF9E-9CBD-4576-8A3B-8BF7CCA49FE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894245" y="4416417"/>
            <a:ext cx="219075" cy="304800"/>
          </a:xfrm>
          <a:prstGeom prst="rect">
            <a:avLst/>
          </a:prstGeom>
        </p:spPr>
      </p:pic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B57B738A-B472-4DFF-BDAE-790DF6763FD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897035" y="2079391"/>
            <a:ext cx="323850" cy="323850"/>
          </a:xfrm>
          <a:prstGeom prst="rect">
            <a:avLst/>
          </a:prstGeom>
        </p:spPr>
      </p:pic>
      <p:pic>
        <p:nvPicPr>
          <p:cNvPr id="26" name="Рисунок 25">
            <a:extLst>
              <a:ext uri="{FF2B5EF4-FFF2-40B4-BE49-F238E27FC236}">
                <a16:creationId xmlns:a16="http://schemas.microsoft.com/office/drawing/2014/main" id="{00E149E3-C3CC-425F-A6CE-117EF92D45C9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38701" y="3516771"/>
            <a:ext cx="1463177" cy="200025"/>
          </a:xfrm>
          <a:prstGeom prst="rect">
            <a:avLst/>
          </a:prstGeom>
        </p:spPr>
      </p:pic>
      <p:pic>
        <p:nvPicPr>
          <p:cNvPr id="30" name="Рисунок 29">
            <a:extLst>
              <a:ext uri="{FF2B5EF4-FFF2-40B4-BE49-F238E27FC236}">
                <a16:creationId xmlns:a16="http://schemas.microsoft.com/office/drawing/2014/main" id="{5DC632D5-B061-4DA3-A7A1-0CD8899A81FB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509952" y="3534927"/>
            <a:ext cx="1463177" cy="200025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276A15E0-5107-4348-A30B-9D9E793C38F9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863283" y="4276085"/>
            <a:ext cx="219075" cy="304800"/>
          </a:xfrm>
          <a:prstGeom prst="rect">
            <a:avLst/>
          </a:prstGeom>
        </p:spPr>
      </p:pic>
      <p:pic>
        <p:nvPicPr>
          <p:cNvPr id="31" name="Рисунок 30">
            <a:extLst>
              <a:ext uri="{FF2B5EF4-FFF2-40B4-BE49-F238E27FC236}">
                <a16:creationId xmlns:a16="http://schemas.microsoft.com/office/drawing/2014/main" id="{17F9D95C-24F5-45BC-89C7-676A9BDDD3C3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223892" y="4307377"/>
            <a:ext cx="219075" cy="304800"/>
          </a:xfrm>
          <a:prstGeom prst="rect">
            <a:avLst/>
          </a:prstGeom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9B0207A2-B3B7-458B-B840-B692133C4A98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163813" y="3642651"/>
            <a:ext cx="1837089" cy="1200329"/>
          </a:xfrm>
          <a:prstGeom prst="rect">
            <a:avLst/>
          </a:prstGeom>
        </p:spPr>
      </p:pic>
      <p:pic>
        <p:nvPicPr>
          <p:cNvPr id="28" name="Рисунок 27">
            <a:extLst>
              <a:ext uri="{FF2B5EF4-FFF2-40B4-BE49-F238E27FC236}">
                <a16:creationId xmlns:a16="http://schemas.microsoft.com/office/drawing/2014/main" id="{60E56F4F-8466-4623-B825-2C658DD3E880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209260" y="3670643"/>
            <a:ext cx="1995614" cy="1198830"/>
          </a:xfrm>
          <a:prstGeom prst="rect">
            <a:avLst/>
          </a:prstGeom>
        </p:spPr>
      </p:pic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E43E0628-42C1-4ED8-806D-1C1F97514904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721638" y="3673242"/>
            <a:ext cx="1601704" cy="1193998"/>
          </a:xfrm>
          <a:prstGeom prst="rect">
            <a:avLst/>
          </a:prstGeom>
        </p:spPr>
      </p:pic>
      <p:pic>
        <p:nvPicPr>
          <p:cNvPr id="33" name="Рисунок 32">
            <a:extLst>
              <a:ext uri="{FF2B5EF4-FFF2-40B4-BE49-F238E27FC236}">
                <a16:creationId xmlns:a16="http://schemas.microsoft.com/office/drawing/2014/main" id="{F765B412-9F38-4E52-B5BD-63EA68D260F5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9056472" y="1282326"/>
            <a:ext cx="1922867" cy="2296373"/>
          </a:xfrm>
          <a:prstGeom prst="rect">
            <a:avLst/>
          </a:prstGeom>
        </p:spPr>
      </p:pic>
      <p:sp>
        <p:nvSpPr>
          <p:cNvPr id="34" name="Прямоугольник 33">
            <a:extLst>
              <a:ext uri="{FF2B5EF4-FFF2-40B4-BE49-F238E27FC236}">
                <a16:creationId xmlns:a16="http://schemas.microsoft.com/office/drawing/2014/main" id="{EE4BB299-2DE3-476A-B06A-491056DDE0DD}"/>
              </a:ext>
            </a:extLst>
          </p:cNvPr>
          <p:cNvSpPr/>
          <p:nvPr/>
        </p:nvSpPr>
        <p:spPr>
          <a:xfrm>
            <a:off x="10333008" y="1969739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PFC</a:t>
            </a:r>
            <a:endParaRPr lang="ru-RU" dirty="0"/>
          </a:p>
        </p:txBody>
      </p:sp>
      <p:sp>
        <p:nvSpPr>
          <p:cNvPr id="35" name="Прямоугольник 34">
            <a:extLst>
              <a:ext uri="{FF2B5EF4-FFF2-40B4-BE49-F238E27FC236}">
                <a16:creationId xmlns:a16="http://schemas.microsoft.com/office/drawing/2014/main" id="{B7CF130D-942B-4429-9BFB-574042F37FE1}"/>
              </a:ext>
            </a:extLst>
          </p:cNvPr>
          <p:cNvSpPr/>
          <p:nvPr/>
        </p:nvSpPr>
        <p:spPr>
          <a:xfrm>
            <a:off x="10675429" y="2692287"/>
            <a:ext cx="6719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ECN</a:t>
            </a:r>
            <a:endParaRPr lang="ru-RU" dirty="0"/>
          </a:p>
        </p:txBody>
      </p:sp>
      <p:pic>
        <p:nvPicPr>
          <p:cNvPr id="36" name="Рисунок 35">
            <a:extLst>
              <a:ext uri="{FF2B5EF4-FFF2-40B4-BE49-F238E27FC236}">
                <a16:creationId xmlns:a16="http://schemas.microsoft.com/office/drawing/2014/main" id="{A96A8FFF-A431-4223-9647-71D38CD20060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6672645" y="2120401"/>
            <a:ext cx="282216" cy="282216"/>
          </a:xfrm>
          <a:prstGeom prst="rect">
            <a:avLst/>
          </a:prstGeom>
        </p:spPr>
      </p:pic>
      <p:pic>
        <p:nvPicPr>
          <p:cNvPr id="37" name="Рисунок 36">
            <a:extLst>
              <a:ext uri="{FF2B5EF4-FFF2-40B4-BE49-F238E27FC236}">
                <a16:creationId xmlns:a16="http://schemas.microsoft.com/office/drawing/2014/main" id="{0656F671-998F-43E9-A0E8-89DAAB0B56F2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6813753" y="2982247"/>
            <a:ext cx="873755" cy="386078"/>
          </a:xfrm>
          <a:prstGeom prst="rect">
            <a:avLst/>
          </a:prstGeom>
        </p:spPr>
      </p:pic>
      <p:pic>
        <p:nvPicPr>
          <p:cNvPr id="38" name="Рисунок 37">
            <a:extLst>
              <a:ext uri="{FF2B5EF4-FFF2-40B4-BE49-F238E27FC236}">
                <a16:creationId xmlns:a16="http://schemas.microsoft.com/office/drawing/2014/main" id="{C2E2F4FF-BC2C-412C-BB5D-E34C972B2F97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4968310" y="2982247"/>
            <a:ext cx="873755" cy="386078"/>
          </a:xfrm>
          <a:prstGeom prst="rect">
            <a:avLst/>
          </a:prstGeom>
        </p:spPr>
      </p:pic>
      <p:pic>
        <p:nvPicPr>
          <p:cNvPr id="39" name="Рисунок 38">
            <a:extLst>
              <a:ext uri="{FF2B5EF4-FFF2-40B4-BE49-F238E27FC236}">
                <a16:creationId xmlns:a16="http://schemas.microsoft.com/office/drawing/2014/main" id="{68782885-C1AF-4FF1-A8A0-55D3F252A7E2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122867" y="2982247"/>
            <a:ext cx="873755" cy="386078"/>
          </a:xfrm>
          <a:prstGeom prst="rect">
            <a:avLst/>
          </a:prstGeom>
        </p:spPr>
      </p:pic>
      <p:pic>
        <p:nvPicPr>
          <p:cNvPr id="40" name="Рисунок 39">
            <a:extLst>
              <a:ext uri="{FF2B5EF4-FFF2-40B4-BE49-F238E27FC236}">
                <a16:creationId xmlns:a16="http://schemas.microsoft.com/office/drawing/2014/main" id="{B321913A-4E7E-4D5A-9C6C-5492E7096E6C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1277424" y="2982247"/>
            <a:ext cx="873755" cy="386078"/>
          </a:xfrm>
          <a:prstGeom prst="rect">
            <a:avLst/>
          </a:prstGeom>
        </p:spPr>
      </p:pic>
      <p:pic>
        <p:nvPicPr>
          <p:cNvPr id="42" name="Рисунок 41">
            <a:extLst>
              <a:ext uri="{FF2B5EF4-FFF2-40B4-BE49-F238E27FC236}">
                <a16:creationId xmlns:a16="http://schemas.microsoft.com/office/drawing/2014/main" id="{737114D2-2DAF-40FE-8D8A-6D94FDE5B58B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4957260" y="2650644"/>
            <a:ext cx="884805" cy="382235"/>
          </a:xfrm>
          <a:prstGeom prst="rect">
            <a:avLst/>
          </a:prstGeom>
        </p:spPr>
      </p:pic>
      <p:pic>
        <p:nvPicPr>
          <p:cNvPr id="43" name="Рисунок 42">
            <a:extLst>
              <a:ext uri="{FF2B5EF4-FFF2-40B4-BE49-F238E27FC236}">
                <a16:creationId xmlns:a16="http://schemas.microsoft.com/office/drawing/2014/main" id="{E98DA2A2-09D1-4D88-8419-EC33A1A4782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62236" y="2564495"/>
            <a:ext cx="598750" cy="514925"/>
          </a:xfrm>
          <a:prstGeom prst="rect">
            <a:avLst/>
          </a:prstGeom>
        </p:spPr>
      </p:pic>
      <p:pic>
        <p:nvPicPr>
          <p:cNvPr id="44" name="Рисунок 43">
            <a:extLst>
              <a:ext uri="{FF2B5EF4-FFF2-40B4-BE49-F238E27FC236}">
                <a16:creationId xmlns:a16="http://schemas.microsoft.com/office/drawing/2014/main" id="{51916833-A3B4-4E68-BE79-3979D16C18B0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2603161" y="2724660"/>
            <a:ext cx="282216" cy="282216"/>
          </a:xfrm>
          <a:prstGeom prst="rect">
            <a:avLst/>
          </a:prstGeom>
        </p:spPr>
      </p:pic>
      <p:pic>
        <p:nvPicPr>
          <p:cNvPr id="45" name="Рисунок 44">
            <a:extLst>
              <a:ext uri="{FF2B5EF4-FFF2-40B4-BE49-F238E27FC236}">
                <a16:creationId xmlns:a16="http://schemas.microsoft.com/office/drawing/2014/main" id="{1D119135-D226-45AD-A748-7DE9C5BDC90E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960833" y="3631087"/>
            <a:ext cx="1133475" cy="323850"/>
          </a:xfrm>
          <a:prstGeom prst="rect">
            <a:avLst/>
          </a:prstGeom>
        </p:spPr>
      </p:pic>
      <p:pic>
        <p:nvPicPr>
          <p:cNvPr id="46" name="Рисунок 45">
            <a:extLst>
              <a:ext uri="{FF2B5EF4-FFF2-40B4-BE49-F238E27FC236}">
                <a16:creationId xmlns:a16="http://schemas.microsoft.com/office/drawing/2014/main" id="{D2F6C2AF-FBAC-4D44-82EF-33389AA6D9F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89816" y="2585716"/>
            <a:ext cx="598750" cy="514925"/>
          </a:xfrm>
          <a:prstGeom prst="rect">
            <a:avLst/>
          </a:prstGeom>
        </p:spPr>
      </p:pic>
      <p:pic>
        <p:nvPicPr>
          <p:cNvPr id="47" name="Рисунок 46">
            <a:extLst>
              <a:ext uri="{FF2B5EF4-FFF2-40B4-BE49-F238E27FC236}">
                <a16:creationId xmlns:a16="http://schemas.microsoft.com/office/drawing/2014/main" id="{C91091D4-0A95-43F1-8621-8B9F59CB4F0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962132" y="2411306"/>
            <a:ext cx="909341" cy="386078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38D3C57C-7F9F-45E7-B5CC-44829233FF98}"/>
              </a:ext>
            </a:extLst>
          </p:cNvPr>
          <p:cNvSpPr/>
          <p:nvPr/>
        </p:nvSpPr>
        <p:spPr>
          <a:xfrm>
            <a:off x="7536129" y="6104555"/>
            <a:ext cx="400317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2075" indent="-92075"/>
            <a:r>
              <a:rPr lang="ru-RU" sz="1000" b="1" dirty="0">
                <a:solidFill>
                  <a:srgbClr val="FF0000"/>
                </a:solidFill>
                <a:latin typeface="+mj-lt"/>
                <a:cs typeface="Arial" panose="020B0604020202020204" pitchFamily="34" charset="0"/>
              </a:rPr>
              <a:t>* </a:t>
            </a:r>
            <a:r>
              <a:rPr lang="ru-RU" sz="1000" dirty="0">
                <a:solidFill>
                  <a:srgbClr val="FF0000"/>
                </a:solidFill>
                <a:latin typeface="+mj-lt"/>
                <a:cs typeface="Arial" panose="020B0604020202020204" pitchFamily="34" charset="0"/>
              </a:rPr>
              <a:t>на самом деле конечно картина с буфером намного сложнее, но это мы рассмотрим в другой раз</a:t>
            </a:r>
            <a:endParaRPr lang="ru-RU" sz="1000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9B287FF6-146E-4CC3-9423-800F95EAE6F9}"/>
              </a:ext>
            </a:extLst>
          </p:cNvPr>
          <p:cNvSpPr/>
          <p:nvPr/>
        </p:nvSpPr>
        <p:spPr>
          <a:xfrm>
            <a:off x="9636697" y="3193605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* </a:t>
            </a:r>
            <a:endParaRPr lang="ru-RU" sz="3600" dirty="0"/>
          </a:p>
        </p:txBody>
      </p:sp>
      <p:sp>
        <p:nvSpPr>
          <p:cNvPr id="41" name="Заголовок 1"/>
          <p:cNvSpPr txBox="1">
            <a:spLocks/>
          </p:cNvSpPr>
          <p:nvPr/>
        </p:nvSpPr>
        <p:spPr>
          <a:xfrm>
            <a:off x="235962" y="306075"/>
            <a:ext cx="10786271" cy="96423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sz="2900" b="1" dirty="0" smtClean="0">
                <a:solidFill>
                  <a:schemeClr val="bg1"/>
                </a:solidFill>
                <a:latin typeface="+mn-lt"/>
              </a:rPr>
              <a:t>DCQCN</a:t>
            </a:r>
            <a:r>
              <a:rPr lang="ru-RU" sz="2900" b="1" dirty="0" smtClean="0">
                <a:solidFill>
                  <a:schemeClr val="bg1"/>
                </a:solidFill>
                <a:latin typeface="+mn-lt"/>
              </a:rPr>
              <a:t> - упрощенно</a:t>
            </a:r>
            <a:endParaRPr lang="ru-RU" sz="2900" b="1" dirty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131727339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ECC90B7-72A4-4761-859F-82BE4A7D3F0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49524" y="1270309"/>
            <a:ext cx="2638425" cy="4463741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D820C860-385A-48C9-98E8-E13F7C14C519}"/>
              </a:ext>
            </a:extLst>
          </p:cNvPr>
          <p:cNvSpPr/>
          <p:nvPr/>
        </p:nvSpPr>
        <p:spPr>
          <a:xfrm>
            <a:off x="254250" y="4172514"/>
            <a:ext cx="3788426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3812" lvl="1"/>
            <a:r>
              <a:rPr lang="ru-RU" sz="1400" dirty="0">
                <a:solidFill>
                  <a:schemeClr val="bg1">
                    <a:lumMod val="95000"/>
                  </a:schemeClr>
                </a:solidFill>
                <a:latin typeface="+mj-lt"/>
                <a:cs typeface="Arial" panose="020B0604020202020204" pitchFamily="34" charset="0"/>
              </a:rPr>
              <a:t>Допустим источники генерируют условно синхронные потоки данных с равномерным распределением по получателям  и энтропия полей заголовков достаточна для равномерного распределения, чаще всего в больших ЦОД так и бывает, ведь правда?</a:t>
            </a:r>
          </a:p>
        </p:txBody>
      </p:sp>
      <p:sp>
        <p:nvSpPr>
          <p:cNvPr id="5" name="Стрелка: вправо 4">
            <a:extLst>
              <a:ext uri="{FF2B5EF4-FFF2-40B4-BE49-F238E27FC236}">
                <a16:creationId xmlns:a16="http://schemas.microsoft.com/office/drawing/2014/main" id="{6AD268DE-28C2-48E0-AF4D-4DD8B3556272}"/>
              </a:ext>
            </a:extLst>
          </p:cNvPr>
          <p:cNvSpPr/>
          <p:nvPr/>
        </p:nvSpPr>
        <p:spPr>
          <a:xfrm>
            <a:off x="4492758" y="5082411"/>
            <a:ext cx="253573" cy="210206"/>
          </a:xfrm>
          <a:prstGeom prst="rightArrow">
            <a:avLst/>
          </a:prstGeom>
          <a:solidFill>
            <a:srgbClr val="00C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C1BC76D5-51D7-467B-B295-C0EF32121961}"/>
              </a:ext>
            </a:extLst>
          </p:cNvPr>
          <p:cNvSpPr/>
          <p:nvPr/>
        </p:nvSpPr>
        <p:spPr>
          <a:xfrm>
            <a:off x="254250" y="1075299"/>
            <a:ext cx="4098294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3812" lvl="1"/>
            <a:r>
              <a:rPr lang="ru-RU" sz="1400" dirty="0">
                <a:solidFill>
                  <a:schemeClr val="bg1">
                    <a:lumMod val="95000"/>
                  </a:schemeClr>
                </a:solidFill>
                <a:latin typeface="+mj-lt"/>
                <a:cs typeface="Arial" panose="020B0604020202020204" pitchFamily="34" charset="0"/>
              </a:rPr>
              <a:t>На транзитных сетевых устройствах, производится классификация потоков (скорее инвентаризация), и их распределение между исходящими интерфейсами, при наличии нескольких путей, производится распределение потоков между имеющимися путями, привязка потока к конкретному пути производится</a:t>
            </a:r>
          </a:p>
          <a:p>
            <a:pPr marL="23812" lvl="1"/>
            <a:r>
              <a:rPr lang="ru-RU" sz="1400" dirty="0">
                <a:solidFill>
                  <a:schemeClr val="bg1">
                    <a:lumMod val="95000"/>
                  </a:schemeClr>
                </a:solidFill>
                <a:latin typeface="+mj-lt"/>
                <a:cs typeface="Arial" panose="020B0604020202020204" pitchFamily="34" charset="0"/>
              </a:rPr>
              <a:t>на основании вычисляемой 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+mj-lt"/>
                <a:cs typeface="Arial" panose="020B0604020202020204" pitchFamily="34" charset="0"/>
              </a:rPr>
              <a:t>HASH</a:t>
            </a:r>
            <a:r>
              <a:rPr lang="ru-RU" sz="1400" dirty="0">
                <a:solidFill>
                  <a:schemeClr val="bg1">
                    <a:lumMod val="95000"/>
                  </a:schemeClr>
                </a:solidFill>
                <a:latin typeface="+mj-lt"/>
                <a:cs typeface="Arial" panose="020B0604020202020204" pitchFamily="34" charset="0"/>
              </a:rPr>
              <a:t> функции, применяемой к полям заголовка </a:t>
            </a:r>
          </a:p>
        </p:txBody>
      </p:sp>
      <p:sp>
        <p:nvSpPr>
          <p:cNvPr id="7" name="Стрелка: вправо 6">
            <a:extLst>
              <a:ext uri="{FF2B5EF4-FFF2-40B4-BE49-F238E27FC236}">
                <a16:creationId xmlns:a16="http://schemas.microsoft.com/office/drawing/2014/main" id="{FA7B4918-88A4-4721-A733-40CE8D9699B9}"/>
              </a:ext>
            </a:extLst>
          </p:cNvPr>
          <p:cNvSpPr/>
          <p:nvPr/>
        </p:nvSpPr>
        <p:spPr>
          <a:xfrm>
            <a:off x="4476994" y="3721404"/>
            <a:ext cx="253573" cy="210206"/>
          </a:xfrm>
          <a:prstGeom prst="rightArrow">
            <a:avLst/>
          </a:prstGeom>
          <a:solidFill>
            <a:srgbClr val="00C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трелка: вправо 9">
            <a:extLst>
              <a:ext uri="{FF2B5EF4-FFF2-40B4-BE49-F238E27FC236}">
                <a16:creationId xmlns:a16="http://schemas.microsoft.com/office/drawing/2014/main" id="{3BA6820E-D554-4B53-A3DE-C74B0E3B1482}"/>
              </a:ext>
            </a:extLst>
          </p:cNvPr>
          <p:cNvSpPr/>
          <p:nvPr/>
        </p:nvSpPr>
        <p:spPr>
          <a:xfrm>
            <a:off x="4476994" y="2598039"/>
            <a:ext cx="253573" cy="210206"/>
          </a:xfrm>
          <a:prstGeom prst="rightArrow">
            <a:avLst/>
          </a:prstGeom>
          <a:solidFill>
            <a:srgbClr val="00C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CC323482-40B8-4454-9F32-3CDC972B70BA}"/>
              </a:ext>
            </a:extLst>
          </p:cNvPr>
          <p:cNvSpPr/>
          <p:nvPr/>
        </p:nvSpPr>
        <p:spPr>
          <a:xfrm>
            <a:off x="8442250" y="3228662"/>
            <a:ext cx="3029314" cy="23145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3812" lvl="1">
              <a:lnSpc>
                <a:spcPct val="150000"/>
              </a:lnSpc>
            </a:pP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+mj-lt"/>
                <a:cs typeface="Arial" panose="020B0604020202020204" pitchFamily="34" charset="0"/>
              </a:rPr>
              <a:t>HASH (HEADER) &gt; map to bucket (1-64)</a:t>
            </a:r>
          </a:p>
          <a:p>
            <a:pPr marL="23812" lvl="1">
              <a:lnSpc>
                <a:spcPct val="150000"/>
              </a:lnSpc>
            </a:pP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+mj-lt"/>
                <a:cs typeface="Arial" panose="020B0604020202020204" pitchFamily="34" charset="0"/>
              </a:rPr>
              <a:t>bucket  &gt; map to port </a:t>
            </a:r>
          </a:p>
          <a:p>
            <a:pPr marL="23812" lvl="1">
              <a:lnSpc>
                <a:spcPct val="150000"/>
              </a:lnSpc>
            </a:pP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+mj-lt"/>
                <a:cs typeface="Arial" panose="020B0604020202020204" pitchFamily="34" charset="0"/>
              </a:rPr>
              <a:t>b1-8 &gt; port1</a:t>
            </a:r>
          </a:p>
          <a:p>
            <a:pPr marL="23812" lvl="1">
              <a:lnSpc>
                <a:spcPct val="150000"/>
              </a:lnSpc>
            </a:pP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+mj-lt"/>
                <a:cs typeface="Arial" panose="020B0604020202020204" pitchFamily="34" charset="0"/>
              </a:rPr>
              <a:t>b9-16 &gt; port1</a:t>
            </a:r>
          </a:p>
          <a:p>
            <a:pPr marL="23812" lvl="1">
              <a:lnSpc>
                <a:spcPct val="150000"/>
              </a:lnSpc>
            </a:pP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+mj-lt"/>
                <a:cs typeface="Arial" panose="020B0604020202020204" pitchFamily="34" charset="0"/>
              </a:rPr>
              <a:t>b17-24 &gt; port1</a:t>
            </a:r>
          </a:p>
          <a:p>
            <a:pPr marL="23812" lvl="1">
              <a:lnSpc>
                <a:spcPct val="150000"/>
              </a:lnSpc>
            </a:pP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+mj-lt"/>
                <a:cs typeface="Arial" panose="020B0604020202020204" pitchFamily="34" charset="0"/>
              </a:rPr>
              <a:t>…………</a:t>
            </a:r>
            <a:endParaRPr lang="ru-RU" sz="1400" dirty="0">
              <a:solidFill>
                <a:schemeClr val="bg1">
                  <a:lumMod val="95000"/>
                </a:schemeClr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235962" y="306075"/>
            <a:ext cx="10786271" cy="96423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ru-RU" sz="2900" b="1" dirty="0">
                <a:solidFill>
                  <a:schemeClr val="bg1"/>
                </a:solidFill>
                <a:latin typeface="+mn-lt"/>
              </a:rPr>
              <a:t>ДЕТАЛИЗАЦИЯ – </a:t>
            </a:r>
            <a:r>
              <a:rPr lang="en-US" sz="2900" b="1" dirty="0">
                <a:solidFill>
                  <a:schemeClr val="bg1"/>
                </a:solidFill>
                <a:latin typeface="+mn-lt"/>
              </a:rPr>
              <a:t>ECMP</a:t>
            </a:r>
            <a:endParaRPr lang="ru-RU" sz="2900" b="1" dirty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13797882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4280215-E797-4646-8E0B-88296CCA2B7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8718" y="1428749"/>
            <a:ext cx="2885254" cy="4374753"/>
          </a:xfrm>
          <a:prstGeom prst="rect">
            <a:avLst/>
          </a:prstGeom>
        </p:spPr>
      </p:pic>
      <p:sp>
        <p:nvSpPr>
          <p:cNvPr id="5" name="Стрелка: вправо 4">
            <a:extLst>
              <a:ext uri="{FF2B5EF4-FFF2-40B4-BE49-F238E27FC236}">
                <a16:creationId xmlns:a16="http://schemas.microsoft.com/office/drawing/2014/main" id="{D0EC357A-081E-4C27-8C62-665BA41AE549}"/>
              </a:ext>
            </a:extLst>
          </p:cNvPr>
          <p:cNvSpPr/>
          <p:nvPr/>
        </p:nvSpPr>
        <p:spPr>
          <a:xfrm>
            <a:off x="3645764" y="5219045"/>
            <a:ext cx="253573" cy="210206"/>
          </a:xfrm>
          <a:prstGeom prst="rightArrow">
            <a:avLst/>
          </a:prstGeom>
          <a:solidFill>
            <a:srgbClr val="00C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: вправо 6">
            <a:extLst>
              <a:ext uri="{FF2B5EF4-FFF2-40B4-BE49-F238E27FC236}">
                <a16:creationId xmlns:a16="http://schemas.microsoft.com/office/drawing/2014/main" id="{9906919B-7587-4A0F-9960-AAB3BCD72CDF}"/>
              </a:ext>
            </a:extLst>
          </p:cNvPr>
          <p:cNvSpPr/>
          <p:nvPr/>
        </p:nvSpPr>
        <p:spPr>
          <a:xfrm>
            <a:off x="3630000" y="3416527"/>
            <a:ext cx="253573" cy="210206"/>
          </a:xfrm>
          <a:prstGeom prst="rightArrow">
            <a:avLst/>
          </a:prstGeom>
          <a:solidFill>
            <a:srgbClr val="00C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E193554A-5630-4D9A-A97E-7398EF22B840}"/>
              </a:ext>
            </a:extLst>
          </p:cNvPr>
          <p:cNvSpPr/>
          <p:nvPr/>
        </p:nvSpPr>
        <p:spPr>
          <a:xfrm>
            <a:off x="254411" y="1608998"/>
            <a:ext cx="296461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3812" lvl="1"/>
            <a:r>
              <a:rPr lang="ru-RU" sz="1400" dirty="0">
                <a:solidFill>
                  <a:schemeClr val="bg1">
                    <a:lumMod val="95000"/>
                  </a:schemeClr>
                </a:solidFill>
                <a:latin typeface="+mj-lt"/>
                <a:cs typeface="Arial" panose="020B0604020202020204" pitchFamily="34" charset="0"/>
              </a:rPr>
              <a:t>Не рассматриваем</a:t>
            </a:r>
          </a:p>
          <a:p>
            <a:pPr marL="23812" lvl="1"/>
            <a:r>
              <a:rPr lang="ru-RU" sz="1400" dirty="0">
                <a:solidFill>
                  <a:schemeClr val="bg1">
                    <a:lumMod val="95000"/>
                  </a:schemeClr>
                </a:solidFill>
                <a:latin typeface="+mj-lt"/>
                <a:cs typeface="Arial" panose="020B0604020202020204" pitchFamily="34" charset="0"/>
              </a:rPr>
              <a:t>для упрощения</a:t>
            </a:r>
          </a:p>
        </p:txBody>
      </p:sp>
      <p:sp>
        <p:nvSpPr>
          <p:cNvPr id="9" name="Стрелка: вправо 8">
            <a:extLst>
              <a:ext uri="{FF2B5EF4-FFF2-40B4-BE49-F238E27FC236}">
                <a16:creationId xmlns:a16="http://schemas.microsoft.com/office/drawing/2014/main" id="{862FBB93-6357-4CAF-AD3A-78E2BBDD37A0}"/>
              </a:ext>
            </a:extLst>
          </p:cNvPr>
          <p:cNvSpPr/>
          <p:nvPr/>
        </p:nvSpPr>
        <p:spPr>
          <a:xfrm>
            <a:off x="3624747" y="1708602"/>
            <a:ext cx="253573" cy="210206"/>
          </a:xfrm>
          <a:prstGeom prst="rightArrow">
            <a:avLst/>
          </a:prstGeom>
          <a:solidFill>
            <a:srgbClr val="00C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08EE308B-D3F7-4054-A475-CE96D3A0FF33}"/>
              </a:ext>
            </a:extLst>
          </p:cNvPr>
          <p:cNvSpPr/>
          <p:nvPr/>
        </p:nvSpPr>
        <p:spPr>
          <a:xfrm>
            <a:off x="254411" y="4989323"/>
            <a:ext cx="280441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3812" lvl="1"/>
            <a:r>
              <a:rPr lang="ru-RU" sz="1400" dirty="0">
                <a:solidFill>
                  <a:schemeClr val="bg1">
                    <a:lumMod val="95000"/>
                  </a:schemeClr>
                </a:solidFill>
                <a:latin typeface="+mj-lt"/>
                <a:cs typeface="Arial" panose="020B0604020202020204" pitchFamily="34" charset="0"/>
              </a:rPr>
              <a:t>Источников не слишком много, - это не ферма с ВМ – тут каждый порт «сам себе в поле агроном»</a:t>
            </a: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F622E416-1DB8-4511-90F8-33D8695088E1}"/>
              </a:ext>
            </a:extLst>
          </p:cNvPr>
          <p:cNvSpPr/>
          <p:nvPr/>
        </p:nvSpPr>
        <p:spPr>
          <a:xfrm>
            <a:off x="254410" y="2617550"/>
            <a:ext cx="2946963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3812" lvl="1"/>
            <a:r>
              <a:rPr lang="ru-RU" sz="1400" dirty="0">
                <a:solidFill>
                  <a:schemeClr val="bg1">
                    <a:lumMod val="95000"/>
                  </a:schemeClr>
                </a:solidFill>
                <a:latin typeface="+mj-lt"/>
                <a:cs typeface="Arial" panose="020B0604020202020204" pitchFamily="34" charset="0"/>
              </a:rPr>
              <a:t>Путей условно 20 / 30, источников локально в том же диапазоне, удаленных целей 100 / 200 ?, старый добрый Гаусс не гарантирует приемлемой вероятности ровного распределения</a:t>
            </a:r>
          </a:p>
          <a:p>
            <a:pPr marL="23812" lvl="1"/>
            <a:r>
              <a:rPr lang="ru-RU" sz="1400" dirty="0">
                <a:solidFill>
                  <a:schemeClr val="bg1">
                    <a:lumMod val="95000"/>
                  </a:schemeClr>
                </a:solidFill>
                <a:latin typeface="+mj-lt"/>
                <a:cs typeface="Arial" panose="020B0604020202020204" pitchFamily="34" charset="0"/>
              </a:rPr>
              <a:t>с такими вводными </a:t>
            </a:r>
          </a:p>
        </p:txBody>
      </p:sp>
      <p:sp>
        <p:nvSpPr>
          <p:cNvPr id="12" name="Стрелка: вправо 11">
            <a:extLst>
              <a:ext uri="{FF2B5EF4-FFF2-40B4-BE49-F238E27FC236}">
                <a16:creationId xmlns:a16="http://schemas.microsoft.com/office/drawing/2014/main" id="{402F0804-7CFE-4B07-9656-0F73BD114675}"/>
              </a:ext>
            </a:extLst>
          </p:cNvPr>
          <p:cNvSpPr/>
          <p:nvPr/>
        </p:nvSpPr>
        <p:spPr>
          <a:xfrm>
            <a:off x="7272330" y="5219045"/>
            <a:ext cx="253573" cy="21020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: вправо 12">
            <a:extLst>
              <a:ext uri="{FF2B5EF4-FFF2-40B4-BE49-F238E27FC236}">
                <a16:creationId xmlns:a16="http://schemas.microsoft.com/office/drawing/2014/main" id="{7B4A68D9-5AE3-41AF-A5C1-6BADFDC2A485}"/>
              </a:ext>
            </a:extLst>
          </p:cNvPr>
          <p:cNvSpPr/>
          <p:nvPr/>
        </p:nvSpPr>
        <p:spPr>
          <a:xfrm>
            <a:off x="7256566" y="3416527"/>
            <a:ext cx="253573" cy="21020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886CCE05-32D4-4706-8D1E-84C1BC3E63DD}"/>
              </a:ext>
            </a:extLst>
          </p:cNvPr>
          <p:cNvSpPr/>
          <p:nvPr/>
        </p:nvSpPr>
        <p:spPr>
          <a:xfrm>
            <a:off x="7807633" y="4908649"/>
            <a:ext cx="387392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3812" lvl="1"/>
            <a:r>
              <a:rPr lang="en-US" sz="1200" dirty="0">
                <a:solidFill>
                  <a:schemeClr val="bg1">
                    <a:lumMod val="95000"/>
                  </a:schemeClr>
                </a:solidFill>
                <a:latin typeface="+mj-lt"/>
                <a:cs typeface="Arial" panose="020B0604020202020204" pitchFamily="34" charset="0"/>
              </a:rPr>
              <a:t>Elephant flow</a:t>
            </a:r>
            <a:r>
              <a:rPr lang="ru-RU" sz="1200" dirty="0">
                <a:solidFill>
                  <a:schemeClr val="bg1">
                    <a:lumMod val="95000"/>
                  </a:schemeClr>
                </a:solidFill>
                <a:latin typeface="+mj-lt"/>
                <a:cs typeface="Arial" panose="020B0604020202020204" pitchFamily="34" charset="0"/>
              </a:rPr>
              <a:t>, вариабельность полей </a:t>
            </a:r>
            <a:r>
              <a:rPr lang="en-US" sz="1200" dirty="0">
                <a:solidFill>
                  <a:schemeClr val="bg1">
                    <a:lumMod val="95000"/>
                  </a:schemeClr>
                </a:solidFill>
                <a:latin typeface="+mj-lt"/>
                <a:cs typeface="Arial" panose="020B0604020202020204" pitchFamily="34" charset="0"/>
              </a:rPr>
              <a:t>SRC</a:t>
            </a:r>
            <a:r>
              <a:rPr lang="ru-RU" sz="1200" dirty="0">
                <a:solidFill>
                  <a:schemeClr val="bg1">
                    <a:lumMod val="95000"/>
                  </a:schemeClr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sz="1200" dirty="0">
                <a:solidFill>
                  <a:schemeClr val="bg1">
                    <a:lumMod val="95000"/>
                  </a:schemeClr>
                </a:solidFill>
                <a:latin typeface="+mj-lt"/>
                <a:cs typeface="Arial" panose="020B0604020202020204" pitchFamily="34" charset="0"/>
              </a:rPr>
              <a:t>/</a:t>
            </a:r>
            <a:r>
              <a:rPr lang="ru-RU" sz="1200" dirty="0">
                <a:solidFill>
                  <a:schemeClr val="bg1">
                    <a:lumMod val="95000"/>
                  </a:schemeClr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sz="1200" dirty="0">
                <a:solidFill>
                  <a:schemeClr val="bg1">
                    <a:lumMod val="95000"/>
                  </a:schemeClr>
                </a:solidFill>
                <a:latin typeface="+mj-lt"/>
                <a:cs typeface="Arial" panose="020B0604020202020204" pitchFamily="34" charset="0"/>
              </a:rPr>
              <a:t>DST</a:t>
            </a:r>
            <a:r>
              <a:rPr lang="ru-RU" sz="1200" dirty="0">
                <a:solidFill>
                  <a:schemeClr val="bg1">
                    <a:lumMod val="95000"/>
                  </a:schemeClr>
                </a:solidFill>
                <a:latin typeface="+mj-lt"/>
                <a:cs typeface="Arial" panose="020B0604020202020204" pitchFamily="34" charset="0"/>
              </a:rPr>
              <a:t> недостаточна для равномерного распределения</a:t>
            </a:r>
          </a:p>
          <a:p>
            <a:pPr marL="23812" lvl="1"/>
            <a:r>
              <a:rPr lang="ru-RU" sz="1200" dirty="0">
                <a:solidFill>
                  <a:schemeClr val="bg1">
                    <a:lumMod val="95000"/>
                  </a:schemeClr>
                </a:solidFill>
                <a:latin typeface="+mj-lt"/>
                <a:cs typeface="Arial" panose="020B0604020202020204" pitchFamily="34" charset="0"/>
              </a:rPr>
              <a:t>с учетом того что количество потоков сравнимо</a:t>
            </a:r>
          </a:p>
          <a:p>
            <a:pPr marL="23812" lvl="1"/>
            <a:r>
              <a:rPr lang="ru-RU" sz="1200" dirty="0">
                <a:solidFill>
                  <a:schemeClr val="bg1">
                    <a:lumMod val="95000"/>
                  </a:schemeClr>
                </a:solidFill>
                <a:latin typeface="+mj-lt"/>
                <a:cs typeface="Arial" panose="020B0604020202020204" pitchFamily="34" charset="0"/>
              </a:rPr>
              <a:t>с количеством </a:t>
            </a:r>
            <a:r>
              <a:rPr lang="en-US" sz="1200" dirty="0">
                <a:solidFill>
                  <a:schemeClr val="bg1">
                    <a:lumMod val="95000"/>
                  </a:schemeClr>
                </a:solidFill>
                <a:latin typeface="+mj-lt"/>
                <a:cs typeface="Arial" panose="020B0604020202020204" pitchFamily="34" charset="0"/>
              </a:rPr>
              <a:t>bucket</a:t>
            </a:r>
            <a:endParaRPr lang="ru-RU" sz="1200" dirty="0">
              <a:solidFill>
                <a:schemeClr val="bg1">
                  <a:lumMod val="95000"/>
                </a:schemeClr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F4CFAA07-4634-4371-B97C-33123B81AB6A}"/>
              </a:ext>
            </a:extLst>
          </p:cNvPr>
          <p:cNvSpPr/>
          <p:nvPr/>
        </p:nvSpPr>
        <p:spPr>
          <a:xfrm>
            <a:off x="7807633" y="3072735"/>
            <a:ext cx="387392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3812" lvl="1"/>
            <a:r>
              <a:rPr lang="ru-RU" sz="1200" dirty="0">
                <a:solidFill>
                  <a:schemeClr val="bg1">
                    <a:lumMod val="95000"/>
                  </a:schemeClr>
                </a:solidFill>
                <a:latin typeface="+mj-lt"/>
                <a:cs typeface="Arial" panose="020B0604020202020204" pitchFamily="34" charset="0"/>
              </a:rPr>
              <a:t>Разброс нагрузки между параллельными путями </a:t>
            </a:r>
            <a:r>
              <a:rPr lang="en-US" sz="1200" b="1" dirty="0">
                <a:solidFill>
                  <a:srgbClr val="FF0000"/>
                </a:solidFill>
                <a:latin typeface="+mj-lt"/>
                <a:cs typeface="Arial" panose="020B0604020202020204" pitchFamily="34" charset="0"/>
              </a:rPr>
              <a:t>min / max &gt; 20%</a:t>
            </a:r>
            <a:r>
              <a:rPr lang="ru-RU" sz="1200" b="1" dirty="0">
                <a:solidFill>
                  <a:srgbClr val="FF0000"/>
                </a:solidFill>
                <a:latin typeface="+mj-lt"/>
                <a:cs typeface="Arial" panose="020B0604020202020204" pitchFamily="34" charset="0"/>
              </a:rPr>
              <a:t>, </a:t>
            </a:r>
            <a:r>
              <a:rPr lang="ru-RU" sz="1200" b="1" dirty="0">
                <a:solidFill>
                  <a:schemeClr val="bg1"/>
                </a:solidFill>
                <a:latin typeface="+mj-lt"/>
                <a:cs typeface="Arial" panose="020B0604020202020204" pitchFamily="34" charset="0"/>
              </a:rPr>
              <a:t>не удивительно, </a:t>
            </a:r>
            <a:r>
              <a:rPr lang="en-US" sz="1200" b="1" dirty="0">
                <a:solidFill>
                  <a:schemeClr val="bg1"/>
                </a:solidFill>
                <a:latin typeface="+mj-lt"/>
                <a:cs typeface="Arial" panose="020B0604020202020204" pitchFamily="34" charset="0"/>
              </a:rPr>
              <a:t>- </a:t>
            </a:r>
            <a:r>
              <a:rPr lang="ru-RU" sz="1200" b="1" dirty="0">
                <a:solidFill>
                  <a:schemeClr val="bg1"/>
                </a:solidFill>
                <a:latin typeface="+mj-lt"/>
                <a:cs typeface="Arial" panose="020B0604020202020204" pitchFamily="34" charset="0"/>
              </a:rPr>
              <a:t>если у нас небольшой кластер то количество уникальных </a:t>
            </a:r>
            <a:r>
              <a:rPr lang="en-US" sz="1200" b="1" dirty="0">
                <a:solidFill>
                  <a:schemeClr val="bg1"/>
                </a:solidFill>
                <a:latin typeface="+mj-lt"/>
                <a:cs typeface="Arial" panose="020B0604020202020204" pitchFamily="34" charset="0"/>
              </a:rPr>
              <a:t>flow</a:t>
            </a:r>
            <a:r>
              <a:rPr lang="ru-RU" sz="1200" b="1" dirty="0">
                <a:solidFill>
                  <a:schemeClr val="bg1"/>
                </a:solidFill>
                <a:latin typeface="+mj-lt"/>
                <a:cs typeface="Arial" panose="020B0604020202020204" pitchFamily="34" charset="0"/>
              </a:rPr>
              <a:t> например условно </a:t>
            </a:r>
            <a:r>
              <a:rPr lang="en-US" sz="1200" b="1" dirty="0">
                <a:solidFill>
                  <a:schemeClr val="bg1"/>
                </a:solidFill>
                <a:latin typeface="+mj-lt"/>
                <a:cs typeface="Arial" panose="020B0604020202020204" pitchFamily="34" charset="0"/>
              </a:rPr>
              <a:t>1</a:t>
            </a:r>
            <a:r>
              <a:rPr lang="ru-RU" sz="1200" b="1" dirty="0">
                <a:solidFill>
                  <a:schemeClr val="bg1"/>
                </a:solidFill>
                <a:latin typeface="+mj-lt"/>
                <a:cs typeface="Arial" panose="020B0604020202020204" pitchFamily="34" charset="0"/>
              </a:rPr>
              <a:t>00, при делении</a:t>
            </a:r>
          </a:p>
          <a:p>
            <a:pPr marL="23812" lvl="1"/>
            <a:r>
              <a:rPr lang="ru-RU" sz="1200" b="1" dirty="0">
                <a:solidFill>
                  <a:schemeClr val="bg1"/>
                </a:solidFill>
                <a:latin typeface="+mj-lt"/>
                <a:cs typeface="Arial" panose="020B0604020202020204" pitchFamily="34" charset="0"/>
              </a:rPr>
              <a:t>на 64 </a:t>
            </a:r>
            <a:r>
              <a:rPr lang="en-US" sz="1200" b="1" dirty="0">
                <a:solidFill>
                  <a:schemeClr val="bg1"/>
                </a:solidFill>
                <a:latin typeface="+mj-lt"/>
                <a:cs typeface="Arial" panose="020B0604020202020204" pitchFamily="34" charset="0"/>
              </a:rPr>
              <a:t>bucket</a:t>
            </a:r>
            <a:r>
              <a:rPr lang="ru-RU" sz="1200" b="1" dirty="0">
                <a:solidFill>
                  <a:schemeClr val="bg1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sz="1200" b="1" dirty="0">
                <a:solidFill>
                  <a:schemeClr val="bg1"/>
                </a:solidFill>
                <a:latin typeface="+mj-lt"/>
                <a:cs typeface="Arial" panose="020B0604020202020204" pitchFamily="34" charset="0"/>
              </a:rPr>
              <a:t>/ 8 links</a:t>
            </a:r>
            <a:r>
              <a:rPr lang="ru-RU" sz="1200" b="1" dirty="0">
                <a:solidFill>
                  <a:schemeClr val="bg1"/>
                </a:solidFill>
                <a:latin typeface="+mj-lt"/>
                <a:cs typeface="Arial" panose="020B0604020202020204" pitchFamily="34" charset="0"/>
              </a:rPr>
              <a:t>….</a:t>
            </a:r>
            <a:endParaRPr lang="ru-RU" sz="1200" b="1" dirty="0">
              <a:solidFill>
                <a:srgbClr val="FF0000"/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16" name="Заголовок 1"/>
          <p:cNvSpPr txBox="1">
            <a:spLocks/>
          </p:cNvSpPr>
          <p:nvPr/>
        </p:nvSpPr>
        <p:spPr>
          <a:xfrm>
            <a:off x="235962" y="306075"/>
            <a:ext cx="10786271" cy="96423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sz="2900" b="1" dirty="0">
                <a:solidFill>
                  <a:schemeClr val="bg1"/>
                </a:solidFill>
                <a:latin typeface="+mn-lt"/>
              </a:rPr>
              <a:t>ECMP</a:t>
            </a:r>
            <a:r>
              <a:rPr lang="ru-RU" sz="2900" b="1" dirty="0">
                <a:solidFill>
                  <a:schemeClr val="bg1"/>
                </a:solidFill>
                <a:latin typeface="+mn-lt"/>
              </a:rPr>
              <a:t> ПРИ НИЗКОЙ ЭНТРОПИИ ПОТОКОВ</a:t>
            </a:r>
          </a:p>
        </p:txBody>
      </p:sp>
    </p:spTree>
    <p:extLst>
      <p:ext uri="{BB962C8B-B14F-4D97-AF65-F5344CB8AC3E}">
        <p14:creationId xmlns:p14="http://schemas.microsoft.com/office/powerpoint/2010/main" val="4013860090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CC910F2-AC61-4E55-995B-9A43BAA45D9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18719" y="2293778"/>
            <a:ext cx="7403487" cy="3506915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9C20EE3-0A58-4115-B3A1-EF5D033994B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0056" y="3088384"/>
            <a:ext cx="228601" cy="228601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F3638B28-9EC3-4DAB-A22F-46360690191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0056" y="3355084"/>
            <a:ext cx="228601" cy="228601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B6923DDE-90AC-41EB-B1B6-B92D069D8DA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10056" y="3621784"/>
            <a:ext cx="228601" cy="228601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FDBB41C0-D3F3-43F8-BB93-0AD52FE720D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10056" y="3888485"/>
            <a:ext cx="228601" cy="228601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CA81F529-446F-4A7B-90D8-BA403B8A6AC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10032" y="2935031"/>
            <a:ext cx="428625" cy="115253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E687D1CE-E38D-4C79-891A-8D13BDE548B0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10033" y="2704363"/>
            <a:ext cx="428625" cy="115253"/>
          </a:xfrm>
          <a:prstGeom prst="rect">
            <a:avLst/>
          </a:prstGeom>
        </p:spPr>
      </p:pic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DE81DBD7-EB18-4052-BBAA-5670083C6CC3}"/>
              </a:ext>
            </a:extLst>
          </p:cNvPr>
          <p:cNvSpPr/>
          <p:nvPr/>
        </p:nvSpPr>
        <p:spPr>
          <a:xfrm>
            <a:off x="1207579" y="3018018"/>
            <a:ext cx="70564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>
                <a:solidFill>
                  <a:schemeClr val="bg1">
                    <a:lumMod val="95000"/>
                  </a:schemeClr>
                </a:solidFill>
                <a:latin typeface="+mj-lt"/>
                <a:cs typeface="Arial" panose="020B0604020202020204" pitchFamily="34" charset="0"/>
              </a:rPr>
              <a:t>норма</a:t>
            </a:r>
            <a:endParaRPr lang="ru-RU" sz="1400" dirty="0">
              <a:latin typeface="+mj-lt"/>
            </a:endParaRP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82F29373-6E48-4963-9BB3-44CAD7EFC308}"/>
              </a:ext>
            </a:extLst>
          </p:cNvPr>
          <p:cNvSpPr/>
          <p:nvPr/>
        </p:nvSpPr>
        <p:spPr>
          <a:xfrm>
            <a:off x="1207579" y="3314007"/>
            <a:ext cx="177529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>
                <a:solidFill>
                  <a:schemeClr val="bg1">
                    <a:lumMod val="95000"/>
                  </a:schemeClr>
                </a:solidFill>
                <a:latin typeface="+mj-lt"/>
                <a:cs typeface="Arial" panose="020B0604020202020204" pitchFamily="34" charset="0"/>
              </a:rPr>
              <a:t>Буфер 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+mj-lt"/>
                <a:cs typeface="Arial" panose="020B0604020202020204" pitchFamily="34" charset="0"/>
              </a:rPr>
              <a:t>&gt;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+mj-lt"/>
                <a:cs typeface="Arial" panose="020B0604020202020204" pitchFamily="34" charset="0"/>
              </a:rPr>
              <a:t>WREDmin</a:t>
            </a:r>
            <a:endParaRPr lang="ru-RU" sz="1400" dirty="0">
              <a:latin typeface="+mj-lt"/>
            </a:endParaRP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39FF9A41-97C4-46A2-B1FC-58454729BE6E}"/>
              </a:ext>
            </a:extLst>
          </p:cNvPr>
          <p:cNvSpPr/>
          <p:nvPr/>
        </p:nvSpPr>
        <p:spPr>
          <a:xfrm>
            <a:off x="1201423" y="3849040"/>
            <a:ext cx="138416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>
                <a:solidFill>
                  <a:schemeClr val="bg1">
                    <a:lumMod val="95000"/>
                  </a:schemeClr>
                </a:solidFill>
                <a:latin typeface="+mj-lt"/>
                <a:cs typeface="Arial" panose="020B0604020202020204" pitchFamily="34" charset="0"/>
              </a:rPr>
              <a:t>Буфер 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+mj-lt"/>
                <a:cs typeface="Arial" panose="020B0604020202020204" pitchFamily="34" charset="0"/>
              </a:rPr>
              <a:t>&gt;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+mj-lt"/>
                <a:cs typeface="Arial" panose="020B0604020202020204" pitchFamily="34" charset="0"/>
              </a:rPr>
              <a:t>xOFF</a:t>
            </a:r>
            <a:endParaRPr lang="ru-RU" sz="1400" dirty="0">
              <a:latin typeface="+mj-lt"/>
            </a:endParaRP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8CF36C61-898A-450E-AA58-EF0E0AA89648}"/>
              </a:ext>
            </a:extLst>
          </p:cNvPr>
          <p:cNvSpPr/>
          <p:nvPr/>
        </p:nvSpPr>
        <p:spPr>
          <a:xfrm>
            <a:off x="1195781" y="3578088"/>
            <a:ext cx="179889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>
                <a:solidFill>
                  <a:schemeClr val="bg1">
                    <a:lumMod val="95000"/>
                  </a:schemeClr>
                </a:solidFill>
                <a:latin typeface="+mj-lt"/>
                <a:cs typeface="Arial" panose="020B0604020202020204" pitchFamily="34" charset="0"/>
              </a:rPr>
              <a:t>Блок по 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+mj-lt"/>
                <a:cs typeface="Arial" panose="020B0604020202020204" pitchFamily="34" charset="0"/>
              </a:rPr>
              <a:t>PFC Pause</a:t>
            </a:r>
            <a:endParaRPr lang="ru-RU" sz="1400" dirty="0">
              <a:latin typeface="+mj-lt"/>
            </a:endParaRPr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81ECAF01-6E32-4967-8F29-A6D55A73144D}"/>
              </a:ext>
            </a:extLst>
          </p:cNvPr>
          <p:cNvSpPr/>
          <p:nvPr/>
        </p:nvSpPr>
        <p:spPr>
          <a:xfrm>
            <a:off x="1221514" y="2550474"/>
            <a:ext cx="97013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+mj-lt"/>
                <a:cs typeface="Arial" panose="020B0604020202020204" pitchFamily="34" charset="0"/>
              </a:rPr>
              <a:t>400</a:t>
            </a:r>
            <a:r>
              <a:rPr lang="ru-RU" sz="1400" dirty="0">
                <a:solidFill>
                  <a:schemeClr val="bg1">
                    <a:lumMod val="95000"/>
                  </a:schemeClr>
                </a:solidFill>
                <a:latin typeface="+mj-lt"/>
                <a:cs typeface="Arial" panose="020B0604020202020204" pitchFamily="34" charset="0"/>
              </a:rPr>
              <a:t>/800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+mj-lt"/>
                <a:cs typeface="Arial" panose="020B0604020202020204" pitchFamily="34" charset="0"/>
              </a:rPr>
              <a:t>G</a:t>
            </a:r>
            <a:endParaRPr lang="ru-RU" sz="1400" dirty="0">
              <a:latin typeface="+mj-lt"/>
            </a:endParaRPr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449D7C71-2161-46DD-9DD3-143F269897B5}"/>
              </a:ext>
            </a:extLst>
          </p:cNvPr>
          <p:cNvSpPr/>
          <p:nvPr/>
        </p:nvSpPr>
        <p:spPr>
          <a:xfrm>
            <a:off x="1207579" y="2808364"/>
            <a:ext cx="116089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+mj-lt"/>
                <a:cs typeface="Arial" panose="020B0604020202020204" pitchFamily="34" charset="0"/>
              </a:rPr>
              <a:t>X*400</a:t>
            </a:r>
            <a:r>
              <a:rPr lang="ru-RU" sz="1400" dirty="0">
                <a:solidFill>
                  <a:schemeClr val="bg1">
                    <a:lumMod val="95000"/>
                  </a:schemeClr>
                </a:solidFill>
                <a:latin typeface="+mj-lt"/>
                <a:cs typeface="Arial" panose="020B0604020202020204" pitchFamily="34" charset="0"/>
              </a:rPr>
              <a:t>/800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+mj-lt"/>
                <a:cs typeface="Arial" panose="020B0604020202020204" pitchFamily="34" charset="0"/>
              </a:rPr>
              <a:t>G</a:t>
            </a:r>
            <a:endParaRPr lang="ru-RU" sz="1400" dirty="0">
              <a:latin typeface="+mj-lt"/>
            </a:endParaRPr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1C354ED8-7B44-4B05-B63D-71C9D55F57D3}"/>
              </a:ext>
            </a:extLst>
          </p:cNvPr>
          <p:cNvSpPr/>
          <p:nvPr/>
        </p:nvSpPr>
        <p:spPr>
          <a:xfrm>
            <a:off x="1188762" y="4307626"/>
            <a:ext cx="110158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+mj-lt"/>
                <a:cs typeface="Arial" panose="020B0604020202020204" pitchFamily="34" charset="0"/>
              </a:rPr>
              <a:t>PFC Pause</a:t>
            </a:r>
            <a:endParaRPr lang="ru-RU" sz="1400" dirty="0">
              <a:latin typeface="+mj-lt"/>
            </a:endParaRPr>
          </a:p>
        </p:txBody>
      </p:sp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E04B4EBB-2C81-49BF-89ED-A65B189BBD5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56837" y="4376644"/>
            <a:ext cx="276225" cy="171450"/>
          </a:xfrm>
          <a:prstGeom prst="rect">
            <a:avLst/>
          </a:prstGeom>
        </p:spPr>
      </p:pic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E99CEE32-EE42-49D0-95D1-B7B7732CD499}"/>
              </a:ext>
            </a:extLst>
          </p:cNvPr>
          <p:cNvSpPr/>
          <p:nvPr/>
        </p:nvSpPr>
        <p:spPr>
          <a:xfrm>
            <a:off x="1195781" y="4072445"/>
            <a:ext cx="98886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+mj-lt"/>
                <a:cs typeface="Arial" panose="020B0604020202020204" pitchFamily="34" charset="0"/>
              </a:rPr>
              <a:t>ECN 0x11</a:t>
            </a:r>
            <a:endParaRPr lang="ru-RU" sz="1400" dirty="0">
              <a:latin typeface="+mj-lt"/>
            </a:endParaRPr>
          </a:p>
        </p:txBody>
      </p:sp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id="{5DA7870F-1A4B-4627-8C6A-08ABE85A4CBA}"/>
              </a:ext>
            </a:extLst>
          </p:cNvPr>
          <p:cNvSpPr/>
          <p:nvPr/>
        </p:nvSpPr>
        <p:spPr>
          <a:xfrm>
            <a:off x="1207578" y="4534697"/>
            <a:ext cx="56457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+mj-lt"/>
                <a:cs typeface="Arial" panose="020B0604020202020204" pitchFamily="34" charset="0"/>
              </a:rPr>
              <a:t>CNP</a:t>
            </a:r>
            <a:endParaRPr lang="ru-RU" sz="1400" dirty="0">
              <a:latin typeface="+mj-lt"/>
            </a:endParaRPr>
          </a:p>
        </p:txBody>
      </p:sp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3243E5BA-0D4A-476B-95F6-6B975E63E318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56837" y="4592148"/>
            <a:ext cx="276225" cy="171450"/>
          </a:xfrm>
          <a:prstGeom prst="rect">
            <a:avLst/>
          </a:prstGeom>
        </p:spPr>
      </p:pic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4FB0A3DE-FA6A-4632-8787-93736044EBEF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56836" y="4164436"/>
            <a:ext cx="276225" cy="171450"/>
          </a:xfrm>
          <a:prstGeom prst="rect">
            <a:avLst/>
          </a:prstGeom>
        </p:spPr>
      </p:pic>
      <p:pic>
        <p:nvPicPr>
          <p:cNvPr id="26" name="Рисунок 25">
            <a:extLst>
              <a:ext uri="{FF2B5EF4-FFF2-40B4-BE49-F238E27FC236}">
                <a16:creationId xmlns:a16="http://schemas.microsoft.com/office/drawing/2014/main" id="{6918A863-4595-4EEB-8332-0EB7652C95B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8749" y="3723383"/>
            <a:ext cx="228601" cy="228601"/>
          </a:xfrm>
          <a:prstGeom prst="rect">
            <a:avLst/>
          </a:prstGeom>
        </p:spPr>
      </p:pic>
      <p:pic>
        <p:nvPicPr>
          <p:cNvPr id="27" name="Рисунок 26">
            <a:extLst>
              <a:ext uri="{FF2B5EF4-FFF2-40B4-BE49-F238E27FC236}">
                <a16:creationId xmlns:a16="http://schemas.microsoft.com/office/drawing/2014/main" id="{AED05C8E-8676-43E9-B5DA-485265F08E0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66217" y="2569332"/>
            <a:ext cx="228601" cy="228601"/>
          </a:xfrm>
          <a:prstGeom prst="rect">
            <a:avLst/>
          </a:prstGeom>
        </p:spPr>
      </p:pic>
      <p:pic>
        <p:nvPicPr>
          <p:cNvPr id="28" name="Рисунок 27">
            <a:extLst>
              <a:ext uri="{FF2B5EF4-FFF2-40B4-BE49-F238E27FC236}">
                <a16:creationId xmlns:a16="http://schemas.microsoft.com/office/drawing/2014/main" id="{FF5B91A4-6044-4203-95C2-4D014A80979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56335" y="3719275"/>
            <a:ext cx="228601" cy="228601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DDCEF375-F323-45EF-A7E3-22733A759B8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325531" y="3723383"/>
            <a:ext cx="228601" cy="228601"/>
          </a:xfrm>
          <a:prstGeom prst="rect">
            <a:avLst/>
          </a:prstGeom>
        </p:spPr>
      </p:pic>
      <p:pic>
        <p:nvPicPr>
          <p:cNvPr id="30" name="Рисунок 29">
            <a:extLst>
              <a:ext uri="{FF2B5EF4-FFF2-40B4-BE49-F238E27FC236}">
                <a16:creationId xmlns:a16="http://schemas.microsoft.com/office/drawing/2014/main" id="{D008DF0F-9569-4A8E-B12C-F8872AB9DF5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894818" y="2569332"/>
            <a:ext cx="228601" cy="228601"/>
          </a:xfrm>
          <a:prstGeom prst="rect">
            <a:avLst/>
          </a:prstGeom>
        </p:spPr>
      </p:pic>
      <p:pic>
        <p:nvPicPr>
          <p:cNvPr id="31" name="Рисунок 30">
            <a:extLst>
              <a:ext uri="{FF2B5EF4-FFF2-40B4-BE49-F238E27FC236}">
                <a16:creationId xmlns:a16="http://schemas.microsoft.com/office/drawing/2014/main" id="{DFC93312-A9CB-4D61-9E7D-4C22B55EF50C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1355670">
            <a:off x="9700812" y="3444182"/>
            <a:ext cx="276225" cy="171450"/>
          </a:xfrm>
          <a:prstGeom prst="rect">
            <a:avLst/>
          </a:prstGeom>
        </p:spPr>
      </p:pic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CEF6CF89-A0BE-4E42-8F2A-56B8BAFD37B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43049" y="4047235"/>
            <a:ext cx="228601" cy="228601"/>
          </a:xfrm>
          <a:prstGeom prst="rect">
            <a:avLst/>
          </a:prstGeom>
        </p:spPr>
      </p:pic>
      <p:pic>
        <p:nvPicPr>
          <p:cNvPr id="33" name="Рисунок 32">
            <a:extLst>
              <a:ext uri="{FF2B5EF4-FFF2-40B4-BE49-F238E27FC236}">
                <a16:creationId xmlns:a16="http://schemas.microsoft.com/office/drawing/2014/main" id="{B87423C4-3B79-432F-A0DC-C0A8E406FEE9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 rot="16200000">
            <a:off x="5126612" y="4649368"/>
            <a:ext cx="276225" cy="171450"/>
          </a:xfrm>
          <a:prstGeom prst="rect">
            <a:avLst/>
          </a:prstGeom>
        </p:spPr>
      </p:pic>
      <p:pic>
        <p:nvPicPr>
          <p:cNvPr id="34" name="Рисунок 33">
            <a:extLst>
              <a:ext uri="{FF2B5EF4-FFF2-40B4-BE49-F238E27FC236}">
                <a16:creationId xmlns:a16="http://schemas.microsoft.com/office/drawing/2014/main" id="{35EBF9EE-DADF-49D8-8F90-D2CBAB380D03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5400000">
            <a:off x="5303599" y="4649369"/>
            <a:ext cx="276225" cy="171450"/>
          </a:xfrm>
          <a:prstGeom prst="rect">
            <a:avLst/>
          </a:prstGeom>
        </p:spPr>
      </p:pic>
      <p:pic>
        <p:nvPicPr>
          <p:cNvPr id="35" name="Рисунок 34">
            <a:extLst>
              <a:ext uri="{FF2B5EF4-FFF2-40B4-BE49-F238E27FC236}">
                <a16:creationId xmlns:a16="http://schemas.microsoft.com/office/drawing/2014/main" id="{B701BF77-736A-4E2C-8754-2801C8800B4E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9705512">
            <a:off x="5422432" y="3594083"/>
            <a:ext cx="276225" cy="171450"/>
          </a:xfrm>
          <a:prstGeom prst="rect">
            <a:avLst/>
          </a:prstGeom>
        </p:spPr>
      </p:pic>
      <p:pic>
        <p:nvPicPr>
          <p:cNvPr id="36" name="Рисунок 35">
            <a:extLst>
              <a:ext uri="{FF2B5EF4-FFF2-40B4-BE49-F238E27FC236}">
                <a16:creationId xmlns:a16="http://schemas.microsoft.com/office/drawing/2014/main" id="{3B55056D-85D4-4366-A86C-244B18504103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16200000">
            <a:off x="8623325" y="3471585"/>
            <a:ext cx="276225" cy="171450"/>
          </a:xfrm>
          <a:prstGeom prst="rect">
            <a:avLst/>
          </a:prstGeom>
        </p:spPr>
      </p:pic>
      <p:pic>
        <p:nvPicPr>
          <p:cNvPr id="37" name="Рисунок 36">
            <a:extLst>
              <a:ext uri="{FF2B5EF4-FFF2-40B4-BE49-F238E27FC236}">
                <a16:creationId xmlns:a16="http://schemas.microsoft.com/office/drawing/2014/main" id="{E8D2D4E3-984A-4DEF-8FF8-74E4E5AF0621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16200000">
            <a:off x="9020058" y="4776925"/>
            <a:ext cx="276225" cy="171450"/>
          </a:xfrm>
          <a:prstGeom prst="rect">
            <a:avLst/>
          </a:prstGeom>
        </p:spPr>
      </p:pic>
      <p:pic>
        <p:nvPicPr>
          <p:cNvPr id="38" name="Рисунок 37">
            <a:extLst>
              <a:ext uri="{FF2B5EF4-FFF2-40B4-BE49-F238E27FC236}">
                <a16:creationId xmlns:a16="http://schemas.microsoft.com/office/drawing/2014/main" id="{42104F19-20CC-49D6-A152-0CD70D0DB87C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79642" y="4807652"/>
            <a:ext cx="230611" cy="230611"/>
          </a:xfrm>
          <a:prstGeom prst="rect">
            <a:avLst/>
          </a:prstGeom>
        </p:spPr>
      </p:pic>
      <p:sp>
        <p:nvSpPr>
          <p:cNvPr id="39" name="Прямоугольник 38">
            <a:extLst>
              <a:ext uri="{FF2B5EF4-FFF2-40B4-BE49-F238E27FC236}">
                <a16:creationId xmlns:a16="http://schemas.microsoft.com/office/drawing/2014/main" id="{6F9328E4-6AD5-4C35-AA92-D11FB17FC6B2}"/>
              </a:ext>
            </a:extLst>
          </p:cNvPr>
          <p:cNvSpPr/>
          <p:nvPr/>
        </p:nvSpPr>
        <p:spPr>
          <a:xfrm>
            <a:off x="1221514" y="4801982"/>
            <a:ext cx="189590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>
                <a:solidFill>
                  <a:schemeClr val="bg1">
                    <a:lumMod val="95000"/>
                  </a:schemeClr>
                </a:solidFill>
                <a:latin typeface="+mj-lt"/>
                <a:cs typeface="Arial" panose="020B0604020202020204" pitchFamily="34" charset="0"/>
              </a:rPr>
              <a:t>Замедление по 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+mj-lt"/>
                <a:cs typeface="Arial" panose="020B0604020202020204" pitchFamily="34" charset="0"/>
              </a:rPr>
              <a:t>CNP</a:t>
            </a:r>
            <a:endParaRPr lang="ru-RU" sz="1400" dirty="0">
              <a:latin typeface="+mj-lt"/>
            </a:endParaRPr>
          </a:p>
        </p:txBody>
      </p:sp>
      <p:pic>
        <p:nvPicPr>
          <p:cNvPr id="40" name="Рисунок 39">
            <a:extLst>
              <a:ext uri="{FF2B5EF4-FFF2-40B4-BE49-F238E27FC236}">
                <a16:creationId xmlns:a16="http://schemas.microsoft.com/office/drawing/2014/main" id="{263400C0-CAAA-4FA6-A7E5-2D50D8D011E3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8957139" y="5138857"/>
            <a:ext cx="230611" cy="230611"/>
          </a:xfrm>
          <a:prstGeom prst="rect">
            <a:avLst/>
          </a:prstGeom>
        </p:spPr>
      </p:pic>
      <p:pic>
        <p:nvPicPr>
          <p:cNvPr id="41" name="Рисунок 40">
            <a:extLst>
              <a:ext uri="{FF2B5EF4-FFF2-40B4-BE49-F238E27FC236}">
                <a16:creationId xmlns:a16="http://schemas.microsoft.com/office/drawing/2014/main" id="{C7C3FCA2-1244-4228-97BC-8833E0B8DA86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16200000">
            <a:off x="7046415" y="4776924"/>
            <a:ext cx="276225" cy="171450"/>
          </a:xfrm>
          <a:prstGeom prst="rect">
            <a:avLst/>
          </a:prstGeom>
        </p:spPr>
      </p:pic>
      <p:pic>
        <p:nvPicPr>
          <p:cNvPr id="42" name="Рисунок 41">
            <a:extLst>
              <a:ext uri="{FF2B5EF4-FFF2-40B4-BE49-F238E27FC236}">
                <a16:creationId xmlns:a16="http://schemas.microsoft.com/office/drawing/2014/main" id="{63FAE42E-26E2-478F-8D35-BD2C4B54A528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18930339">
            <a:off x="7257650" y="3491416"/>
            <a:ext cx="276225" cy="171450"/>
          </a:xfrm>
          <a:prstGeom prst="rect">
            <a:avLst/>
          </a:prstGeom>
        </p:spPr>
      </p:pic>
      <p:pic>
        <p:nvPicPr>
          <p:cNvPr id="43" name="Рисунок 42">
            <a:extLst>
              <a:ext uri="{FF2B5EF4-FFF2-40B4-BE49-F238E27FC236}">
                <a16:creationId xmlns:a16="http://schemas.microsoft.com/office/drawing/2014/main" id="{D5D6227C-2989-4FE9-AF61-753C81B156D7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6939512" y="5113385"/>
            <a:ext cx="230611" cy="230611"/>
          </a:xfrm>
          <a:prstGeom prst="rect">
            <a:avLst/>
          </a:prstGeom>
        </p:spPr>
      </p:pic>
      <p:pic>
        <p:nvPicPr>
          <p:cNvPr id="44" name="Рисунок 43">
            <a:extLst>
              <a:ext uri="{FF2B5EF4-FFF2-40B4-BE49-F238E27FC236}">
                <a16:creationId xmlns:a16="http://schemas.microsoft.com/office/drawing/2014/main" id="{F4A7D7E9-AF43-40A7-B1CB-8E35F6B930BE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6778507" y="5121359"/>
            <a:ext cx="230611" cy="230611"/>
          </a:xfrm>
          <a:prstGeom prst="rect">
            <a:avLst/>
          </a:prstGeom>
        </p:spPr>
      </p:pic>
      <p:pic>
        <p:nvPicPr>
          <p:cNvPr id="45" name="Рисунок 44">
            <a:extLst>
              <a:ext uri="{FF2B5EF4-FFF2-40B4-BE49-F238E27FC236}">
                <a16:creationId xmlns:a16="http://schemas.microsoft.com/office/drawing/2014/main" id="{51690651-FF46-4D77-A9B1-82DB915A9C7A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16200000">
            <a:off x="6817407" y="4776925"/>
            <a:ext cx="276225" cy="171450"/>
          </a:xfrm>
          <a:prstGeom prst="rect">
            <a:avLst/>
          </a:prstGeom>
        </p:spPr>
      </p:pic>
      <p:pic>
        <p:nvPicPr>
          <p:cNvPr id="46" name="Рисунок 45">
            <a:extLst>
              <a:ext uri="{FF2B5EF4-FFF2-40B4-BE49-F238E27FC236}">
                <a16:creationId xmlns:a16="http://schemas.microsoft.com/office/drawing/2014/main" id="{FB2C98EE-D08A-4941-B0CC-21C8DC4EED16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8558777">
            <a:off x="4778682" y="3376379"/>
            <a:ext cx="276225" cy="171450"/>
          </a:xfrm>
          <a:prstGeom prst="rect">
            <a:avLst/>
          </a:prstGeom>
        </p:spPr>
      </p:pic>
      <p:pic>
        <p:nvPicPr>
          <p:cNvPr id="47" name="Рисунок 46">
            <a:extLst>
              <a:ext uri="{FF2B5EF4-FFF2-40B4-BE49-F238E27FC236}">
                <a16:creationId xmlns:a16="http://schemas.microsoft.com/office/drawing/2014/main" id="{EB0A9686-8113-4D5A-BD96-07DEA68728D9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13006666">
            <a:off x="6798891" y="2797377"/>
            <a:ext cx="276225" cy="171450"/>
          </a:xfrm>
          <a:prstGeom prst="rect">
            <a:avLst/>
          </a:prstGeom>
        </p:spPr>
      </p:pic>
      <p:pic>
        <p:nvPicPr>
          <p:cNvPr id="48" name="Рисунок 47">
            <a:extLst>
              <a:ext uri="{FF2B5EF4-FFF2-40B4-BE49-F238E27FC236}">
                <a16:creationId xmlns:a16="http://schemas.microsoft.com/office/drawing/2014/main" id="{205DE2D0-FB75-4BFE-96B9-A6EF3C9F3195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16200000">
            <a:off x="6360272" y="2949791"/>
            <a:ext cx="276225" cy="171450"/>
          </a:xfrm>
          <a:prstGeom prst="rect">
            <a:avLst/>
          </a:prstGeom>
        </p:spPr>
      </p:pic>
      <p:pic>
        <p:nvPicPr>
          <p:cNvPr id="49" name="Рисунок 48">
            <a:extLst>
              <a:ext uri="{FF2B5EF4-FFF2-40B4-BE49-F238E27FC236}">
                <a16:creationId xmlns:a16="http://schemas.microsoft.com/office/drawing/2014/main" id="{D6AF565E-9784-487C-9697-BDE3028FDC3A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13217736">
            <a:off x="9981404" y="3242611"/>
            <a:ext cx="276225" cy="171450"/>
          </a:xfrm>
          <a:prstGeom prst="rect">
            <a:avLst/>
          </a:prstGeom>
        </p:spPr>
      </p:pic>
      <p:pic>
        <p:nvPicPr>
          <p:cNvPr id="50" name="Рисунок 49">
            <a:extLst>
              <a:ext uri="{FF2B5EF4-FFF2-40B4-BE49-F238E27FC236}">
                <a16:creationId xmlns:a16="http://schemas.microsoft.com/office/drawing/2014/main" id="{3F89B7FA-E043-4BE1-AEDD-2210083BE7EC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16200000">
            <a:off x="10142187" y="4745577"/>
            <a:ext cx="276225" cy="171450"/>
          </a:xfrm>
          <a:prstGeom prst="rect">
            <a:avLst/>
          </a:prstGeom>
        </p:spPr>
      </p:pic>
      <p:pic>
        <p:nvPicPr>
          <p:cNvPr id="51" name="Рисунок 50">
            <a:extLst>
              <a:ext uri="{FF2B5EF4-FFF2-40B4-BE49-F238E27FC236}">
                <a16:creationId xmlns:a16="http://schemas.microsoft.com/office/drawing/2014/main" id="{B09810DA-11B9-4B01-96AC-13635D9F40A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16200000">
            <a:off x="10346313" y="4755660"/>
            <a:ext cx="276225" cy="171450"/>
          </a:xfrm>
          <a:prstGeom prst="rect">
            <a:avLst/>
          </a:prstGeom>
        </p:spPr>
      </p:pic>
      <p:pic>
        <p:nvPicPr>
          <p:cNvPr id="52" name="Рисунок 51">
            <a:extLst>
              <a:ext uri="{FF2B5EF4-FFF2-40B4-BE49-F238E27FC236}">
                <a16:creationId xmlns:a16="http://schemas.microsoft.com/office/drawing/2014/main" id="{5121A9CD-A9FF-4BD7-A011-E046B9554848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0226566" y="5113385"/>
            <a:ext cx="230611" cy="230611"/>
          </a:xfrm>
          <a:prstGeom prst="rect">
            <a:avLst/>
          </a:prstGeom>
        </p:spPr>
      </p:pic>
      <p:pic>
        <p:nvPicPr>
          <p:cNvPr id="53" name="Рисунок 52">
            <a:extLst>
              <a:ext uri="{FF2B5EF4-FFF2-40B4-BE49-F238E27FC236}">
                <a16:creationId xmlns:a16="http://schemas.microsoft.com/office/drawing/2014/main" id="{264F6570-2346-4BAB-939A-7831E17586F7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0425724" y="5113384"/>
            <a:ext cx="230611" cy="230611"/>
          </a:xfrm>
          <a:prstGeom prst="rect">
            <a:avLst/>
          </a:prstGeom>
        </p:spPr>
      </p:pic>
      <p:pic>
        <p:nvPicPr>
          <p:cNvPr id="54" name="Рисунок 53">
            <a:extLst>
              <a:ext uri="{FF2B5EF4-FFF2-40B4-BE49-F238E27FC236}">
                <a16:creationId xmlns:a16="http://schemas.microsoft.com/office/drawing/2014/main" id="{01D23D09-4355-4859-BCE2-7BB6440F9A77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16200000">
            <a:off x="4116151" y="4469610"/>
            <a:ext cx="276225" cy="171450"/>
          </a:xfrm>
          <a:prstGeom prst="rect">
            <a:avLst/>
          </a:prstGeom>
        </p:spPr>
      </p:pic>
      <p:pic>
        <p:nvPicPr>
          <p:cNvPr id="55" name="Рисунок 54">
            <a:extLst>
              <a:ext uri="{FF2B5EF4-FFF2-40B4-BE49-F238E27FC236}">
                <a16:creationId xmlns:a16="http://schemas.microsoft.com/office/drawing/2014/main" id="{54615BF0-0E21-41ED-B970-B8FF8593F0F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4239691" y="5140158"/>
            <a:ext cx="230611" cy="230611"/>
          </a:xfrm>
          <a:prstGeom prst="rect">
            <a:avLst/>
          </a:prstGeom>
        </p:spPr>
      </p:pic>
      <p:pic>
        <p:nvPicPr>
          <p:cNvPr id="56" name="Рисунок 55">
            <a:extLst>
              <a:ext uri="{FF2B5EF4-FFF2-40B4-BE49-F238E27FC236}">
                <a16:creationId xmlns:a16="http://schemas.microsoft.com/office/drawing/2014/main" id="{118BA264-6F31-4D8B-A14D-4AD8CB1ABF6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536313" y="2570963"/>
            <a:ext cx="228601" cy="228601"/>
          </a:xfrm>
          <a:prstGeom prst="rect">
            <a:avLst/>
          </a:prstGeom>
        </p:spPr>
      </p:pic>
      <p:pic>
        <p:nvPicPr>
          <p:cNvPr id="57" name="Рисунок 56">
            <a:extLst>
              <a:ext uri="{FF2B5EF4-FFF2-40B4-BE49-F238E27FC236}">
                <a16:creationId xmlns:a16="http://schemas.microsoft.com/office/drawing/2014/main" id="{27607F76-1058-48E9-B80D-311AC9EA793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16005402">
            <a:off x="8348198" y="3433649"/>
            <a:ext cx="276225" cy="171450"/>
          </a:xfrm>
          <a:prstGeom prst="rect">
            <a:avLst/>
          </a:prstGeom>
        </p:spPr>
      </p:pic>
      <p:pic>
        <p:nvPicPr>
          <p:cNvPr id="58" name="Рисунок 57">
            <a:extLst>
              <a:ext uri="{FF2B5EF4-FFF2-40B4-BE49-F238E27FC236}">
                <a16:creationId xmlns:a16="http://schemas.microsoft.com/office/drawing/2014/main" id="{77C807B8-592E-4F68-9B23-8E0B8CFFA1F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561411" y="3723383"/>
            <a:ext cx="228601" cy="228601"/>
          </a:xfrm>
          <a:prstGeom prst="rect">
            <a:avLst/>
          </a:prstGeom>
        </p:spPr>
      </p:pic>
      <p:pic>
        <p:nvPicPr>
          <p:cNvPr id="59" name="Рисунок 58">
            <a:extLst>
              <a:ext uri="{FF2B5EF4-FFF2-40B4-BE49-F238E27FC236}">
                <a16:creationId xmlns:a16="http://schemas.microsoft.com/office/drawing/2014/main" id="{4FCAFACF-5EC0-4094-BB08-BF80F81C4CED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16005402">
            <a:off x="8146998" y="4722323"/>
            <a:ext cx="276225" cy="171450"/>
          </a:xfrm>
          <a:prstGeom prst="rect">
            <a:avLst/>
          </a:prstGeom>
        </p:spPr>
      </p:pic>
      <p:pic>
        <p:nvPicPr>
          <p:cNvPr id="60" name="Рисунок 59">
            <a:extLst>
              <a:ext uri="{FF2B5EF4-FFF2-40B4-BE49-F238E27FC236}">
                <a16:creationId xmlns:a16="http://schemas.microsoft.com/office/drawing/2014/main" id="{36B9E07F-1CDE-4A3C-A02B-EA68C315AD7F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16005402">
            <a:off x="8365592" y="4722321"/>
            <a:ext cx="276225" cy="171450"/>
          </a:xfrm>
          <a:prstGeom prst="rect">
            <a:avLst/>
          </a:prstGeom>
        </p:spPr>
      </p:pic>
      <p:pic>
        <p:nvPicPr>
          <p:cNvPr id="61" name="Рисунок 60">
            <a:extLst>
              <a:ext uri="{FF2B5EF4-FFF2-40B4-BE49-F238E27FC236}">
                <a16:creationId xmlns:a16="http://schemas.microsoft.com/office/drawing/2014/main" id="{FCF295E4-00CD-4FB2-9FF3-6A18FA44589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216514" y="5114388"/>
            <a:ext cx="228601" cy="228601"/>
          </a:xfrm>
          <a:prstGeom prst="rect">
            <a:avLst/>
          </a:prstGeom>
        </p:spPr>
      </p:pic>
      <p:pic>
        <p:nvPicPr>
          <p:cNvPr id="62" name="Рисунок 61">
            <a:extLst>
              <a:ext uri="{FF2B5EF4-FFF2-40B4-BE49-F238E27FC236}">
                <a16:creationId xmlns:a16="http://schemas.microsoft.com/office/drawing/2014/main" id="{A5226A09-BDA8-4551-9D7D-9E970C3448A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389403" y="5114388"/>
            <a:ext cx="228601" cy="228601"/>
          </a:xfrm>
          <a:prstGeom prst="rect">
            <a:avLst/>
          </a:prstGeom>
        </p:spPr>
      </p:pic>
      <p:pic>
        <p:nvPicPr>
          <p:cNvPr id="63" name="Рисунок 62">
            <a:extLst>
              <a:ext uri="{FF2B5EF4-FFF2-40B4-BE49-F238E27FC236}">
                <a16:creationId xmlns:a16="http://schemas.microsoft.com/office/drawing/2014/main" id="{D9BFB456-A6A2-4C8A-9403-B42F40596DC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257907" y="4047235"/>
            <a:ext cx="228601" cy="228601"/>
          </a:xfrm>
          <a:prstGeom prst="rect">
            <a:avLst/>
          </a:prstGeom>
        </p:spPr>
      </p:pic>
      <p:pic>
        <p:nvPicPr>
          <p:cNvPr id="64" name="Рисунок 63">
            <a:extLst>
              <a:ext uri="{FF2B5EF4-FFF2-40B4-BE49-F238E27FC236}">
                <a16:creationId xmlns:a16="http://schemas.microsoft.com/office/drawing/2014/main" id="{B059C74F-EBCB-47FB-A536-106E67419D9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410302" y="4047235"/>
            <a:ext cx="228601" cy="228601"/>
          </a:xfrm>
          <a:prstGeom prst="rect">
            <a:avLst/>
          </a:prstGeom>
        </p:spPr>
      </p:pic>
      <p:pic>
        <p:nvPicPr>
          <p:cNvPr id="65" name="Рисунок 64">
            <a:extLst>
              <a:ext uri="{FF2B5EF4-FFF2-40B4-BE49-F238E27FC236}">
                <a16:creationId xmlns:a16="http://schemas.microsoft.com/office/drawing/2014/main" id="{5F208579-913E-4CFC-A321-62A642987B1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800615" y="5097058"/>
            <a:ext cx="228601" cy="228601"/>
          </a:xfrm>
          <a:prstGeom prst="rect">
            <a:avLst/>
          </a:prstGeom>
        </p:spPr>
      </p:pic>
      <p:pic>
        <p:nvPicPr>
          <p:cNvPr id="66" name="Рисунок 65">
            <a:extLst>
              <a:ext uri="{FF2B5EF4-FFF2-40B4-BE49-F238E27FC236}">
                <a16:creationId xmlns:a16="http://schemas.microsoft.com/office/drawing/2014/main" id="{794E6D5A-A31C-496F-96F2-FA34CA53D47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65394" y="5097058"/>
            <a:ext cx="228601" cy="228601"/>
          </a:xfrm>
          <a:prstGeom prst="rect">
            <a:avLst/>
          </a:prstGeom>
        </p:spPr>
      </p:pic>
      <p:pic>
        <p:nvPicPr>
          <p:cNvPr id="67" name="Рисунок 66">
            <a:extLst>
              <a:ext uri="{FF2B5EF4-FFF2-40B4-BE49-F238E27FC236}">
                <a16:creationId xmlns:a16="http://schemas.microsoft.com/office/drawing/2014/main" id="{1E25697A-E310-4E27-9232-50C168BA0B3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44051" y="5103760"/>
            <a:ext cx="228601" cy="228601"/>
          </a:xfrm>
          <a:prstGeom prst="rect">
            <a:avLst/>
          </a:prstGeom>
        </p:spPr>
      </p:pic>
      <p:pic>
        <p:nvPicPr>
          <p:cNvPr id="68" name="Рисунок 67">
            <a:extLst>
              <a:ext uri="{FF2B5EF4-FFF2-40B4-BE49-F238E27FC236}">
                <a16:creationId xmlns:a16="http://schemas.microsoft.com/office/drawing/2014/main" id="{EF9DE46D-790F-46B5-8A16-9991894B3723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16005402">
            <a:off x="4790004" y="4731981"/>
            <a:ext cx="276225" cy="171450"/>
          </a:xfrm>
          <a:prstGeom prst="rect">
            <a:avLst/>
          </a:prstGeom>
        </p:spPr>
      </p:pic>
      <p:pic>
        <p:nvPicPr>
          <p:cNvPr id="69" name="Рисунок 68">
            <a:extLst>
              <a:ext uri="{FF2B5EF4-FFF2-40B4-BE49-F238E27FC236}">
                <a16:creationId xmlns:a16="http://schemas.microsoft.com/office/drawing/2014/main" id="{AC0CD50C-C531-4F0A-B4EA-3293EEBA5DFB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16005402">
            <a:off x="4658950" y="4771508"/>
            <a:ext cx="276225" cy="171450"/>
          </a:xfrm>
          <a:prstGeom prst="rect">
            <a:avLst/>
          </a:prstGeom>
        </p:spPr>
      </p:pic>
      <p:pic>
        <p:nvPicPr>
          <p:cNvPr id="70" name="Рисунок 69">
            <a:extLst>
              <a:ext uri="{FF2B5EF4-FFF2-40B4-BE49-F238E27FC236}">
                <a16:creationId xmlns:a16="http://schemas.microsoft.com/office/drawing/2014/main" id="{720FD9EA-B82D-4DB2-9A47-D3B548A09B23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16005402">
            <a:off x="4527896" y="4811035"/>
            <a:ext cx="276225" cy="171450"/>
          </a:xfrm>
          <a:prstGeom prst="rect">
            <a:avLst/>
          </a:prstGeom>
        </p:spPr>
      </p:pic>
      <p:pic>
        <p:nvPicPr>
          <p:cNvPr id="71" name="Рисунок 70">
            <a:extLst>
              <a:ext uri="{FF2B5EF4-FFF2-40B4-BE49-F238E27FC236}">
                <a16:creationId xmlns:a16="http://schemas.microsoft.com/office/drawing/2014/main" id="{EDEBF181-3390-4C62-8457-D8D48912800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419662" y="4059744"/>
            <a:ext cx="228601" cy="228601"/>
          </a:xfrm>
          <a:prstGeom prst="rect">
            <a:avLst/>
          </a:prstGeom>
        </p:spPr>
      </p:pic>
      <p:pic>
        <p:nvPicPr>
          <p:cNvPr id="72" name="Рисунок 71">
            <a:extLst>
              <a:ext uri="{FF2B5EF4-FFF2-40B4-BE49-F238E27FC236}">
                <a16:creationId xmlns:a16="http://schemas.microsoft.com/office/drawing/2014/main" id="{FF287B11-2B7D-4F25-9F7B-D5E3530E94D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544050" y="4057085"/>
            <a:ext cx="228601" cy="228601"/>
          </a:xfrm>
          <a:prstGeom prst="rect">
            <a:avLst/>
          </a:prstGeom>
        </p:spPr>
      </p:pic>
      <p:pic>
        <p:nvPicPr>
          <p:cNvPr id="73" name="Рисунок 72">
            <a:extLst>
              <a:ext uri="{FF2B5EF4-FFF2-40B4-BE49-F238E27FC236}">
                <a16:creationId xmlns:a16="http://schemas.microsoft.com/office/drawing/2014/main" id="{3ABB2DFA-203C-4B67-B77B-BFD984FE0D1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668438" y="4054426"/>
            <a:ext cx="228601" cy="228601"/>
          </a:xfrm>
          <a:prstGeom prst="rect">
            <a:avLst/>
          </a:prstGeom>
        </p:spPr>
      </p:pic>
      <p:pic>
        <p:nvPicPr>
          <p:cNvPr id="74" name="Рисунок 73">
            <a:extLst>
              <a:ext uri="{FF2B5EF4-FFF2-40B4-BE49-F238E27FC236}">
                <a16:creationId xmlns:a16="http://schemas.microsoft.com/office/drawing/2014/main" id="{76EA7E0D-0F66-4750-AEB4-50953C42F5C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792826" y="4051767"/>
            <a:ext cx="228601" cy="228601"/>
          </a:xfrm>
          <a:prstGeom prst="rect">
            <a:avLst/>
          </a:prstGeom>
        </p:spPr>
      </p:pic>
      <p:pic>
        <p:nvPicPr>
          <p:cNvPr id="75" name="Рисунок 74">
            <a:extLst>
              <a:ext uri="{FF2B5EF4-FFF2-40B4-BE49-F238E27FC236}">
                <a16:creationId xmlns:a16="http://schemas.microsoft.com/office/drawing/2014/main" id="{878BAEDD-CAB7-4F6B-8332-7E0D228C308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13714" y="3723383"/>
            <a:ext cx="228601" cy="228601"/>
          </a:xfrm>
          <a:prstGeom prst="rect">
            <a:avLst/>
          </a:prstGeom>
        </p:spPr>
      </p:pic>
      <p:pic>
        <p:nvPicPr>
          <p:cNvPr id="76" name="Рисунок 75">
            <a:extLst>
              <a:ext uri="{FF2B5EF4-FFF2-40B4-BE49-F238E27FC236}">
                <a16:creationId xmlns:a16="http://schemas.microsoft.com/office/drawing/2014/main" id="{F61C8FE7-45CE-4CBA-B102-3040AE13ABC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32610" y="3717194"/>
            <a:ext cx="228601" cy="228601"/>
          </a:xfrm>
          <a:prstGeom prst="rect">
            <a:avLst/>
          </a:prstGeom>
        </p:spPr>
      </p:pic>
      <p:pic>
        <p:nvPicPr>
          <p:cNvPr id="77" name="Рисунок 76">
            <a:extLst>
              <a:ext uri="{FF2B5EF4-FFF2-40B4-BE49-F238E27FC236}">
                <a16:creationId xmlns:a16="http://schemas.microsoft.com/office/drawing/2014/main" id="{2279B1AF-5DC3-433C-B57D-DA9171947ED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57369" y="3721032"/>
            <a:ext cx="228601" cy="228601"/>
          </a:xfrm>
          <a:prstGeom prst="rect">
            <a:avLst/>
          </a:prstGeom>
        </p:spPr>
      </p:pic>
      <p:pic>
        <p:nvPicPr>
          <p:cNvPr id="78" name="Рисунок 77">
            <a:extLst>
              <a:ext uri="{FF2B5EF4-FFF2-40B4-BE49-F238E27FC236}">
                <a16:creationId xmlns:a16="http://schemas.microsoft.com/office/drawing/2014/main" id="{7F45D00C-C4BF-438D-948C-909D31124BE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03486" y="2574290"/>
            <a:ext cx="228601" cy="228601"/>
          </a:xfrm>
          <a:prstGeom prst="rect">
            <a:avLst/>
          </a:prstGeom>
        </p:spPr>
      </p:pic>
      <p:pic>
        <p:nvPicPr>
          <p:cNvPr id="79" name="Рисунок 78">
            <a:extLst>
              <a:ext uri="{FF2B5EF4-FFF2-40B4-BE49-F238E27FC236}">
                <a16:creationId xmlns:a16="http://schemas.microsoft.com/office/drawing/2014/main" id="{C9306277-C578-4C9D-8413-B13E2E851354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 rot="18996346">
            <a:off x="7132140" y="3239773"/>
            <a:ext cx="276225" cy="171450"/>
          </a:xfrm>
          <a:prstGeom prst="rect">
            <a:avLst/>
          </a:prstGeom>
        </p:spPr>
      </p:pic>
      <p:pic>
        <p:nvPicPr>
          <p:cNvPr id="80" name="Рисунок 79">
            <a:extLst>
              <a:ext uri="{FF2B5EF4-FFF2-40B4-BE49-F238E27FC236}">
                <a16:creationId xmlns:a16="http://schemas.microsoft.com/office/drawing/2014/main" id="{9C127E3A-2485-4E0C-ACD1-9D1808604DEF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 rot="16200000">
            <a:off x="6016136" y="4678270"/>
            <a:ext cx="276225" cy="171450"/>
          </a:xfrm>
          <a:prstGeom prst="rect">
            <a:avLst/>
          </a:prstGeom>
        </p:spPr>
      </p:pic>
      <p:pic>
        <p:nvPicPr>
          <p:cNvPr id="81" name="Рисунок 80">
            <a:extLst>
              <a:ext uri="{FF2B5EF4-FFF2-40B4-BE49-F238E27FC236}">
                <a16:creationId xmlns:a16="http://schemas.microsoft.com/office/drawing/2014/main" id="{758A5DEA-4D0B-41BD-8DCB-CD00C18FC55C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5400000">
            <a:off x="6116285" y="4894026"/>
            <a:ext cx="276225" cy="171450"/>
          </a:xfrm>
          <a:prstGeom prst="rect">
            <a:avLst/>
          </a:prstGeom>
        </p:spPr>
      </p:pic>
      <p:pic>
        <p:nvPicPr>
          <p:cNvPr id="82" name="Рисунок 81">
            <a:extLst>
              <a:ext uri="{FF2B5EF4-FFF2-40B4-BE49-F238E27FC236}">
                <a16:creationId xmlns:a16="http://schemas.microsoft.com/office/drawing/2014/main" id="{CC797790-CC55-462B-8C55-E487C7732206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8429688">
            <a:off x="6880298" y="3369912"/>
            <a:ext cx="276225" cy="171450"/>
          </a:xfrm>
          <a:prstGeom prst="rect">
            <a:avLst/>
          </a:prstGeom>
        </p:spPr>
      </p:pic>
      <p:pic>
        <p:nvPicPr>
          <p:cNvPr id="83" name="Рисунок 82">
            <a:extLst>
              <a:ext uri="{FF2B5EF4-FFF2-40B4-BE49-F238E27FC236}">
                <a16:creationId xmlns:a16="http://schemas.microsoft.com/office/drawing/2014/main" id="{41974C0C-B581-4282-970C-6BF29AF38E91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20097413">
            <a:off x="5903883" y="3218558"/>
            <a:ext cx="276225" cy="171450"/>
          </a:xfrm>
          <a:prstGeom prst="rect">
            <a:avLst/>
          </a:prstGeom>
        </p:spPr>
      </p:pic>
      <p:pic>
        <p:nvPicPr>
          <p:cNvPr id="84" name="Рисунок 83">
            <a:extLst>
              <a:ext uri="{FF2B5EF4-FFF2-40B4-BE49-F238E27FC236}">
                <a16:creationId xmlns:a16="http://schemas.microsoft.com/office/drawing/2014/main" id="{A7607C78-AE0A-4D82-AA35-F9FB794DCA4A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16200000">
            <a:off x="4357413" y="4451126"/>
            <a:ext cx="276225" cy="171450"/>
          </a:xfrm>
          <a:prstGeom prst="rect">
            <a:avLst/>
          </a:prstGeom>
        </p:spPr>
      </p:pic>
      <p:pic>
        <p:nvPicPr>
          <p:cNvPr id="85" name="Рисунок 84">
            <a:extLst>
              <a:ext uri="{FF2B5EF4-FFF2-40B4-BE49-F238E27FC236}">
                <a16:creationId xmlns:a16="http://schemas.microsoft.com/office/drawing/2014/main" id="{F623E241-5B29-44F7-9055-8CC549C7EACF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4382959" y="5131942"/>
            <a:ext cx="230611" cy="230611"/>
          </a:xfrm>
          <a:prstGeom prst="rect">
            <a:avLst/>
          </a:prstGeom>
        </p:spPr>
      </p:pic>
      <p:pic>
        <p:nvPicPr>
          <p:cNvPr id="86" name="Рисунок 85">
            <a:extLst>
              <a:ext uri="{FF2B5EF4-FFF2-40B4-BE49-F238E27FC236}">
                <a16:creationId xmlns:a16="http://schemas.microsoft.com/office/drawing/2014/main" id="{48E36E15-79D0-4E25-BAC5-64EA0E64D50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61606" y="3733068"/>
            <a:ext cx="228601" cy="228601"/>
          </a:xfrm>
          <a:prstGeom prst="rect">
            <a:avLst/>
          </a:prstGeom>
        </p:spPr>
      </p:pic>
      <p:pic>
        <p:nvPicPr>
          <p:cNvPr id="87" name="Рисунок 86">
            <a:extLst>
              <a:ext uri="{FF2B5EF4-FFF2-40B4-BE49-F238E27FC236}">
                <a16:creationId xmlns:a16="http://schemas.microsoft.com/office/drawing/2014/main" id="{0AB3DF50-94A4-4B8B-8783-D03C4803161B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 rot="3154785">
            <a:off x="7801840" y="3516467"/>
            <a:ext cx="276225" cy="171450"/>
          </a:xfrm>
          <a:prstGeom prst="rect">
            <a:avLst/>
          </a:prstGeom>
        </p:spPr>
      </p:pic>
      <p:pic>
        <p:nvPicPr>
          <p:cNvPr id="88" name="Рисунок 87">
            <a:extLst>
              <a:ext uri="{FF2B5EF4-FFF2-40B4-BE49-F238E27FC236}">
                <a16:creationId xmlns:a16="http://schemas.microsoft.com/office/drawing/2014/main" id="{3ACA68D2-BB4D-49D7-9B49-202859A854AF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 rot="18996346">
            <a:off x="5975165" y="2908985"/>
            <a:ext cx="276225" cy="171450"/>
          </a:xfrm>
          <a:prstGeom prst="rect">
            <a:avLst/>
          </a:prstGeom>
        </p:spPr>
      </p:pic>
      <p:pic>
        <p:nvPicPr>
          <p:cNvPr id="89" name="Рисунок 88">
            <a:extLst>
              <a:ext uri="{FF2B5EF4-FFF2-40B4-BE49-F238E27FC236}">
                <a16:creationId xmlns:a16="http://schemas.microsoft.com/office/drawing/2014/main" id="{3C3A215C-F61B-4152-A016-532776125C72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 rot="15966710">
            <a:off x="6623099" y="2935250"/>
            <a:ext cx="276225" cy="171450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368EA2DA-D968-4616-9500-100E249347FA}"/>
              </a:ext>
            </a:extLst>
          </p:cNvPr>
          <p:cNvSpPr/>
          <p:nvPr/>
        </p:nvSpPr>
        <p:spPr>
          <a:xfrm>
            <a:off x="288158" y="1033986"/>
            <a:ext cx="1068187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chemeClr val="bg1">
                    <a:lumMod val="95000"/>
                  </a:schemeClr>
                </a:solidFill>
                <a:latin typeface="+mj-lt"/>
                <a:cs typeface="Arial" panose="020B0604020202020204" pitchFamily="34" charset="0"/>
              </a:rPr>
              <a:t>Представим себе операционное состояние фабрики «в моменте», - сколько у нас замечательных метрик, триггеров, прямых и косвенных зависимостей, а если в динамике….</a:t>
            </a:r>
            <a:endParaRPr lang="ru-RU" dirty="0">
              <a:latin typeface="+mj-lt"/>
            </a:endParaRPr>
          </a:p>
        </p:txBody>
      </p:sp>
      <p:sp>
        <p:nvSpPr>
          <p:cNvPr id="90" name="Заголовок 1"/>
          <p:cNvSpPr txBox="1">
            <a:spLocks/>
          </p:cNvSpPr>
          <p:nvPr/>
        </p:nvSpPr>
        <p:spPr>
          <a:xfrm>
            <a:off x="290826" y="306075"/>
            <a:ext cx="10786271" cy="96423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ru-RU" sz="2900" b="1" dirty="0">
                <a:solidFill>
                  <a:schemeClr val="bg1"/>
                </a:solidFill>
                <a:latin typeface="+mn-lt"/>
              </a:rPr>
              <a:t>ДИСКОТЕКА 80</a:t>
            </a:r>
          </a:p>
        </p:txBody>
      </p:sp>
    </p:spTree>
    <p:extLst>
      <p:ext uri="{BB962C8B-B14F-4D97-AF65-F5344CB8AC3E}">
        <p14:creationId xmlns:p14="http://schemas.microsoft.com/office/powerpoint/2010/main" val="223770085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CC910F2-AC61-4E55-995B-9A43BAA45D9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26743" y="1842146"/>
            <a:ext cx="4587889" cy="2618390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8D27DA9C-D4D9-41BB-A8D5-11149344C6C8}"/>
              </a:ext>
            </a:extLst>
          </p:cNvPr>
          <p:cNvSpPr/>
          <p:nvPr/>
        </p:nvSpPr>
        <p:spPr>
          <a:xfrm>
            <a:off x="307467" y="5183743"/>
            <a:ext cx="5578429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i="1" dirty="0">
                <a:solidFill>
                  <a:srgbClr val="00C3FF"/>
                </a:solidFill>
                <a:latin typeface="+mj-lt"/>
                <a:cs typeface="Arial" panose="020B0604020202020204" pitchFamily="34" charset="0"/>
              </a:rPr>
              <a:t>мало – плохо, много – плохо</a:t>
            </a:r>
          </a:p>
          <a:p>
            <a:r>
              <a:rPr lang="ru-RU" sz="1400" i="1" dirty="0">
                <a:solidFill>
                  <a:srgbClr val="00C3FF"/>
                </a:solidFill>
                <a:latin typeface="+mj-lt"/>
                <a:cs typeface="Arial" panose="020B0604020202020204" pitchFamily="34" charset="0"/>
              </a:rPr>
              <a:t>середины не найти?</a:t>
            </a:r>
          </a:p>
          <a:p>
            <a:r>
              <a:rPr lang="ru-RU" sz="1400" i="1" dirty="0">
                <a:solidFill>
                  <a:srgbClr val="00C3FF"/>
                </a:solidFill>
                <a:latin typeface="+mj-lt"/>
                <a:cs typeface="Arial" panose="020B0604020202020204" pitchFamily="34" charset="0"/>
              </a:rPr>
              <a:t>если вам на сложность ….. - вы на правильном пути!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BFEBDF61-5310-4774-BED2-826332A79584}"/>
              </a:ext>
            </a:extLst>
          </p:cNvPr>
          <p:cNvSpPr/>
          <p:nvPr/>
        </p:nvSpPr>
        <p:spPr>
          <a:xfrm>
            <a:off x="307467" y="1381626"/>
            <a:ext cx="7019276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2563" indent="-182563">
              <a:buBlip>
                <a:blip r:embed="rId4"/>
              </a:buBlip>
            </a:pPr>
            <a:r>
              <a:rPr lang="ru-RU" sz="1400" dirty="0">
                <a:solidFill>
                  <a:schemeClr val="bg1">
                    <a:lumMod val="95000"/>
                  </a:schemeClr>
                </a:solidFill>
                <a:latin typeface="+mj-lt"/>
                <a:cs typeface="Arial" panose="020B0604020202020204" pitchFamily="34" charset="0"/>
              </a:rPr>
              <a:t>Время реакции на сигнализацию 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+mj-lt"/>
                <a:cs typeface="Arial" panose="020B0604020202020204" pitchFamily="34" charset="0"/>
              </a:rPr>
              <a:t>ECN/CNP</a:t>
            </a:r>
            <a:r>
              <a:rPr lang="ru-RU" sz="1400" dirty="0">
                <a:solidFill>
                  <a:schemeClr val="bg1">
                    <a:lumMod val="95000"/>
                  </a:schemeClr>
                </a:solidFill>
                <a:latin typeface="+mj-lt"/>
                <a:cs typeface="Arial" panose="020B0604020202020204" pitchFamily="34" charset="0"/>
              </a:rPr>
              <a:t> вариабельно</a:t>
            </a:r>
          </a:p>
          <a:p>
            <a:pPr marL="182563" indent="-182563">
              <a:buBlip>
                <a:blip r:embed="rId4"/>
              </a:buBlip>
            </a:pPr>
            <a:endParaRPr lang="en-US" sz="1400" dirty="0">
              <a:solidFill>
                <a:schemeClr val="bg1">
                  <a:lumMod val="95000"/>
                </a:schemeClr>
              </a:solidFill>
              <a:latin typeface="+mj-lt"/>
              <a:cs typeface="Arial" panose="020B0604020202020204" pitchFamily="34" charset="0"/>
            </a:endParaRPr>
          </a:p>
          <a:p>
            <a:pPr marL="182563" indent="-182563">
              <a:buBlip>
                <a:blip r:embed="rId4"/>
              </a:buBlip>
            </a:pPr>
            <a:r>
              <a:rPr lang="ru-RU" sz="1400" dirty="0">
                <a:solidFill>
                  <a:schemeClr val="bg1">
                    <a:lumMod val="95000"/>
                  </a:schemeClr>
                </a:solidFill>
                <a:latin typeface="+mj-lt"/>
                <a:cs typeface="Arial" panose="020B0604020202020204" pitchFamily="34" charset="0"/>
              </a:rPr>
              <a:t>Размер 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+mj-lt"/>
                <a:cs typeface="Arial" panose="020B0604020202020204" pitchFamily="34" charset="0"/>
              </a:rPr>
              <a:t>headroom buffer</a:t>
            </a:r>
            <a:r>
              <a:rPr lang="ru-RU" sz="1400" dirty="0">
                <a:solidFill>
                  <a:schemeClr val="bg1">
                    <a:lumMod val="95000"/>
                  </a:schemeClr>
                </a:solidFill>
                <a:latin typeface="+mj-lt"/>
                <a:cs typeface="Arial" panose="020B0604020202020204" pitchFamily="34" charset="0"/>
              </a:rPr>
              <a:t> достаточный для гарантированного приема «остаточных пакетов» может отличатся в зависимости</a:t>
            </a:r>
          </a:p>
          <a:p>
            <a:pPr marL="182563"/>
            <a:r>
              <a:rPr lang="ru-RU" sz="1400" dirty="0">
                <a:solidFill>
                  <a:schemeClr val="bg1">
                    <a:lumMod val="95000"/>
                  </a:schemeClr>
                </a:solidFill>
                <a:latin typeface="+mj-lt"/>
                <a:cs typeface="Arial" panose="020B0604020202020204" pitchFamily="34" charset="0"/>
              </a:rPr>
              <a:t>от количества активных источников топологии </a:t>
            </a:r>
          </a:p>
          <a:p>
            <a:pPr marL="182563"/>
            <a:endParaRPr lang="ru-RU" sz="1400" dirty="0">
              <a:solidFill>
                <a:schemeClr val="bg1">
                  <a:lumMod val="95000"/>
                </a:schemeClr>
              </a:solidFill>
              <a:latin typeface="+mj-lt"/>
              <a:cs typeface="Arial" panose="020B0604020202020204" pitchFamily="34" charset="0"/>
            </a:endParaRPr>
          </a:p>
          <a:p>
            <a:pPr marL="182563" indent="-182563">
              <a:buBlip>
                <a:blip r:embed="rId4"/>
              </a:buBlip>
            </a:pPr>
            <a:r>
              <a:rPr lang="ru-RU" sz="1400" dirty="0">
                <a:solidFill>
                  <a:schemeClr val="bg1">
                    <a:lumMod val="95000"/>
                  </a:schemeClr>
                </a:solidFill>
                <a:latin typeface="+mj-lt"/>
                <a:cs typeface="Arial" panose="020B0604020202020204" pitchFamily="34" charset="0"/>
              </a:rPr>
              <a:t>Недостаточно агрессивное снижение скорости по 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+mj-lt"/>
                <a:cs typeface="Arial" panose="020B0604020202020204" pitchFamily="34" charset="0"/>
              </a:rPr>
              <a:t>CNP</a:t>
            </a:r>
            <a:r>
              <a:rPr lang="ru-RU" sz="1400" dirty="0">
                <a:solidFill>
                  <a:schemeClr val="bg1">
                    <a:lumMod val="95000"/>
                  </a:schemeClr>
                </a:solidFill>
                <a:latin typeface="+mj-lt"/>
                <a:cs typeface="Arial" panose="020B0604020202020204" pitchFamily="34" charset="0"/>
              </a:rPr>
              <a:t> может привести</a:t>
            </a:r>
          </a:p>
          <a:p>
            <a:pPr marL="182563"/>
            <a:r>
              <a:rPr lang="ru-RU" sz="1400" dirty="0">
                <a:solidFill>
                  <a:schemeClr val="bg1">
                    <a:lumMod val="95000"/>
                  </a:schemeClr>
                </a:solidFill>
                <a:latin typeface="+mj-lt"/>
                <a:cs typeface="Arial" panose="020B0604020202020204" pitchFamily="34" charset="0"/>
              </a:rPr>
              <a:t>к срабатыванию 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+mj-lt"/>
                <a:cs typeface="Arial" panose="020B0604020202020204" pitchFamily="34" charset="0"/>
              </a:rPr>
              <a:t>PFC</a:t>
            </a:r>
            <a:endParaRPr lang="ru-RU" sz="1400" dirty="0">
              <a:solidFill>
                <a:schemeClr val="bg1">
                  <a:lumMod val="95000"/>
                </a:schemeClr>
              </a:solidFill>
              <a:latin typeface="+mj-lt"/>
              <a:cs typeface="Arial" panose="020B0604020202020204" pitchFamily="34" charset="0"/>
            </a:endParaRPr>
          </a:p>
          <a:p>
            <a:pPr marL="182563" indent="-182563">
              <a:buBlip>
                <a:blip r:embed="rId4"/>
              </a:buBlip>
            </a:pPr>
            <a:endParaRPr lang="ru-RU" sz="1400" dirty="0">
              <a:solidFill>
                <a:schemeClr val="bg1">
                  <a:lumMod val="95000"/>
                </a:schemeClr>
              </a:solidFill>
              <a:latin typeface="+mj-lt"/>
              <a:cs typeface="Arial" panose="020B0604020202020204" pitchFamily="34" charset="0"/>
            </a:endParaRPr>
          </a:p>
          <a:p>
            <a:pPr marL="182563" indent="-182563">
              <a:buBlip>
                <a:blip r:embed="rId4"/>
              </a:buBlip>
            </a:pPr>
            <a:r>
              <a:rPr lang="ru-RU" sz="1400" dirty="0">
                <a:solidFill>
                  <a:schemeClr val="bg1">
                    <a:lumMod val="95000"/>
                  </a:schemeClr>
                </a:solidFill>
                <a:latin typeface="+mj-lt"/>
                <a:cs typeface="Arial" panose="020B0604020202020204" pitchFamily="34" charset="0"/>
              </a:rPr>
              <a:t>Слишком резкое снижение скорости уменьшает эффективность использования полосы…..</a:t>
            </a:r>
          </a:p>
          <a:p>
            <a:pPr marL="182563" indent="-182563">
              <a:buBlip>
                <a:blip r:embed="rId4"/>
              </a:buBlip>
            </a:pPr>
            <a:endParaRPr lang="ru-RU" sz="1400" dirty="0">
              <a:solidFill>
                <a:schemeClr val="bg1">
                  <a:lumMod val="95000"/>
                </a:schemeClr>
              </a:solidFill>
              <a:latin typeface="+mj-lt"/>
              <a:cs typeface="Arial" panose="020B0604020202020204" pitchFamily="34" charset="0"/>
            </a:endParaRPr>
          </a:p>
          <a:p>
            <a:pPr marL="182563" indent="-182563">
              <a:buBlip>
                <a:blip r:embed="rId4"/>
              </a:buBlip>
            </a:pPr>
            <a:r>
              <a:rPr lang="ru-RU" sz="1400" dirty="0">
                <a:solidFill>
                  <a:schemeClr val="bg1">
                    <a:lumMod val="95000"/>
                  </a:schemeClr>
                </a:solidFill>
                <a:latin typeface="+mj-lt"/>
                <a:cs typeface="Arial" panose="020B0604020202020204" pitchFamily="34" charset="0"/>
              </a:rPr>
              <a:t>Количество актуальных параметров и их взаимное влияние различно для разных топологий и фаз обмена</a:t>
            </a:r>
          </a:p>
          <a:p>
            <a:pPr marL="182563" indent="-182563">
              <a:buBlip>
                <a:blip r:embed="rId4"/>
              </a:buBlip>
            </a:pPr>
            <a:endParaRPr lang="ru-RU" sz="1400" dirty="0">
              <a:solidFill>
                <a:schemeClr val="bg1">
                  <a:lumMod val="95000"/>
                </a:schemeClr>
              </a:solidFill>
              <a:latin typeface="+mj-lt"/>
              <a:cs typeface="Arial" panose="020B0604020202020204" pitchFamily="34" charset="0"/>
            </a:endParaRPr>
          </a:p>
          <a:p>
            <a:pPr marL="182563" indent="-182563">
              <a:buBlip>
                <a:blip r:embed="rId4"/>
              </a:buBlip>
            </a:pPr>
            <a:r>
              <a:rPr lang="ru-RU" sz="1400" dirty="0">
                <a:solidFill>
                  <a:schemeClr val="bg1">
                    <a:lumMod val="95000"/>
                  </a:schemeClr>
                </a:solidFill>
                <a:latin typeface="+mj-lt"/>
                <a:cs typeface="Arial" panose="020B0604020202020204" pitchFamily="34" charset="0"/>
              </a:rPr>
              <a:t>Недостаточная энтропия для корректной балансировки 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+mj-lt"/>
                <a:cs typeface="Arial" panose="020B0604020202020204" pitchFamily="34" charset="0"/>
              </a:rPr>
              <a:t>ECMP</a:t>
            </a:r>
            <a:endParaRPr lang="ru-RU" sz="1400" dirty="0">
              <a:latin typeface="+mj-lt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235962" y="306075"/>
            <a:ext cx="10786271" cy="96423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ru-RU" sz="2900" b="1" dirty="0">
                <a:solidFill>
                  <a:schemeClr val="bg1"/>
                </a:solidFill>
                <a:latin typeface="+mn-lt"/>
              </a:rPr>
              <a:t>СВОДНЫЙ СПИСОК ПРОБЛЕМНЫХ</a:t>
            </a:r>
          </a:p>
          <a:p>
            <a:pPr fontAlgn="auto">
              <a:spcAft>
                <a:spcPts val="0"/>
              </a:spcAft>
            </a:pPr>
            <a:r>
              <a:rPr lang="ru-RU" sz="2900" b="1" dirty="0">
                <a:solidFill>
                  <a:schemeClr val="bg1"/>
                </a:solidFill>
                <a:latin typeface="+mn-lt"/>
              </a:rPr>
              <a:t>МОМЕНТОВ (УПРОЩЕННО)</a:t>
            </a:r>
          </a:p>
        </p:txBody>
      </p:sp>
    </p:spTree>
    <p:extLst>
      <p:ext uri="{BB962C8B-B14F-4D97-AF65-F5344CB8AC3E}">
        <p14:creationId xmlns:p14="http://schemas.microsoft.com/office/powerpoint/2010/main" val="11012271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 bwMode="auto">
          <a:xfrm>
            <a:off x="371475" y="2563920"/>
            <a:ext cx="10972799" cy="2710592"/>
          </a:xfrm>
          <a:prstGeom prst="roundRect">
            <a:avLst>
              <a:gd name="adj" fmla="val 6125"/>
            </a:avLst>
          </a:prstGeom>
          <a:solidFill>
            <a:schemeClr val="tx2"/>
          </a:solidFill>
          <a:ln>
            <a:noFill/>
          </a:ln>
        </p:spPr>
        <p:txBody>
          <a:bodyPr lIns="0" tIns="0" rIns="0" bIns="0"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Упрощенное описание архитектуры</a:t>
            </a:r>
            <a:br>
              <a:rPr lang="ru-RU" dirty="0"/>
            </a:br>
            <a:r>
              <a:rPr lang="en-US" dirty="0"/>
              <a:t>ML </a:t>
            </a:r>
            <a:r>
              <a:rPr lang="ru-RU" dirty="0"/>
              <a:t>кластера</a:t>
            </a:r>
            <a:br>
              <a:rPr lang="ru-RU" dirty="0"/>
            </a:br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75DA70DE-89A5-43E6-BD57-D8A4E726683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290" y="2701556"/>
            <a:ext cx="9935064" cy="2378852"/>
          </a:xfrm>
          <a:prstGeom prst="rect">
            <a:avLst/>
          </a:prstGeom>
        </p:spPr>
      </p:pic>
      <p:cxnSp>
        <p:nvCxnSpPr>
          <p:cNvPr id="5" name="Прямая соединительная линия 4">
            <a:extLst>
              <a:ext uri="{FF2B5EF4-FFF2-40B4-BE49-F238E27FC236}">
                <a16:creationId xmlns:a16="http://schemas.microsoft.com/office/drawing/2014/main" id="{1C9A8CF7-17FF-4828-8DD8-4691EC3FBA1B}"/>
              </a:ext>
            </a:extLst>
          </p:cNvPr>
          <p:cNvCxnSpPr>
            <a:cxnSpLocks/>
          </p:cNvCxnSpPr>
          <p:nvPr/>
        </p:nvCxnSpPr>
        <p:spPr>
          <a:xfrm>
            <a:off x="399561" y="2402614"/>
            <a:ext cx="1036906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>
            <a:extLst>
              <a:ext uri="{FF2B5EF4-FFF2-40B4-BE49-F238E27FC236}">
                <a16:creationId xmlns:a16="http://schemas.microsoft.com/office/drawing/2014/main" id="{52B35B5E-E452-467C-8216-BA1D3323B886}"/>
              </a:ext>
            </a:extLst>
          </p:cNvPr>
          <p:cNvCxnSpPr>
            <a:cxnSpLocks/>
          </p:cNvCxnSpPr>
          <p:nvPr/>
        </p:nvCxnSpPr>
        <p:spPr>
          <a:xfrm flipV="1">
            <a:off x="4203702" y="1609813"/>
            <a:ext cx="0" cy="80294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>
            <a:extLst>
              <a:ext uri="{FF2B5EF4-FFF2-40B4-BE49-F238E27FC236}">
                <a16:creationId xmlns:a16="http://schemas.microsoft.com/office/drawing/2014/main" id="{097C581D-A42C-4320-9575-0F51A4DCF815}"/>
              </a:ext>
            </a:extLst>
          </p:cNvPr>
          <p:cNvCxnSpPr>
            <a:cxnSpLocks/>
          </p:cNvCxnSpPr>
          <p:nvPr/>
        </p:nvCxnSpPr>
        <p:spPr>
          <a:xfrm flipV="1">
            <a:off x="6331717" y="1609813"/>
            <a:ext cx="0" cy="80294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F0DFB880-9BD4-4BE5-B7F0-8021A06C4C69}"/>
              </a:ext>
            </a:extLst>
          </p:cNvPr>
          <p:cNvSpPr/>
          <p:nvPr/>
        </p:nvSpPr>
        <p:spPr>
          <a:xfrm>
            <a:off x="399562" y="1448507"/>
            <a:ext cx="395653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latin typeface="+mn-lt"/>
                <a:cs typeface="Arial" panose="020B0604020202020204" pitchFamily="34" charset="0"/>
              </a:rPr>
              <a:t>Frontend – </a:t>
            </a:r>
            <a:r>
              <a:rPr lang="ru-RU" sz="1400" dirty="0">
                <a:latin typeface="+mn-lt"/>
                <a:cs typeface="Arial" panose="020B0604020202020204" pitchFamily="34" charset="0"/>
              </a:rPr>
              <a:t>обычная сеть,, нет специальных требований, скорости доступа 10/25/100</a:t>
            </a:r>
            <a:r>
              <a:rPr lang="en-US" sz="1400" dirty="0">
                <a:latin typeface="+mn-lt"/>
                <a:cs typeface="Arial" panose="020B0604020202020204" pitchFamily="34" charset="0"/>
              </a:rPr>
              <a:t>G</a:t>
            </a:r>
            <a:r>
              <a:rPr lang="ru-RU" sz="1400" dirty="0">
                <a:latin typeface="+mn-lt"/>
                <a:cs typeface="Arial" panose="020B0604020202020204" pitchFamily="34" charset="0"/>
              </a:rPr>
              <a:t>, трафик управления, загрузка входных данных, - сеть ЦОД как она есть</a:t>
            </a:r>
            <a:endParaRPr lang="ru-RU" sz="1400" dirty="0">
              <a:latin typeface="+mn-lt"/>
            </a:endParaRP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A69BC164-D02B-4C17-8012-05B58E01EC9D}"/>
              </a:ext>
            </a:extLst>
          </p:cNvPr>
          <p:cNvSpPr/>
          <p:nvPr/>
        </p:nvSpPr>
        <p:spPr>
          <a:xfrm>
            <a:off x="4203702" y="1448507"/>
            <a:ext cx="197001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latin typeface="+mn-lt"/>
                <a:cs typeface="Arial" panose="020B0604020202020204" pitchFamily="34" charset="0"/>
              </a:rPr>
              <a:t>Вычислительные узлы, - специализированные сервера с </a:t>
            </a:r>
            <a:r>
              <a:rPr lang="en-US" sz="1400" dirty="0">
                <a:latin typeface="+mn-lt"/>
                <a:cs typeface="Arial" panose="020B0604020202020204" pitchFamily="34" charset="0"/>
              </a:rPr>
              <a:t>GPU</a:t>
            </a:r>
            <a:endParaRPr lang="ru-RU" sz="1400" dirty="0">
              <a:latin typeface="+mn-lt"/>
            </a:endParaRP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22DC541C-3E93-437B-B5FF-75BE39C3CD10}"/>
              </a:ext>
            </a:extLst>
          </p:cNvPr>
          <p:cNvSpPr/>
          <p:nvPr/>
        </p:nvSpPr>
        <p:spPr>
          <a:xfrm>
            <a:off x="6454530" y="1448507"/>
            <a:ext cx="475272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latin typeface="+mn-lt"/>
                <a:cs typeface="Arial" panose="020B0604020202020204" pitchFamily="34" charset="0"/>
              </a:rPr>
              <a:t>Backend</a:t>
            </a:r>
            <a:r>
              <a:rPr lang="ru-RU" sz="1400" dirty="0">
                <a:latin typeface="+mn-lt"/>
                <a:cs typeface="Arial" panose="020B0604020202020204" pitchFamily="34" charset="0"/>
              </a:rPr>
              <a:t> сеть, - предназначена для синхронизации результатов, требования к отсутствию потерь, максимальная производительность , скорости доступа 400/800</a:t>
            </a:r>
            <a:r>
              <a:rPr lang="en-US" sz="1400" dirty="0">
                <a:latin typeface="+mn-lt"/>
                <a:cs typeface="Arial" panose="020B0604020202020204" pitchFamily="34" charset="0"/>
              </a:rPr>
              <a:t>G</a:t>
            </a:r>
            <a:endParaRPr lang="ru-RU" sz="1400" dirty="0">
              <a:latin typeface="+mn-lt"/>
            </a:endParaRP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C78187F7-F7DD-4ECA-88C6-CE0112166B92}"/>
              </a:ext>
            </a:extLst>
          </p:cNvPr>
          <p:cNvSpPr/>
          <p:nvPr/>
        </p:nvSpPr>
        <p:spPr>
          <a:xfrm>
            <a:off x="399561" y="5364955"/>
            <a:ext cx="380414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>
                <a:latin typeface="+mn-lt"/>
                <a:cs typeface="Arial" panose="020B0604020202020204" pitchFamily="34" charset="0"/>
              </a:rPr>
              <a:t>Типовая фабрика ЦОД,</a:t>
            </a:r>
          </a:p>
          <a:p>
            <a:r>
              <a:rPr lang="ru-RU" sz="1200" dirty="0">
                <a:latin typeface="+mn-lt"/>
                <a:cs typeface="Arial" panose="020B0604020202020204" pitchFamily="34" charset="0"/>
              </a:rPr>
              <a:t>например </a:t>
            </a:r>
            <a:r>
              <a:rPr lang="en-US" sz="1200" dirty="0">
                <a:latin typeface="+mn-lt"/>
                <a:cs typeface="Arial" panose="020B0604020202020204" pitchFamily="34" charset="0"/>
              </a:rPr>
              <a:t>EVPN-VXLAN</a:t>
            </a:r>
            <a:endParaRPr lang="ru-RU" sz="1200" dirty="0">
              <a:latin typeface="+mn-lt"/>
            </a:endParaRP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3A2FACC9-D155-4448-B94D-40975B6515C9}"/>
              </a:ext>
            </a:extLst>
          </p:cNvPr>
          <p:cNvSpPr/>
          <p:nvPr/>
        </p:nvSpPr>
        <p:spPr>
          <a:xfrm>
            <a:off x="4203702" y="5364955"/>
            <a:ext cx="2128015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latin typeface="+mn-lt"/>
                <a:cs typeface="Arial" panose="020B0604020202020204" pitchFamily="34" charset="0"/>
              </a:rPr>
              <a:t>Gaudi, Nvidia </a:t>
            </a:r>
            <a:r>
              <a:rPr lang="en-US" sz="1200" dirty="0" err="1">
                <a:latin typeface="+mn-lt"/>
                <a:cs typeface="Arial" panose="020B0604020202020204" pitchFamily="34" charset="0"/>
              </a:rPr>
              <a:t>Hxxx</a:t>
            </a:r>
            <a:r>
              <a:rPr lang="en-US" sz="1200" dirty="0">
                <a:latin typeface="+mn-lt"/>
                <a:cs typeface="Arial" panose="020B0604020202020204" pitchFamily="34" charset="0"/>
              </a:rPr>
              <a:t> …</a:t>
            </a:r>
            <a:endParaRPr lang="ru-RU" sz="1200" dirty="0">
              <a:latin typeface="+mn-lt"/>
            </a:endParaRP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E1576F03-4F7F-47E9-8AD7-F493F98AF930}"/>
              </a:ext>
            </a:extLst>
          </p:cNvPr>
          <p:cNvSpPr/>
          <p:nvPr/>
        </p:nvSpPr>
        <p:spPr>
          <a:xfrm>
            <a:off x="6875155" y="5364955"/>
            <a:ext cx="475272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latin typeface="+mn-lt"/>
                <a:cs typeface="Arial" panose="020B0604020202020204" pitchFamily="34" charset="0"/>
              </a:rPr>
              <a:t>Mellanox </a:t>
            </a:r>
            <a:r>
              <a:rPr lang="en-US" sz="1200" dirty="0" err="1">
                <a:latin typeface="+mn-lt"/>
                <a:cs typeface="Arial" panose="020B0604020202020204" pitchFamily="34" charset="0"/>
              </a:rPr>
              <a:t>Infiniband</a:t>
            </a:r>
            <a:r>
              <a:rPr lang="en-US" sz="1200" dirty="0">
                <a:latin typeface="+mn-lt"/>
                <a:cs typeface="Arial" panose="020B0604020202020204" pitchFamily="34" charset="0"/>
              </a:rPr>
              <a:t>, Broadcom T4/T5</a:t>
            </a:r>
            <a:r>
              <a:rPr lang="ru-RU" sz="1200" dirty="0">
                <a:latin typeface="+mn-lt"/>
                <a:cs typeface="Arial" panose="020B0604020202020204" pitchFamily="34" charset="0"/>
              </a:rPr>
              <a:t> </a:t>
            </a:r>
            <a:r>
              <a:rPr lang="en-US" sz="1200" dirty="0">
                <a:latin typeface="+mn-lt"/>
                <a:cs typeface="Arial" panose="020B0604020202020204" pitchFamily="34" charset="0"/>
              </a:rPr>
              <a:t>(ROCEv2</a:t>
            </a:r>
            <a:r>
              <a:rPr lang="ru-RU" sz="1200" dirty="0">
                <a:latin typeface="+mn-lt"/>
                <a:cs typeface="Arial" panose="020B0604020202020204" pitchFamily="34" charset="0"/>
              </a:rPr>
              <a:t>)</a:t>
            </a:r>
            <a:r>
              <a:rPr lang="en-US" sz="1200" dirty="0">
                <a:latin typeface="+mn-lt"/>
                <a:cs typeface="Arial" panose="020B0604020202020204" pitchFamily="34" charset="0"/>
              </a:rPr>
              <a:t>, </a:t>
            </a:r>
            <a:r>
              <a:rPr lang="en-US" sz="1200" dirty="0" err="1">
                <a:latin typeface="+mn-lt"/>
                <a:cs typeface="Arial" panose="020B0604020202020204" pitchFamily="34" charset="0"/>
              </a:rPr>
              <a:t>etc</a:t>
            </a:r>
            <a:r>
              <a:rPr lang="en-US" sz="1200" dirty="0">
                <a:latin typeface="+mn-lt"/>
                <a:cs typeface="Arial" panose="020B0604020202020204" pitchFamily="34" charset="0"/>
              </a:rPr>
              <a:t>, - </a:t>
            </a:r>
            <a:br>
              <a:rPr lang="en-US" sz="1200" dirty="0">
                <a:latin typeface="+mn-lt"/>
                <a:cs typeface="Arial" panose="020B0604020202020204" pitchFamily="34" charset="0"/>
              </a:rPr>
            </a:br>
            <a:r>
              <a:rPr lang="en-US" sz="1200" dirty="0">
                <a:latin typeface="+mn-lt"/>
                <a:cs typeface="Arial" panose="020B0604020202020204" pitchFamily="34" charset="0"/>
              </a:rPr>
              <a:t>Low latency</a:t>
            </a:r>
          </a:p>
          <a:p>
            <a:r>
              <a:rPr lang="en-US" sz="1200" dirty="0">
                <a:latin typeface="+mn-lt"/>
                <a:cs typeface="Arial" panose="020B0604020202020204" pitchFamily="34" charset="0"/>
              </a:rPr>
              <a:t>Lossless</a:t>
            </a:r>
          </a:p>
          <a:p>
            <a:r>
              <a:rPr lang="en-US" sz="1200" dirty="0">
                <a:latin typeface="+mn-lt"/>
              </a:rPr>
              <a:t>400/800G</a:t>
            </a:r>
            <a:endParaRPr lang="ru-RU" sz="12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36437969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290826" y="306075"/>
            <a:ext cx="10786271" cy="96423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ru-RU" sz="2900" b="1" dirty="0">
                <a:solidFill>
                  <a:schemeClr val="bg1"/>
                </a:solidFill>
                <a:latin typeface="+mn-lt"/>
              </a:rPr>
              <a:t>ТЮНИНГ, МЕТОДЫ, РЕЗУЛЬТАТЫ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90826" y="1742750"/>
            <a:ext cx="6096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b="1" dirty="0">
                <a:solidFill>
                  <a:srgbClr val="00C3FF"/>
                </a:solidFill>
                <a:latin typeface="+mn-lt"/>
                <a:cs typeface="Arial" panose="020B0604020202020204" pitchFamily="34" charset="0"/>
              </a:rPr>
              <a:t>В ПЕРВОМ ПРИБЛИЖЕНИИ МЫ РАССМАТРИВАЕМ СЛЕДУЮЩИЕ ПОДХОДЫ:</a:t>
            </a:r>
          </a:p>
        </p:txBody>
      </p:sp>
      <p:sp>
        <p:nvSpPr>
          <p:cNvPr id="9" name="Скругленный прямоугольник 8"/>
          <p:cNvSpPr/>
          <p:nvPr/>
        </p:nvSpPr>
        <p:spPr bwMode="auto">
          <a:xfrm>
            <a:off x="371474" y="2869336"/>
            <a:ext cx="5846445" cy="1226010"/>
          </a:xfrm>
          <a:prstGeom prst="roundRect">
            <a:avLst>
              <a:gd name="adj" fmla="val 11103"/>
            </a:avLst>
          </a:prstGeom>
          <a:gradFill>
            <a:gsLst>
              <a:gs pos="0">
                <a:srgbClr val="3C07E7">
                  <a:alpha val="32000"/>
                </a:srgbClr>
              </a:gs>
              <a:gs pos="100000">
                <a:srgbClr val="00C3FF">
                  <a:alpha val="17000"/>
                </a:srgbClr>
              </a:gs>
            </a:gsLst>
            <a:lin ang="16200000" scaled="1"/>
          </a:gradFill>
          <a:ln w="12700">
            <a:solidFill>
              <a:srgbClr val="00C3FF">
                <a:alpha val="98000"/>
              </a:srgbClr>
            </a:solidFill>
          </a:ln>
          <a:effectLst>
            <a:outerShdw blurRad="114300" dist="63500" dir="2880000" sx="98000" sy="98000" algn="tl" rotWithShape="0">
              <a:srgbClr val="0486FC">
                <a:alpha val="57000"/>
              </a:srgbClr>
            </a:outerShdw>
          </a:effectLst>
        </p:spPr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266005" y="3159176"/>
            <a:ext cx="377216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chemeClr val="bg1">
                    <a:lumMod val="95000"/>
                  </a:schemeClr>
                </a:solidFill>
                <a:latin typeface="+mn-lt"/>
                <a:cs typeface="Arial" panose="020B0604020202020204" pitchFamily="34" charset="0"/>
              </a:rPr>
              <a:t>ECN</a:t>
            </a:r>
            <a:r>
              <a:rPr lang="ru-RU" dirty="0">
                <a:solidFill>
                  <a:schemeClr val="bg1">
                    <a:lumMod val="95000"/>
                  </a:schemeClr>
                </a:solidFill>
                <a:latin typeface="+mn-lt"/>
                <a:cs typeface="Arial" panose="020B0604020202020204" pitchFamily="34" charset="0"/>
              </a:rPr>
              <a:t> – КОРРЕКТИРОВКА,</a:t>
            </a:r>
          </a:p>
          <a:p>
            <a:r>
              <a:rPr lang="ru-RU" dirty="0">
                <a:solidFill>
                  <a:schemeClr val="bg1">
                    <a:lumMod val="95000"/>
                  </a:schemeClr>
                </a:solidFill>
                <a:latin typeface="+mn-lt"/>
                <a:cs typeface="Arial" panose="020B0604020202020204" pitchFamily="34" charset="0"/>
              </a:rPr>
              <a:t>ПОИСК ЗАВИСИМОСТЕЙ</a:t>
            </a:r>
          </a:p>
        </p:txBody>
      </p:sp>
      <p:sp>
        <p:nvSpPr>
          <p:cNvPr id="11" name="Скругленный прямоугольник 10"/>
          <p:cNvSpPr/>
          <p:nvPr/>
        </p:nvSpPr>
        <p:spPr bwMode="auto">
          <a:xfrm>
            <a:off x="383381" y="4327065"/>
            <a:ext cx="5846445" cy="1226010"/>
          </a:xfrm>
          <a:prstGeom prst="roundRect">
            <a:avLst>
              <a:gd name="adj" fmla="val 11103"/>
            </a:avLst>
          </a:prstGeom>
          <a:gradFill>
            <a:gsLst>
              <a:gs pos="0">
                <a:srgbClr val="3C07E7">
                  <a:alpha val="32000"/>
                </a:srgbClr>
              </a:gs>
              <a:gs pos="100000">
                <a:srgbClr val="00C3FF">
                  <a:alpha val="17000"/>
                </a:srgbClr>
              </a:gs>
            </a:gsLst>
            <a:lin ang="16200000" scaled="1"/>
          </a:gradFill>
          <a:ln w="12700">
            <a:solidFill>
              <a:srgbClr val="00C3FF">
                <a:alpha val="98000"/>
              </a:srgbClr>
            </a:solidFill>
          </a:ln>
          <a:effectLst>
            <a:outerShdw blurRad="114300" dist="63500" dir="2880000" sx="98000" sy="98000" algn="tl" rotWithShape="0">
              <a:srgbClr val="0486FC">
                <a:alpha val="57000"/>
              </a:srgbClr>
            </a:outerShdw>
          </a:effectLst>
        </p:spPr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1266005" y="4478405"/>
            <a:ext cx="377216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chemeClr val="bg1">
                    <a:lumMod val="95000"/>
                  </a:schemeClr>
                </a:solidFill>
                <a:latin typeface="+mn-lt"/>
                <a:cs typeface="Arial" panose="020B0604020202020204" pitchFamily="34" charset="0"/>
              </a:rPr>
              <a:t>ECMP</a:t>
            </a:r>
            <a:r>
              <a:rPr lang="ru-RU" dirty="0">
                <a:solidFill>
                  <a:schemeClr val="bg1">
                    <a:lumMod val="95000"/>
                  </a:schemeClr>
                </a:solidFill>
                <a:latin typeface="+mn-lt"/>
                <a:cs typeface="Arial" panose="020B0604020202020204" pitchFamily="34" charset="0"/>
              </a:rPr>
              <a:t> – УСТРАНЕНИЕ ПРОБЛЕМ НИЗКОЙ ЭНТРОПИИ</a:t>
            </a:r>
            <a:endParaRPr lang="ru-RU" dirty="0">
              <a:latin typeface="+mn-lt"/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7637" y="3172646"/>
            <a:ext cx="557784" cy="557784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2773" y="4642104"/>
            <a:ext cx="612648" cy="612648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7869" y="813307"/>
            <a:ext cx="4724637" cy="53779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6760467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25B7EF6-E9BF-44EC-A915-B7CE15CE2B6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88082" y="1647601"/>
            <a:ext cx="6695029" cy="3737895"/>
          </a:xfrm>
          <a:prstGeom prst="rect">
            <a:avLst/>
          </a:prstGeom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235962" y="306075"/>
            <a:ext cx="10786271" cy="96423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ru-RU" sz="2900" b="1" dirty="0">
                <a:solidFill>
                  <a:schemeClr val="bg1"/>
                </a:solidFill>
                <a:latin typeface="+mn-lt"/>
              </a:rPr>
              <a:t>БАЗОВОЕ ОПИСАНИЕ СЦЕНАРИЕВ ТЕСТИРОВАНИЯ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33C2715F-83F4-419F-A5A3-1E1080D33C1A}"/>
              </a:ext>
            </a:extLst>
          </p:cNvPr>
          <p:cNvSpPr/>
          <p:nvPr/>
        </p:nvSpPr>
        <p:spPr>
          <a:xfrm>
            <a:off x="371475" y="1668633"/>
            <a:ext cx="3559562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>
                <a:solidFill>
                  <a:srgbClr val="00C3FF"/>
                </a:solidFill>
                <a:latin typeface="+mj-lt"/>
                <a:cs typeface="Arial" panose="020B0604020202020204" pitchFamily="34" charset="0"/>
              </a:rPr>
              <a:t>ВЫЧИСЛИТЕЛЬНЫЕ УЗЛЫ</a:t>
            </a:r>
            <a:r>
              <a:rPr lang="ru-RU" sz="1600" dirty="0">
                <a:solidFill>
                  <a:srgbClr val="00C3FF"/>
                </a:solidFill>
                <a:latin typeface="+mj-lt"/>
                <a:cs typeface="Arial" panose="020B0604020202020204" pitchFamily="34" charset="0"/>
              </a:rPr>
              <a:t>:</a:t>
            </a:r>
            <a:endParaRPr lang="en-US" sz="1600" dirty="0">
              <a:solidFill>
                <a:srgbClr val="00C3FF"/>
              </a:solidFill>
              <a:latin typeface="+mj-lt"/>
              <a:cs typeface="Arial" panose="020B0604020202020204" pitchFamily="34" charset="0"/>
            </a:endParaRPr>
          </a:p>
          <a:p>
            <a:r>
              <a:rPr lang="en-US" sz="1600" dirty="0" smtClean="0">
                <a:solidFill>
                  <a:schemeClr val="bg1">
                    <a:lumMod val="95000"/>
                  </a:schemeClr>
                </a:solidFill>
                <a:latin typeface="+mj-lt"/>
                <a:cs typeface="Arial" panose="020B0604020202020204" pitchFamily="34" charset="0"/>
              </a:rPr>
              <a:t>(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+mj-lt"/>
                <a:cs typeface="Arial" panose="020B0604020202020204" pitchFamily="34" charset="0"/>
              </a:rPr>
              <a:t>Gaudi2</a:t>
            </a:r>
            <a:r>
              <a:rPr lang="en-US" sz="1600" dirty="0" smtClean="0">
                <a:solidFill>
                  <a:schemeClr val="bg1">
                    <a:lumMod val="95000"/>
                  </a:schemeClr>
                </a:solidFill>
                <a:latin typeface="+mj-lt"/>
                <a:cs typeface="Arial" panose="020B0604020202020204" pitchFamily="34" charset="0"/>
              </a:rPr>
              <a:t>)</a:t>
            </a:r>
          </a:p>
          <a:p>
            <a:endParaRPr lang="ru-RU" sz="1600" dirty="0">
              <a:solidFill>
                <a:schemeClr val="bg1">
                  <a:lumMod val="95000"/>
                </a:schemeClr>
              </a:solidFill>
              <a:latin typeface="+mj-lt"/>
              <a:cs typeface="Arial" panose="020B0604020202020204" pitchFamily="34" charset="0"/>
            </a:endParaRPr>
          </a:p>
          <a:p>
            <a:r>
              <a:rPr lang="ru-RU" sz="1600" b="1" dirty="0">
                <a:solidFill>
                  <a:srgbClr val="00C3FF"/>
                </a:solidFill>
                <a:latin typeface="+mj-lt"/>
                <a:cs typeface="Arial" panose="020B0604020202020204" pitchFamily="34" charset="0"/>
              </a:rPr>
              <a:t>КОММУТАТОРЫ:</a:t>
            </a:r>
            <a:endParaRPr lang="en-US" sz="1600" b="1" dirty="0">
              <a:solidFill>
                <a:srgbClr val="00C3FF"/>
              </a:solidFill>
              <a:latin typeface="+mj-lt"/>
              <a:cs typeface="Arial" panose="020B0604020202020204" pitchFamily="34" charset="0"/>
            </a:endParaRPr>
          </a:p>
          <a:p>
            <a:r>
              <a:rPr lang="en-US" sz="1600" dirty="0" err="1" smtClean="0">
                <a:solidFill>
                  <a:schemeClr val="bg1">
                    <a:lumMod val="95000"/>
                  </a:schemeClr>
                </a:solidFill>
                <a:latin typeface="+mj-lt"/>
                <a:cs typeface="Arial" panose="020B0604020202020204" pitchFamily="34" charset="0"/>
              </a:rPr>
              <a:t>Whitebox</a:t>
            </a:r>
            <a:r>
              <a:rPr lang="en-US" sz="1600" dirty="0" smtClean="0">
                <a:solidFill>
                  <a:schemeClr val="bg1">
                    <a:lumMod val="95000"/>
                  </a:schemeClr>
                </a:solidFill>
                <a:latin typeface="+mj-lt"/>
                <a:cs typeface="Arial" panose="020B0604020202020204" pitchFamily="34" charset="0"/>
              </a:rPr>
              <a:t> 64*800G (T5)</a:t>
            </a:r>
            <a:endParaRPr lang="en-US" sz="1600" dirty="0">
              <a:solidFill>
                <a:schemeClr val="bg1">
                  <a:lumMod val="95000"/>
                </a:schemeClr>
              </a:solidFill>
              <a:latin typeface="+mj-lt"/>
              <a:cs typeface="Arial" panose="020B0604020202020204" pitchFamily="34" charset="0"/>
            </a:endParaRPr>
          </a:p>
          <a:p>
            <a:r>
              <a:rPr lang="en-US" sz="1600" dirty="0" err="1" smtClean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Whitebox</a:t>
            </a:r>
            <a:r>
              <a:rPr lang="en-US" sz="1600" dirty="0" smtClean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 64*400G (T4</a:t>
            </a:r>
            <a:r>
              <a:rPr lang="en-US" sz="1600" dirty="0" smtClean="0">
                <a:solidFill>
                  <a:schemeClr val="bg1">
                    <a:lumMod val="95000"/>
                  </a:schemeClr>
                </a:solidFill>
                <a:cs typeface="Arial" panose="020B0604020202020204" pitchFamily="34" charset="0"/>
              </a:rPr>
              <a:t>)</a:t>
            </a:r>
            <a:endParaRPr lang="ru-RU" sz="1600" dirty="0" smtClean="0">
              <a:solidFill>
                <a:schemeClr val="bg1">
                  <a:lumMod val="95000"/>
                </a:schemeClr>
              </a:solidFill>
              <a:cs typeface="Arial" panose="020B0604020202020204" pitchFamily="34" charset="0"/>
            </a:endParaRPr>
          </a:p>
          <a:p>
            <a:endParaRPr lang="ru-RU" sz="1600" dirty="0">
              <a:solidFill>
                <a:schemeClr val="bg1">
                  <a:lumMod val="95000"/>
                </a:schemeClr>
              </a:solidFill>
              <a:latin typeface="+mj-lt"/>
              <a:cs typeface="Arial" panose="020B0604020202020204" pitchFamily="34" charset="0"/>
            </a:endParaRPr>
          </a:p>
          <a:p>
            <a:r>
              <a:rPr lang="en-US" sz="1600" b="1" dirty="0">
                <a:solidFill>
                  <a:srgbClr val="00C3FF"/>
                </a:solidFill>
                <a:latin typeface="+mj-lt"/>
                <a:cs typeface="Arial" panose="020B0604020202020204" pitchFamily="34" charset="0"/>
              </a:rPr>
              <a:t>LOAD:</a:t>
            </a:r>
          </a:p>
          <a:p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+mj-lt"/>
                <a:cs typeface="Arial" panose="020B0604020202020204" pitchFamily="34" charset="0"/>
              </a:rPr>
              <a:t>vLLM</a:t>
            </a:r>
            <a:endParaRPr lang="en-US" sz="1600" dirty="0">
              <a:solidFill>
                <a:schemeClr val="bg1">
                  <a:lumMod val="95000"/>
                </a:schemeClr>
              </a:solidFill>
              <a:latin typeface="+mj-lt"/>
              <a:cs typeface="Arial" panose="020B0604020202020204" pitchFamily="34" charset="0"/>
            </a:endParaRPr>
          </a:p>
          <a:p>
            <a:r>
              <a:rPr lang="en-US" sz="1600" dirty="0" smtClean="0">
                <a:solidFill>
                  <a:schemeClr val="bg1">
                    <a:lumMod val="95000"/>
                  </a:schemeClr>
                </a:solidFill>
                <a:latin typeface="+mj-lt"/>
                <a:cs typeface="Arial" panose="020B0604020202020204" pitchFamily="34" charset="0"/>
              </a:rPr>
              <a:t>HCCL</a:t>
            </a:r>
            <a:endParaRPr lang="ru-RU" sz="1600" dirty="0" smtClean="0">
              <a:solidFill>
                <a:schemeClr val="bg1">
                  <a:lumMod val="95000"/>
                </a:schemeClr>
              </a:solidFill>
              <a:latin typeface="+mj-lt"/>
              <a:cs typeface="Arial" panose="020B0604020202020204" pitchFamily="34" charset="0"/>
            </a:endParaRPr>
          </a:p>
          <a:p>
            <a:endParaRPr lang="en-US" sz="1600" dirty="0">
              <a:solidFill>
                <a:schemeClr val="bg1">
                  <a:lumMod val="95000"/>
                </a:schemeClr>
              </a:solidFill>
              <a:latin typeface="+mj-lt"/>
              <a:cs typeface="Arial" panose="020B0604020202020204" pitchFamily="34" charset="0"/>
            </a:endParaRPr>
          </a:p>
          <a:p>
            <a:r>
              <a:rPr lang="en-US" sz="1600" b="1" dirty="0">
                <a:solidFill>
                  <a:srgbClr val="00C3FF"/>
                </a:solidFill>
                <a:latin typeface="+mj-lt"/>
                <a:cs typeface="Arial" panose="020B0604020202020204" pitchFamily="34" charset="0"/>
              </a:rPr>
              <a:t>DATA TRANSFER TOPOLOGY</a:t>
            </a:r>
            <a:r>
              <a:rPr lang="en-US" sz="1600" dirty="0">
                <a:solidFill>
                  <a:srgbClr val="00C3FF"/>
                </a:solidFill>
                <a:latin typeface="+mj-lt"/>
                <a:cs typeface="Arial" panose="020B0604020202020204" pitchFamily="34" charset="0"/>
              </a:rPr>
              <a:t>:</a:t>
            </a:r>
          </a:p>
          <a:p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+mj-lt"/>
                <a:cs typeface="Arial" panose="020B0604020202020204" pitchFamily="34" charset="0"/>
              </a:rPr>
              <a:t>All-to-All with variations</a:t>
            </a:r>
          </a:p>
          <a:p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+mj-lt"/>
                <a:cs typeface="Arial" panose="020B0604020202020204" pitchFamily="34" charset="0"/>
              </a:rPr>
              <a:t>AllReduse</a:t>
            </a:r>
            <a:endParaRPr lang="ru-RU" sz="1600" dirty="0">
              <a:solidFill>
                <a:schemeClr val="bg1">
                  <a:lumMod val="95000"/>
                </a:schemeClr>
              </a:solidFill>
              <a:latin typeface="+mj-lt"/>
              <a:cs typeface="Arial" panose="020B0604020202020204" pitchFamily="34" charset="0"/>
            </a:endParaRPr>
          </a:p>
          <a:p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+mj-lt"/>
                <a:cs typeface="Arial" panose="020B0604020202020204" pitchFamily="34" charset="0"/>
              </a:rPr>
              <a:t>etc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+mj-lt"/>
                <a:cs typeface="Arial" panose="020B0604020202020204" pitchFamily="34" charset="0"/>
              </a:rPr>
              <a:t>….</a:t>
            </a:r>
            <a:endParaRPr lang="ru-RU" sz="16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380860791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2"/>
          <p:cNvSpPr>
            <a:spLocks noGrp="1"/>
          </p:cNvSpPr>
          <p:nvPr>
            <p:ph type="title"/>
          </p:nvPr>
        </p:nvSpPr>
        <p:spPr>
          <a:xfrm>
            <a:off x="833122" y="2853332"/>
            <a:ext cx="5894250" cy="964233"/>
          </a:xfrm>
        </p:spPr>
        <p:txBody>
          <a:bodyPr/>
          <a:lstStyle/>
          <a:p>
            <a:r>
              <a:rPr lang="ru-RU" sz="4400" dirty="0"/>
              <a:t>ПОЛУЧЕННЫЕ РЕЗУЛЬТАТЫ</a:t>
            </a:r>
          </a:p>
        </p:txBody>
      </p:sp>
      <p:sp>
        <p:nvSpPr>
          <p:cNvPr id="6" name="Прямоугольник 5"/>
          <p:cNvSpPr/>
          <p:nvPr/>
        </p:nvSpPr>
        <p:spPr bwMode="auto">
          <a:xfrm>
            <a:off x="962071" y="2643897"/>
            <a:ext cx="905071" cy="91907"/>
          </a:xfrm>
          <a:prstGeom prst="rect">
            <a:avLst/>
          </a:prstGeom>
          <a:solidFill>
            <a:srgbClr val="00C3FF"/>
          </a:solidFill>
          <a:ln>
            <a:noFill/>
          </a:ln>
        </p:spPr>
        <p:txBody>
          <a:bodyPr lIns="0" tIns="0" rIns="0" bIns="0"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8716084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Группа 40">
            <a:extLst>
              <a:ext uri="{FF2B5EF4-FFF2-40B4-BE49-F238E27FC236}">
                <a16:creationId xmlns:a16="http://schemas.microsoft.com/office/drawing/2014/main" id="{0C8EC89B-9124-DB81-2273-DDBC9132E5A3}"/>
              </a:ext>
            </a:extLst>
          </p:cNvPr>
          <p:cNvGrpSpPr/>
          <p:nvPr/>
        </p:nvGrpSpPr>
        <p:grpSpPr>
          <a:xfrm>
            <a:off x="11224990" y="308345"/>
            <a:ext cx="632048" cy="634883"/>
            <a:chOff x="6477000" y="633413"/>
            <a:chExt cx="1416050" cy="1422400"/>
          </a:xfrm>
        </p:grpSpPr>
        <p:sp>
          <p:nvSpPr>
            <p:cNvPr id="42" name="Freeform 11">
              <a:extLst>
                <a:ext uri="{FF2B5EF4-FFF2-40B4-BE49-F238E27FC236}">
                  <a16:creationId xmlns:a16="http://schemas.microsoft.com/office/drawing/2014/main" id="{37AEB28B-1E2E-3EB0-ECB6-32594F43A4A6}"/>
                </a:ext>
              </a:extLst>
            </p:cNvPr>
            <p:cNvSpPr>
              <a:spLocks/>
            </p:cNvSpPr>
            <p:nvPr/>
          </p:nvSpPr>
          <p:spPr bwMode="auto">
            <a:xfrm>
              <a:off x="6477000" y="633413"/>
              <a:ext cx="1416050" cy="1422400"/>
            </a:xfrm>
            <a:custGeom>
              <a:avLst/>
              <a:gdLst>
                <a:gd name="T0" fmla="*/ 56 w 892"/>
                <a:gd name="T1" fmla="*/ 603 h 896"/>
                <a:gd name="T2" fmla="*/ 34 w 892"/>
                <a:gd name="T3" fmla="*/ 569 h 896"/>
                <a:gd name="T4" fmla="*/ 16 w 892"/>
                <a:gd name="T5" fmla="*/ 531 h 896"/>
                <a:gd name="T6" fmla="*/ 4 w 892"/>
                <a:gd name="T7" fmla="*/ 493 h 896"/>
                <a:gd name="T8" fmla="*/ 0 w 892"/>
                <a:gd name="T9" fmla="*/ 451 h 896"/>
                <a:gd name="T10" fmla="*/ 2 w 892"/>
                <a:gd name="T11" fmla="*/ 427 h 896"/>
                <a:gd name="T12" fmla="*/ 12 w 892"/>
                <a:gd name="T13" fmla="*/ 381 h 896"/>
                <a:gd name="T14" fmla="*/ 28 w 892"/>
                <a:gd name="T15" fmla="*/ 339 h 896"/>
                <a:gd name="T16" fmla="*/ 54 w 892"/>
                <a:gd name="T17" fmla="*/ 301 h 896"/>
                <a:gd name="T18" fmla="*/ 68 w 892"/>
                <a:gd name="T19" fmla="*/ 283 h 896"/>
                <a:gd name="T20" fmla="*/ 118 w 892"/>
                <a:gd name="T21" fmla="*/ 231 h 896"/>
                <a:gd name="T22" fmla="*/ 172 w 892"/>
                <a:gd name="T23" fmla="*/ 183 h 896"/>
                <a:gd name="T24" fmla="*/ 230 w 892"/>
                <a:gd name="T25" fmla="*/ 139 h 896"/>
                <a:gd name="T26" fmla="*/ 292 w 892"/>
                <a:gd name="T27" fmla="*/ 102 h 896"/>
                <a:gd name="T28" fmla="*/ 356 w 892"/>
                <a:gd name="T29" fmla="*/ 68 h 896"/>
                <a:gd name="T30" fmla="*/ 424 w 892"/>
                <a:gd name="T31" fmla="*/ 40 h 896"/>
                <a:gd name="T32" fmla="*/ 494 w 892"/>
                <a:gd name="T33" fmla="*/ 18 h 896"/>
                <a:gd name="T34" fmla="*/ 568 w 892"/>
                <a:gd name="T35" fmla="*/ 2 h 896"/>
                <a:gd name="T36" fmla="*/ 590 w 892"/>
                <a:gd name="T37" fmla="*/ 0 h 896"/>
                <a:gd name="T38" fmla="*/ 630 w 892"/>
                <a:gd name="T39" fmla="*/ 0 h 896"/>
                <a:gd name="T40" fmla="*/ 672 w 892"/>
                <a:gd name="T41" fmla="*/ 8 h 896"/>
                <a:gd name="T42" fmla="*/ 712 w 892"/>
                <a:gd name="T43" fmla="*/ 22 h 896"/>
                <a:gd name="T44" fmla="*/ 732 w 892"/>
                <a:gd name="T45" fmla="*/ 32 h 896"/>
                <a:gd name="T46" fmla="*/ 768 w 892"/>
                <a:gd name="T47" fmla="*/ 56 h 896"/>
                <a:gd name="T48" fmla="*/ 798 w 892"/>
                <a:gd name="T49" fmla="*/ 86 h 896"/>
                <a:gd name="T50" fmla="*/ 822 w 892"/>
                <a:gd name="T51" fmla="*/ 119 h 896"/>
                <a:gd name="T52" fmla="*/ 840 w 892"/>
                <a:gd name="T53" fmla="*/ 157 h 896"/>
                <a:gd name="T54" fmla="*/ 852 w 892"/>
                <a:gd name="T55" fmla="*/ 191 h 896"/>
                <a:gd name="T56" fmla="*/ 872 w 892"/>
                <a:gd name="T57" fmla="*/ 263 h 896"/>
                <a:gd name="T58" fmla="*/ 884 w 892"/>
                <a:gd name="T59" fmla="*/ 335 h 896"/>
                <a:gd name="T60" fmla="*/ 890 w 892"/>
                <a:gd name="T61" fmla="*/ 407 h 896"/>
                <a:gd name="T62" fmla="*/ 890 w 892"/>
                <a:gd name="T63" fmla="*/ 479 h 896"/>
                <a:gd name="T64" fmla="*/ 884 w 892"/>
                <a:gd name="T65" fmla="*/ 551 h 896"/>
                <a:gd name="T66" fmla="*/ 872 w 892"/>
                <a:gd name="T67" fmla="*/ 621 h 896"/>
                <a:gd name="T68" fmla="*/ 854 w 892"/>
                <a:gd name="T69" fmla="*/ 690 h 896"/>
                <a:gd name="T70" fmla="*/ 844 w 892"/>
                <a:gd name="T71" fmla="*/ 724 h 896"/>
                <a:gd name="T72" fmla="*/ 826 w 892"/>
                <a:gd name="T73" fmla="*/ 766 h 896"/>
                <a:gd name="T74" fmla="*/ 802 w 892"/>
                <a:gd name="T75" fmla="*/ 804 h 896"/>
                <a:gd name="T76" fmla="*/ 770 w 892"/>
                <a:gd name="T77" fmla="*/ 838 h 896"/>
                <a:gd name="T78" fmla="*/ 730 w 892"/>
                <a:gd name="T79" fmla="*/ 866 h 896"/>
                <a:gd name="T80" fmla="*/ 712 w 892"/>
                <a:gd name="T81" fmla="*/ 876 h 896"/>
                <a:gd name="T82" fmla="*/ 672 w 892"/>
                <a:gd name="T83" fmla="*/ 890 h 896"/>
                <a:gd name="T84" fmla="*/ 630 w 892"/>
                <a:gd name="T85" fmla="*/ 896 h 896"/>
                <a:gd name="T86" fmla="*/ 590 w 892"/>
                <a:gd name="T87" fmla="*/ 896 h 896"/>
                <a:gd name="T88" fmla="*/ 570 w 892"/>
                <a:gd name="T89" fmla="*/ 894 h 896"/>
                <a:gd name="T90" fmla="*/ 500 w 892"/>
                <a:gd name="T91" fmla="*/ 884 h 896"/>
                <a:gd name="T92" fmla="*/ 428 w 892"/>
                <a:gd name="T93" fmla="*/ 862 h 896"/>
                <a:gd name="T94" fmla="*/ 356 w 892"/>
                <a:gd name="T95" fmla="*/ 832 h 896"/>
                <a:gd name="T96" fmla="*/ 286 w 892"/>
                <a:gd name="T97" fmla="*/ 796 h 896"/>
                <a:gd name="T98" fmla="*/ 220 w 892"/>
                <a:gd name="T99" fmla="*/ 754 h 896"/>
                <a:gd name="T100" fmla="*/ 158 w 892"/>
                <a:gd name="T101" fmla="*/ 706 h 896"/>
                <a:gd name="T102" fmla="*/ 102 w 892"/>
                <a:gd name="T103" fmla="*/ 657 h 896"/>
                <a:gd name="T104" fmla="*/ 56 w 892"/>
                <a:gd name="T105" fmla="*/ 603 h 8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892" h="896">
                  <a:moveTo>
                    <a:pt x="56" y="603"/>
                  </a:moveTo>
                  <a:lnTo>
                    <a:pt x="56" y="603"/>
                  </a:lnTo>
                  <a:lnTo>
                    <a:pt x="44" y="587"/>
                  </a:lnTo>
                  <a:lnTo>
                    <a:pt x="34" y="569"/>
                  </a:lnTo>
                  <a:lnTo>
                    <a:pt x="24" y="551"/>
                  </a:lnTo>
                  <a:lnTo>
                    <a:pt x="16" y="531"/>
                  </a:lnTo>
                  <a:lnTo>
                    <a:pt x="10" y="513"/>
                  </a:lnTo>
                  <a:lnTo>
                    <a:pt x="4" y="493"/>
                  </a:lnTo>
                  <a:lnTo>
                    <a:pt x="2" y="471"/>
                  </a:lnTo>
                  <a:lnTo>
                    <a:pt x="0" y="451"/>
                  </a:lnTo>
                  <a:lnTo>
                    <a:pt x="0" y="451"/>
                  </a:lnTo>
                  <a:lnTo>
                    <a:pt x="2" y="427"/>
                  </a:lnTo>
                  <a:lnTo>
                    <a:pt x="6" y="403"/>
                  </a:lnTo>
                  <a:lnTo>
                    <a:pt x="12" y="381"/>
                  </a:lnTo>
                  <a:lnTo>
                    <a:pt x="20" y="359"/>
                  </a:lnTo>
                  <a:lnTo>
                    <a:pt x="28" y="339"/>
                  </a:lnTo>
                  <a:lnTo>
                    <a:pt x="40" y="319"/>
                  </a:lnTo>
                  <a:lnTo>
                    <a:pt x="54" y="301"/>
                  </a:lnTo>
                  <a:lnTo>
                    <a:pt x="68" y="283"/>
                  </a:lnTo>
                  <a:lnTo>
                    <a:pt x="68" y="283"/>
                  </a:lnTo>
                  <a:lnTo>
                    <a:pt x="92" y="257"/>
                  </a:lnTo>
                  <a:lnTo>
                    <a:pt x="118" y="231"/>
                  </a:lnTo>
                  <a:lnTo>
                    <a:pt x="144" y="207"/>
                  </a:lnTo>
                  <a:lnTo>
                    <a:pt x="172" y="183"/>
                  </a:lnTo>
                  <a:lnTo>
                    <a:pt x="200" y="161"/>
                  </a:lnTo>
                  <a:lnTo>
                    <a:pt x="230" y="139"/>
                  </a:lnTo>
                  <a:lnTo>
                    <a:pt x="260" y="119"/>
                  </a:lnTo>
                  <a:lnTo>
                    <a:pt x="292" y="102"/>
                  </a:lnTo>
                  <a:lnTo>
                    <a:pt x="324" y="84"/>
                  </a:lnTo>
                  <a:lnTo>
                    <a:pt x="356" y="68"/>
                  </a:lnTo>
                  <a:lnTo>
                    <a:pt x="390" y="54"/>
                  </a:lnTo>
                  <a:lnTo>
                    <a:pt x="424" y="40"/>
                  </a:lnTo>
                  <a:lnTo>
                    <a:pt x="460" y="28"/>
                  </a:lnTo>
                  <a:lnTo>
                    <a:pt x="494" y="18"/>
                  </a:lnTo>
                  <a:lnTo>
                    <a:pt x="532" y="10"/>
                  </a:lnTo>
                  <a:lnTo>
                    <a:pt x="568" y="2"/>
                  </a:lnTo>
                  <a:lnTo>
                    <a:pt x="568" y="2"/>
                  </a:lnTo>
                  <a:lnTo>
                    <a:pt x="590" y="0"/>
                  </a:lnTo>
                  <a:lnTo>
                    <a:pt x="610" y="0"/>
                  </a:lnTo>
                  <a:lnTo>
                    <a:pt x="630" y="0"/>
                  </a:lnTo>
                  <a:lnTo>
                    <a:pt x="652" y="2"/>
                  </a:lnTo>
                  <a:lnTo>
                    <a:pt x="672" y="8"/>
                  </a:lnTo>
                  <a:lnTo>
                    <a:pt x="692" y="14"/>
                  </a:lnTo>
                  <a:lnTo>
                    <a:pt x="712" y="22"/>
                  </a:lnTo>
                  <a:lnTo>
                    <a:pt x="732" y="32"/>
                  </a:lnTo>
                  <a:lnTo>
                    <a:pt x="732" y="32"/>
                  </a:lnTo>
                  <a:lnTo>
                    <a:pt x="750" y="44"/>
                  </a:lnTo>
                  <a:lnTo>
                    <a:pt x="768" y="56"/>
                  </a:lnTo>
                  <a:lnTo>
                    <a:pt x="784" y="70"/>
                  </a:lnTo>
                  <a:lnTo>
                    <a:pt x="798" y="86"/>
                  </a:lnTo>
                  <a:lnTo>
                    <a:pt x="810" y="102"/>
                  </a:lnTo>
                  <a:lnTo>
                    <a:pt x="822" y="119"/>
                  </a:lnTo>
                  <a:lnTo>
                    <a:pt x="832" y="137"/>
                  </a:lnTo>
                  <a:lnTo>
                    <a:pt x="840" y="157"/>
                  </a:lnTo>
                  <a:lnTo>
                    <a:pt x="840" y="157"/>
                  </a:lnTo>
                  <a:lnTo>
                    <a:pt x="852" y="191"/>
                  </a:lnTo>
                  <a:lnTo>
                    <a:pt x="862" y="227"/>
                  </a:lnTo>
                  <a:lnTo>
                    <a:pt x="872" y="263"/>
                  </a:lnTo>
                  <a:lnTo>
                    <a:pt x="878" y="299"/>
                  </a:lnTo>
                  <a:lnTo>
                    <a:pt x="884" y="335"/>
                  </a:lnTo>
                  <a:lnTo>
                    <a:pt x="888" y="371"/>
                  </a:lnTo>
                  <a:lnTo>
                    <a:pt x="890" y="407"/>
                  </a:lnTo>
                  <a:lnTo>
                    <a:pt x="892" y="443"/>
                  </a:lnTo>
                  <a:lnTo>
                    <a:pt x="890" y="479"/>
                  </a:lnTo>
                  <a:lnTo>
                    <a:pt x="888" y="515"/>
                  </a:lnTo>
                  <a:lnTo>
                    <a:pt x="884" y="551"/>
                  </a:lnTo>
                  <a:lnTo>
                    <a:pt x="878" y="587"/>
                  </a:lnTo>
                  <a:lnTo>
                    <a:pt x="872" y="621"/>
                  </a:lnTo>
                  <a:lnTo>
                    <a:pt x="864" y="657"/>
                  </a:lnTo>
                  <a:lnTo>
                    <a:pt x="854" y="690"/>
                  </a:lnTo>
                  <a:lnTo>
                    <a:pt x="844" y="724"/>
                  </a:lnTo>
                  <a:lnTo>
                    <a:pt x="844" y="724"/>
                  </a:lnTo>
                  <a:lnTo>
                    <a:pt x="836" y="746"/>
                  </a:lnTo>
                  <a:lnTo>
                    <a:pt x="826" y="766"/>
                  </a:lnTo>
                  <a:lnTo>
                    <a:pt x="814" y="786"/>
                  </a:lnTo>
                  <a:lnTo>
                    <a:pt x="802" y="804"/>
                  </a:lnTo>
                  <a:lnTo>
                    <a:pt x="786" y="822"/>
                  </a:lnTo>
                  <a:lnTo>
                    <a:pt x="770" y="838"/>
                  </a:lnTo>
                  <a:lnTo>
                    <a:pt x="752" y="852"/>
                  </a:lnTo>
                  <a:lnTo>
                    <a:pt x="730" y="866"/>
                  </a:lnTo>
                  <a:lnTo>
                    <a:pt x="730" y="866"/>
                  </a:lnTo>
                  <a:lnTo>
                    <a:pt x="712" y="876"/>
                  </a:lnTo>
                  <a:lnTo>
                    <a:pt x="692" y="884"/>
                  </a:lnTo>
                  <a:lnTo>
                    <a:pt x="672" y="890"/>
                  </a:lnTo>
                  <a:lnTo>
                    <a:pt x="652" y="894"/>
                  </a:lnTo>
                  <a:lnTo>
                    <a:pt x="630" y="896"/>
                  </a:lnTo>
                  <a:lnTo>
                    <a:pt x="610" y="896"/>
                  </a:lnTo>
                  <a:lnTo>
                    <a:pt x="590" y="896"/>
                  </a:lnTo>
                  <a:lnTo>
                    <a:pt x="570" y="894"/>
                  </a:lnTo>
                  <a:lnTo>
                    <a:pt x="570" y="894"/>
                  </a:lnTo>
                  <a:lnTo>
                    <a:pt x="536" y="890"/>
                  </a:lnTo>
                  <a:lnTo>
                    <a:pt x="500" y="884"/>
                  </a:lnTo>
                  <a:lnTo>
                    <a:pt x="464" y="874"/>
                  </a:lnTo>
                  <a:lnTo>
                    <a:pt x="428" y="862"/>
                  </a:lnTo>
                  <a:lnTo>
                    <a:pt x="392" y="848"/>
                  </a:lnTo>
                  <a:lnTo>
                    <a:pt x="356" y="832"/>
                  </a:lnTo>
                  <a:lnTo>
                    <a:pt x="322" y="816"/>
                  </a:lnTo>
                  <a:lnTo>
                    <a:pt x="286" y="796"/>
                  </a:lnTo>
                  <a:lnTo>
                    <a:pt x="252" y="776"/>
                  </a:lnTo>
                  <a:lnTo>
                    <a:pt x="220" y="754"/>
                  </a:lnTo>
                  <a:lnTo>
                    <a:pt x="188" y="732"/>
                  </a:lnTo>
                  <a:lnTo>
                    <a:pt x="158" y="706"/>
                  </a:lnTo>
                  <a:lnTo>
                    <a:pt x="130" y="682"/>
                  </a:lnTo>
                  <a:lnTo>
                    <a:pt x="102" y="657"/>
                  </a:lnTo>
                  <a:lnTo>
                    <a:pt x="78" y="631"/>
                  </a:lnTo>
                  <a:lnTo>
                    <a:pt x="56" y="603"/>
                  </a:lnTo>
                  <a:close/>
                </a:path>
              </a:pathLst>
            </a:custGeom>
            <a:solidFill>
              <a:srgbClr val="0010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3" name="Freeform 13">
              <a:extLst>
                <a:ext uri="{FF2B5EF4-FFF2-40B4-BE49-F238E27FC236}">
                  <a16:creationId xmlns:a16="http://schemas.microsoft.com/office/drawing/2014/main" id="{A42BF9E2-1BB6-058D-3FC9-002911D19533}"/>
                </a:ext>
              </a:extLst>
            </p:cNvPr>
            <p:cNvSpPr>
              <a:spLocks/>
            </p:cNvSpPr>
            <p:nvPr/>
          </p:nvSpPr>
          <p:spPr bwMode="auto">
            <a:xfrm>
              <a:off x="7258050" y="1343026"/>
              <a:ext cx="463550" cy="458788"/>
            </a:xfrm>
            <a:custGeom>
              <a:avLst/>
              <a:gdLst>
                <a:gd name="T0" fmla="*/ 230 w 292"/>
                <a:gd name="T1" fmla="*/ 58 h 289"/>
                <a:gd name="T2" fmla="*/ 292 w 292"/>
                <a:gd name="T3" fmla="*/ 16 h 289"/>
                <a:gd name="T4" fmla="*/ 282 w 292"/>
                <a:gd name="T5" fmla="*/ 0 h 289"/>
                <a:gd name="T6" fmla="*/ 0 w 292"/>
                <a:gd name="T7" fmla="*/ 188 h 289"/>
                <a:gd name="T8" fmla="*/ 10 w 292"/>
                <a:gd name="T9" fmla="*/ 204 h 289"/>
                <a:gd name="T10" fmla="*/ 212 w 292"/>
                <a:gd name="T11" fmla="*/ 70 h 289"/>
                <a:gd name="T12" fmla="*/ 78 w 292"/>
                <a:gd name="T13" fmla="*/ 208 h 289"/>
                <a:gd name="T14" fmla="*/ 92 w 292"/>
                <a:gd name="T15" fmla="*/ 220 h 289"/>
                <a:gd name="T16" fmla="*/ 136 w 292"/>
                <a:gd name="T17" fmla="*/ 176 h 289"/>
                <a:gd name="T18" fmla="*/ 86 w 292"/>
                <a:gd name="T19" fmla="*/ 281 h 289"/>
                <a:gd name="T20" fmla="*/ 104 w 292"/>
                <a:gd name="T21" fmla="*/ 289 h 289"/>
                <a:gd name="T22" fmla="*/ 158 w 292"/>
                <a:gd name="T23" fmla="*/ 172 h 289"/>
                <a:gd name="T24" fmla="*/ 144 w 292"/>
                <a:gd name="T25" fmla="*/ 166 h 289"/>
                <a:gd name="T26" fmla="*/ 240 w 292"/>
                <a:gd name="T27" fmla="*/ 68 h 289"/>
                <a:gd name="T28" fmla="*/ 230 w 292"/>
                <a:gd name="T29" fmla="*/ 58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2" h="289">
                  <a:moveTo>
                    <a:pt x="230" y="58"/>
                  </a:moveTo>
                  <a:lnTo>
                    <a:pt x="292" y="16"/>
                  </a:lnTo>
                  <a:lnTo>
                    <a:pt x="282" y="0"/>
                  </a:lnTo>
                  <a:lnTo>
                    <a:pt x="0" y="188"/>
                  </a:lnTo>
                  <a:lnTo>
                    <a:pt x="10" y="204"/>
                  </a:lnTo>
                  <a:lnTo>
                    <a:pt x="212" y="70"/>
                  </a:lnTo>
                  <a:lnTo>
                    <a:pt x="78" y="208"/>
                  </a:lnTo>
                  <a:lnTo>
                    <a:pt x="92" y="220"/>
                  </a:lnTo>
                  <a:lnTo>
                    <a:pt x="136" y="176"/>
                  </a:lnTo>
                  <a:lnTo>
                    <a:pt x="86" y="281"/>
                  </a:lnTo>
                  <a:lnTo>
                    <a:pt x="104" y="289"/>
                  </a:lnTo>
                  <a:lnTo>
                    <a:pt x="158" y="172"/>
                  </a:lnTo>
                  <a:lnTo>
                    <a:pt x="144" y="166"/>
                  </a:lnTo>
                  <a:lnTo>
                    <a:pt x="240" y="68"/>
                  </a:lnTo>
                  <a:lnTo>
                    <a:pt x="230" y="58"/>
                  </a:lnTo>
                  <a:close/>
                </a:path>
              </a:pathLst>
            </a:custGeom>
            <a:solidFill>
              <a:srgbClr val="00C3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4" name="Freeform 14">
              <a:extLst>
                <a:ext uri="{FF2B5EF4-FFF2-40B4-BE49-F238E27FC236}">
                  <a16:creationId xmlns:a16="http://schemas.microsoft.com/office/drawing/2014/main" id="{BDAA7B18-2432-973F-49CD-5C5397F44398}"/>
                </a:ext>
              </a:extLst>
            </p:cNvPr>
            <p:cNvSpPr>
              <a:spLocks/>
            </p:cNvSpPr>
            <p:nvPr/>
          </p:nvSpPr>
          <p:spPr bwMode="auto">
            <a:xfrm>
              <a:off x="7092950" y="1127126"/>
              <a:ext cx="482600" cy="403225"/>
            </a:xfrm>
            <a:custGeom>
              <a:avLst/>
              <a:gdLst>
                <a:gd name="T0" fmla="*/ 294 w 304"/>
                <a:gd name="T1" fmla="*/ 120 h 254"/>
                <a:gd name="T2" fmla="*/ 260 w 304"/>
                <a:gd name="T3" fmla="*/ 80 h 254"/>
                <a:gd name="T4" fmla="*/ 236 w 304"/>
                <a:gd name="T5" fmla="*/ 0 h 254"/>
                <a:gd name="T6" fmla="*/ 90 w 304"/>
                <a:gd name="T7" fmla="*/ 160 h 254"/>
                <a:gd name="T8" fmla="*/ 90 w 304"/>
                <a:gd name="T9" fmla="*/ 160 h 254"/>
                <a:gd name="T10" fmla="*/ 64 w 304"/>
                <a:gd name="T11" fmla="*/ 156 h 254"/>
                <a:gd name="T12" fmla="*/ 50 w 304"/>
                <a:gd name="T13" fmla="*/ 144 h 254"/>
                <a:gd name="T14" fmla="*/ 42 w 304"/>
                <a:gd name="T15" fmla="*/ 124 h 254"/>
                <a:gd name="T16" fmla="*/ 44 w 304"/>
                <a:gd name="T17" fmla="*/ 100 h 254"/>
                <a:gd name="T18" fmla="*/ 48 w 304"/>
                <a:gd name="T19" fmla="*/ 88 h 254"/>
                <a:gd name="T20" fmla="*/ 60 w 304"/>
                <a:gd name="T21" fmla="*/ 66 h 254"/>
                <a:gd name="T22" fmla="*/ 80 w 304"/>
                <a:gd name="T23" fmla="*/ 50 h 254"/>
                <a:gd name="T24" fmla="*/ 102 w 304"/>
                <a:gd name="T25" fmla="*/ 42 h 254"/>
                <a:gd name="T26" fmla="*/ 112 w 304"/>
                <a:gd name="T27" fmla="*/ 40 h 254"/>
                <a:gd name="T28" fmla="*/ 136 w 304"/>
                <a:gd name="T29" fmla="*/ 44 h 254"/>
                <a:gd name="T30" fmla="*/ 146 w 304"/>
                <a:gd name="T31" fmla="*/ 52 h 254"/>
                <a:gd name="T32" fmla="*/ 150 w 304"/>
                <a:gd name="T33" fmla="*/ 62 h 254"/>
                <a:gd name="T34" fmla="*/ 150 w 304"/>
                <a:gd name="T35" fmla="*/ 68 h 254"/>
                <a:gd name="T36" fmla="*/ 92 w 304"/>
                <a:gd name="T37" fmla="*/ 80 h 254"/>
                <a:gd name="T38" fmla="*/ 184 w 304"/>
                <a:gd name="T39" fmla="*/ 120 h 254"/>
                <a:gd name="T40" fmla="*/ 190 w 304"/>
                <a:gd name="T41" fmla="*/ 98 h 254"/>
                <a:gd name="T42" fmla="*/ 194 w 304"/>
                <a:gd name="T43" fmla="*/ 74 h 254"/>
                <a:gd name="T44" fmla="*/ 192 w 304"/>
                <a:gd name="T45" fmla="*/ 60 h 254"/>
                <a:gd name="T46" fmla="*/ 182 w 304"/>
                <a:gd name="T47" fmla="*/ 32 h 254"/>
                <a:gd name="T48" fmla="*/ 162 w 304"/>
                <a:gd name="T49" fmla="*/ 12 h 254"/>
                <a:gd name="T50" fmla="*/ 134 w 304"/>
                <a:gd name="T51" fmla="*/ 2 h 254"/>
                <a:gd name="T52" fmla="*/ 116 w 304"/>
                <a:gd name="T53" fmla="*/ 0 h 254"/>
                <a:gd name="T54" fmla="*/ 92 w 304"/>
                <a:gd name="T55" fmla="*/ 2 h 254"/>
                <a:gd name="T56" fmla="*/ 68 w 304"/>
                <a:gd name="T57" fmla="*/ 10 h 254"/>
                <a:gd name="T58" fmla="*/ 32 w 304"/>
                <a:gd name="T59" fmla="*/ 36 h 254"/>
                <a:gd name="T60" fmla="*/ 8 w 304"/>
                <a:gd name="T61" fmla="*/ 74 h 254"/>
                <a:gd name="T62" fmla="*/ 0 w 304"/>
                <a:gd name="T63" fmla="*/ 116 h 254"/>
                <a:gd name="T64" fmla="*/ 2 w 304"/>
                <a:gd name="T65" fmla="*/ 136 h 254"/>
                <a:gd name="T66" fmla="*/ 14 w 304"/>
                <a:gd name="T67" fmla="*/ 166 h 254"/>
                <a:gd name="T68" fmla="*/ 38 w 304"/>
                <a:gd name="T69" fmla="*/ 188 h 254"/>
                <a:gd name="T70" fmla="*/ 70 w 304"/>
                <a:gd name="T71" fmla="*/ 200 h 254"/>
                <a:gd name="T72" fmla="*/ 90 w 304"/>
                <a:gd name="T73" fmla="*/ 202 h 254"/>
                <a:gd name="T74" fmla="*/ 90 w 304"/>
                <a:gd name="T75" fmla="*/ 202 h 254"/>
                <a:gd name="T76" fmla="*/ 182 w 304"/>
                <a:gd name="T77" fmla="*/ 202 h 254"/>
                <a:gd name="T78" fmla="*/ 180 w 304"/>
                <a:gd name="T79" fmla="*/ 222 h 254"/>
                <a:gd name="T80" fmla="*/ 186 w 304"/>
                <a:gd name="T81" fmla="*/ 238 h 254"/>
                <a:gd name="T82" fmla="*/ 200 w 304"/>
                <a:gd name="T83" fmla="*/ 250 h 254"/>
                <a:gd name="T84" fmla="*/ 220 w 304"/>
                <a:gd name="T85" fmla="*/ 254 h 254"/>
                <a:gd name="T86" fmla="*/ 258 w 304"/>
                <a:gd name="T87" fmla="*/ 254 h 254"/>
                <a:gd name="T88" fmla="*/ 236 w 304"/>
                <a:gd name="T89" fmla="*/ 214 h 254"/>
                <a:gd name="T90" fmla="*/ 230 w 304"/>
                <a:gd name="T91" fmla="*/ 214 h 254"/>
                <a:gd name="T92" fmla="*/ 226 w 304"/>
                <a:gd name="T93" fmla="*/ 206 h 254"/>
                <a:gd name="T94" fmla="*/ 248 w 304"/>
                <a:gd name="T95" fmla="*/ 120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04" h="254">
                  <a:moveTo>
                    <a:pt x="248" y="120"/>
                  </a:moveTo>
                  <a:lnTo>
                    <a:pt x="294" y="120"/>
                  </a:lnTo>
                  <a:lnTo>
                    <a:pt x="304" y="80"/>
                  </a:lnTo>
                  <a:lnTo>
                    <a:pt x="260" y="80"/>
                  </a:lnTo>
                  <a:lnTo>
                    <a:pt x="282" y="0"/>
                  </a:lnTo>
                  <a:lnTo>
                    <a:pt x="236" y="0"/>
                  </a:lnTo>
                  <a:lnTo>
                    <a:pt x="192" y="160"/>
                  </a:lnTo>
                  <a:lnTo>
                    <a:pt x="90" y="160"/>
                  </a:lnTo>
                  <a:lnTo>
                    <a:pt x="90" y="160"/>
                  </a:lnTo>
                  <a:lnTo>
                    <a:pt x="90" y="160"/>
                  </a:lnTo>
                  <a:lnTo>
                    <a:pt x="76" y="160"/>
                  </a:lnTo>
                  <a:lnTo>
                    <a:pt x="64" y="156"/>
                  </a:lnTo>
                  <a:lnTo>
                    <a:pt x="56" y="152"/>
                  </a:lnTo>
                  <a:lnTo>
                    <a:pt x="50" y="144"/>
                  </a:lnTo>
                  <a:lnTo>
                    <a:pt x="44" y="136"/>
                  </a:lnTo>
                  <a:lnTo>
                    <a:pt x="42" y="124"/>
                  </a:lnTo>
                  <a:lnTo>
                    <a:pt x="42" y="114"/>
                  </a:lnTo>
                  <a:lnTo>
                    <a:pt x="44" y="100"/>
                  </a:lnTo>
                  <a:lnTo>
                    <a:pt x="44" y="100"/>
                  </a:lnTo>
                  <a:lnTo>
                    <a:pt x="48" y="88"/>
                  </a:lnTo>
                  <a:lnTo>
                    <a:pt x="54" y="76"/>
                  </a:lnTo>
                  <a:lnTo>
                    <a:pt x="60" y="66"/>
                  </a:lnTo>
                  <a:lnTo>
                    <a:pt x="70" y="58"/>
                  </a:lnTo>
                  <a:lnTo>
                    <a:pt x="80" y="50"/>
                  </a:lnTo>
                  <a:lnTo>
                    <a:pt x="90" y="44"/>
                  </a:lnTo>
                  <a:lnTo>
                    <a:pt x="102" y="42"/>
                  </a:lnTo>
                  <a:lnTo>
                    <a:pt x="112" y="40"/>
                  </a:lnTo>
                  <a:lnTo>
                    <a:pt x="112" y="40"/>
                  </a:lnTo>
                  <a:lnTo>
                    <a:pt x="130" y="42"/>
                  </a:lnTo>
                  <a:lnTo>
                    <a:pt x="136" y="44"/>
                  </a:lnTo>
                  <a:lnTo>
                    <a:pt x="140" y="48"/>
                  </a:lnTo>
                  <a:lnTo>
                    <a:pt x="146" y="52"/>
                  </a:lnTo>
                  <a:lnTo>
                    <a:pt x="148" y="58"/>
                  </a:lnTo>
                  <a:lnTo>
                    <a:pt x="150" y="62"/>
                  </a:lnTo>
                  <a:lnTo>
                    <a:pt x="150" y="68"/>
                  </a:lnTo>
                  <a:lnTo>
                    <a:pt x="150" y="68"/>
                  </a:lnTo>
                  <a:lnTo>
                    <a:pt x="148" y="80"/>
                  </a:lnTo>
                  <a:lnTo>
                    <a:pt x="92" y="80"/>
                  </a:lnTo>
                  <a:lnTo>
                    <a:pt x="82" y="120"/>
                  </a:lnTo>
                  <a:lnTo>
                    <a:pt x="184" y="120"/>
                  </a:lnTo>
                  <a:lnTo>
                    <a:pt x="184" y="120"/>
                  </a:lnTo>
                  <a:lnTo>
                    <a:pt x="190" y="98"/>
                  </a:lnTo>
                  <a:lnTo>
                    <a:pt x="192" y="86"/>
                  </a:lnTo>
                  <a:lnTo>
                    <a:pt x="194" y="74"/>
                  </a:lnTo>
                  <a:lnTo>
                    <a:pt x="194" y="74"/>
                  </a:lnTo>
                  <a:lnTo>
                    <a:pt x="192" y="60"/>
                  </a:lnTo>
                  <a:lnTo>
                    <a:pt x="188" y="46"/>
                  </a:lnTo>
                  <a:lnTo>
                    <a:pt x="182" y="32"/>
                  </a:lnTo>
                  <a:lnTo>
                    <a:pt x="174" y="22"/>
                  </a:lnTo>
                  <a:lnTo>
                    <a:pt x="162" y="12"/>
                  </a:lnTo>
                  <a:lnTo>
                    <a:pt x="148" y="6"/>
                  </a:lnTo>
                  <a:lnTo>
                    <a:pt x="134" y="2"/>
                  </a:lnTo>
                  <a:lnTo>
                    <a:pt x="116" y="0"/>
                  </a:lnTo>
                  <a:lnTo>
                    <a:pt x="116" y="0"/>
                  </a:lnTo>
                  <a:lnTo>
                    <a:pt x="104" y="0"/>
                  </a:lnTo>
                  <a:lnTo>
                    <a:pt x="92" y="2"/>
                  </a:lnTo>
                  <a:lnTo>
                    <a:pt x="80" y="6"/>
                  </a:lnTo>
                  <a:lnTo>
                    <a:pt x="68" y="10"/>
                  </a:lnTo>
                  <a:lnTo>
                    <a:pt x="50" y="22"/>
                  </a:lnTo>
                  <a:lnTo>
                    <a:pt x="32" y="36"/>
                  </a:lnTo>
                  <a:lnTo>
                    <a:pt x="18" y="54"/>
                  </a:lnTo>
                  <a:lnTo>
                    <a:pt x="8" y="74"/>
                  </a:lnTo>
                  <a:lnTo>
                    <a:pt x="2" y="96"/>
                  </a:lnTo>
                  <a:lnTo>
                    <a:pt x="0" y="116"/>
                  </a:lnTo>
                  <a:lnTo>
                    <a:pt x="0" y="116"/>
                  </a:lnTo>
                  <a:lnTo>
                    <a:pt x="2" y="136"/>
                  </a:lnTo>
                  <a:lnTo>
                    <a:pt x="6" y="152"/>
                  </a:lnTo>
                  <a:lnTo>
                    <a:pt x="14" y="166"/>
                  </a:lnTo>
                  <a:lnTo>
                    <a:pt x="24" y="178"/>
                  </a:lnTo>
                  <a:lnTo>
                    <a:pt x="38" y="188"/>
                  </a:lnTo>
                  <a:lnTo>
                    <a:pt x="52" y="196"/>
                  </a:lnTo>
                  <a:lnTo>
                    <a:pt x="70" y="200"/>
                  </a:lnTo>
                  <a:lnTo>
                    <a:pt x="90" y="202"/>
                  </a:lnTo>
                  <a:lnTo>
                    <a:pt x="90" y="202"/>
                  </a:lnTo>
                  <a:lnTo>
                    <a:pt x="90" y="202"/>
                  </a:lnTo>
                  <a:lnTo>
                    <a:pt x="90" y="202"/>
                  </a:lnTo>
                  <a:lnTo>
                    <a:pt x="182" y="202"/>
                  </a:lnTo>
                  <a:lnTo>
                    <a:pt x="182" y="202"/>
                  </a:lnTo>
                  <a:lnTo>
                    <a:pt x="180" y="212"/>
                  </a:lnTo>
                  <a:lnTo>
                    <a:pt x="180" y="222"/>
                  </a:lnTo>
                  <a:lnTo>
                    <a:pt x="182" y="230"/>
                  </a:lnTo>
                  <a:lnTo>
                    <a:pt x="186" y="238"/>
                  </a:lnTo>
                  <a:lnTo>
                    <a:pt x="194" y="246"/>
                  </a:lnTo>
                  <a:lnTo>
                    <a:pt x="200" y="250"/>
                  </a:lnTo>
                  <a:lnTo>
                    <a:pt x="210" y="254"/>
                  </a:lnTo>
                  <a:lnTo>
                    <a:pt x="220" y="254"/>
                  </a:lnTo>
                  <a:lnTo>
                    <a:pt x="220" y="254"/>
                  </a:lnTo>
                  <a:lnTo>
                    <a:pt x="258" y="254"/>
                  </a:lnTo>
                  <a:lnTo>
                    <a:pt x="268" y="214"/>
                  </a:lnTo>
                  <a:lnTo>
                    <a:pt x="236" y="214"/>
                  </a:lnTo>
                  <a:lnTo>
                    <a:pt x="236" y="214"/>
                  </a:lnTo>
                  <a:lnTo>
                    <a:pt x="230" y="214"/>
                  </a:lnTo>
                  <a:lnTo>
                    <a:pt x="228" y="210"/>
                  </a:lnTo>
                  <a:lnTo>
                    <a:pt x="226" y="206"/>
                  </a:lnTo>
                  <a:lnTo>
                    <a:pt x="226" y="202"/>
                  </a:lnTo>
                  <a:lnTo>
                    <a:pt x="248" y="1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5" name="Freeform 15">
              <a:extLst>
                <a:ext uri="{FF2B5EF4-FFF2-40B4-BE49-F238E27FC236}">
                  <a16:creationId xmlns:a16="http://schemas.microsoft.com/office/drawing/2014/main" id="{CABD200F-098B-A124-93D2-11274AFBCC61}"/>
                </a:ext>
              </a:extLst>
            </p:cNvPr>
            <p:cNvSpPr>
              <a:spLocks/>
            </p:cNvSpPr>
            <p:nvPr/>
          </p:nvSpPr>
          <p:spPr bwMode="auto">
            <a:xfrm>
              <a:off x="6873875" y="1041401"/>
              <a:ext cx="257175" cy="406400"/>
            </a:xfrm>
            <a:custGeom>
              <a:avLst/>
              <a:gdLst>
                <a:gd name="T0" fmla="*/ 118 w 162"/>
                <a:gd name="T1" fmla="*/ 0 h 256"/>
                <a:gd name="T2" fmla="*/ 116 w 162"/>
                <a:gd name="T3" fmla="*/ 0 h 256"/>
                <a:gd name="T4" fmla="*/ 70 w 162"/>
                <a:gd name="T5" fmla="*/ 0 h 256"/>
                <a:gd name="T6" fmla="*/ 60 w 162"/>
                <a:gd name="T7" fmla="*/ 40 h 256"/>
                <a:gd name="T8" fmla="*/ 106 w 162"/>
                <a:gd name="T9" fmla="*/ 40 h 256"/>
                <a:gd name="T10" fmla="*/ 64 w 162"/>
                <a:gd name="T11" fmla="*/ 194 h 256"/>
                <a:gd name="T12" fmla="*/ 64 w 162"/>
                <a:gd name="T13" fmla="*/ 194 h 256"/>
                <a:gd name="T14" fmla="*/ 58 w 162"/>
                <a:gd name="T15" fmla="*/ 204 h 256"/>
                <a:gd name="T16" fmla="*/ 50 w 162"/>
                <a:gd name="T17" fmla="*/ 210 h 256"/>
                <a:gd name="T18" fmla="*/ 40 w 162"/>
                <a:gd name="T19" fmla="*/ 216 h 256"/>
                <a:gd name="T20" fmla="*/ 28 w 162"/>
                <a:gd name="T21" fmla="*/ 216 h 256"/>
                <a:gd name="T22" fmla="*/ 12 w 162"/>
                <a:gd name="T23" fmla="*/ 216 h 256"/>
                <a:gd name="T24" fmla="*/ 0 w 162"/>
                <a:gd name="T25" fmla="*/ 256 h 256"/>
                <a:gd name="T26" fmla="*/ 18 w 162"/>
                <a:gd name="T27" fmla="*/ 256 h 256"/>
                <a:gd name="T28" fmla="*/ 18 w 162"/>
                <a:gd name="T29" fmla="*/ 256 h 256"/>
                <a:gd name="T30" fmla="*/ 34 w 162"/>
                <a:gd name="T31" fmla="*/ 256 h 256"/>
                <a:gd name="T32" fmla="*/ 52 w 162"/>
                <a:gd name="T33" fmla="*/ 254 h 256"/>
                <a:gd name="T34" fmla="*/ 68 w 162"/>
                <a:gd name="T35" fmla="*/ 248 h 256"/>
                <a:gd name="T36" fmla="*/ 76 w 162"/>
                <a:gd name="T37" fmla="*/ 242 h 256"/>
                <a:gd name="T38" fmla="*/ 84 w 162"/>
                <a:gd name="T39" fmla="*/ 236 h 256"/>
                <a:gd name="T40" fmla="*/ 84 w 162"/>
                <a:gd name="T41" fmla="*/ 236 h 256"/>
                <a:gd name="T42" fmla="*/ 84 w 162"/>
                <a:gd name="T43" fmla="*/ 236 h 256"/>
                <a:gd name="T44" fmla="*/ 92 w 162"/>
                <a:gd name="T45" fmla="*/ 228 h 256"/>
                <a:gd name="T46" fmla="*/ 100 w 162"/>
                <a:gd name="T47" fmla="*/ 218 h 256"/>
                <a:gd name="T48" fmla="*/ 104 w 162"/>
                <a:gd name="T49" fmla="*/ 206 h 256"/>
                <a:gd name="T50" fmla="*/ 110 w 162"/>
                <a:gd name="T51" fmla="*/ 194 h 256"/>
                <a:gd name="T52" fmla="*/ 162 w 162"/>
                <a:gd name="T53" fmla="*/ 0 h 256"/>
                <a:gd name="T54" fmla="*/ 118 w 162"/>
                <a:gd name="T55" fmla="*/ 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62" h="256">
                  <a:moveTo>
                    <a:pt x="118" y="0"/>
                  </a:moveTo>
                  <a:lnTo>
                    <a:pt x="116" y="0"/>
                  </a:lnTo>
                  <a:lnTo>
                    <a:pt x="70" y="0"/>
                  </a:lnTo>
                  <a:lnTo>
                    <a:pt x="60" y="40"/>
                  </a:lnTo>
                  <a:lnTo>
                    <a:pt x="106" y="40"/>
                  </a:lnTo>
                  <a:lnTo>
                    <a:pt x="64" y="194"/>
                  </a:lnTo>
                  <a:lnTo>
                    <a:pt x="64" y="194"/>
                  </a:lnTo>
                  <a:lnTo>
                    <a:pt x="58" y="204"/>
                  </a:lnTo>
                  <a:lnTo>
                    <a:pt x="50" y="210"/>
                  </a:lnTo>
                  <a:lnTo>
                    <a:pt x="40" y="216"/>
                  </a:lnTo>
                  <a:lnTo>
                    <a:pt x="28" y="216"/>
                  </a:lnTo>
                  <a:lnTo>
                    <a:pt x="12" y="216"/>
                  </a:lnTo>
                  <a:lnTo>
                    <a:pt x="0" y="256"/>
                  </a:lnTo>
                  <a:lnTo>
                    <a:pt x="18" y="256"/>
                  </a:lnTo>
                  <a:lnTo>
                    <a:pt x="18" y="256"/>
                  </a:lnTo>
                  <a:lnTo>
                    <a:pt x="34" y="256"/>
                  </a:lnTo>
                  <a:lnTo>
                    <a:pt x="52" y="254"/>
                  </a:lnTo>
                  <a:lnTo>
                    <a:pt x="68" y="248"/>
                  </a:lnTo>
                  <a:lnTo>
                    <a:pt x="76" y="242"/>
                  </a:lnTo>
                  <a:lnTo>
                    <a:pt x="84" y="236"/>
                  </a:lnTo>
                  <a:lnTo>
                    <a:pt x="84" y="236"/>
                  </a:lnTo>
                  <a:lnTo>
                    <a:pt x="84" y="236"/>
                  </a:lnTo>
                  <a:lnTo>
                    <a:pt x="92" y="228"/>
                  </a:lnTo>
                  <a:lnTo>
                    <a:pt x="100" y="218"/>
                  </a:lnTo>
                  <a:lnTo>
                    <a:pt x="104" y="206"/>
                  </a:lnTo>
                  <a:lnTo>
                    <a:pt x="110" y="194"/>
                  </a:lnTo>
                  <a:lnTo>
                    <a:pt x="162" y="0"/>
                  </a:lnTo>
                  <a:lnTo>
                    <a:pt x="11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DCA421A4-5396-4646-A9B4-61334E423F93}"/>
              </a:ext>
            </a:extLst>
          </p:cNvPr>
          <p:cNvSpPr/>
          <p:nvPr/>
        </p:nvSpPr>
        <p:spPr>
          <a:xfrm>
            <a:off x="330014" y="1983770"/>
            <a:ext cx="7570401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3812" lvl="1">
              <a:lnSpc>
                <a:spcPct val="150000"/>
              </a:lnSpc>
            </a:pPr>
            <a:r>
              <a:rPr lang="en-US" sz="1400" dirty="0">
                <a:solidFill>
                  <a:srgbClr val="00C3FF"/>
                </a:solidFill>
                <a:latin typeface="+mn-lt"/>
                <a:cs typeface="Arial" panose="020B0604020202020204" pitchFamily="34" charset="0"/>
              </a:rPr>
              <a:t>BUS BANDWIDTH – </a:t>
            </a:r>
            <a:r>
              <a:rPr lang="ru-RU" sz="1400" dirty="0">
                <a:solidFill>
                  <a:srgbClr val="00C3FF"/>
                </a:solidFill>
                <a:latin typeface="+mn-lt"/>
                <a:cs typeface="Arial" panose="020B0604020202020204" pitchFamily="34" charset="0"/>
              </a:rPr>
              <a:t>ЭФФЕКТИВНАЯ ПРОПУСКНАЯ СПОСОБНОСТЬ СЕТИ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84D6F045-BC67-4142-8414-000F75BCA4A6}"/>
              </a:ext>
            </a:extLst>
          </p:cNvPr>
          <p:cNvSpPr/>
          <p:nvPr/>
        </p:nvSpPr>
        <p:spPr>
          <a:xfrm>
            <a:off x="281682" y="1051639"/>
            <a:ext cx="2911374" cy="8617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rgbClr val="00C3FF"/>
                </a:solidFill>
                <a:latin typeface="+mn-lt"/>
                <a:cs typeface="Arial" panose="020B0604020202020204" pitchFamily="34" charset="0"/>
              </a:rPr>
              <a:t>КЛЮЧЕВЫЕ МЕТРИКИ:</a:t>
            </a:r>
          </a:p>
          <a:p>
            <a:pPr marL="285750" indent="-285750">
              <a:buBlip>
                <a:blip r:embed="rId3"/>
              </a:buBlip>
            </a:pP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+mj-lt"/>
                <a:cs typeface="Arial" panose="020B0604020202020204" pitchFamily="34" charset="0"/>
              </a:rPr>
              <a:t>WREDmin</a:t>
            </a:r>
            <a:endParaRPr lang="en-US" sz="1600" dirty="0">
              <a:solidFill>
                <a:schemeClr val="bg1">
                  <a:lumMod val="95000"/>
                </a:schemeClr>
              </a:solidFill>
              <a:latin typeface="+mj-lt"/>
              <a:cs typeface="Arial" panose="020B0604020202020204" pitchFamily="34" charset="0"/>
            </a:endParaRPr>
          </a:p>
          <a:p>
            <a:pPr marL="285750" indent="-285750">
              <a:buBlip>
                <a:blip r:embed="rId3"/>
              </a:buBlip>
            </a:pP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+mj-lt"/>
                <a:cs typeface="Arial" panose="020B0604020202020204" pitchFamily="34" charset="0"/>
              </a:rPr>
              <a:t>WREDmax</a:t>
            </a:r>
            <a:endParaRPr lang="ru-RU" sz="1600" dirty="0">
              <a:solidFill>
                <a:schemeClr val="bg1">
                  <a:lumMod val="95000"/>
                </a:schemeClr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235962" y="5747546"/>
            <a:ext cx="612921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3812" lvl="1"/>
            <a:r>
              <a:rPr lang="ru-RU" sz="1400" dirty="0">
                <a:solidFill>
                  <a:srgbClr val="00C3FF"/>
                </a:solidFill>
                <a:latin typeface="+mj-lt"/>
                <a:cs typeface="Arial" panose="020B0604020202020204" pitchFamily="34" charset="0"/>
              </a:rPr>
              <a:t>Модификация параметров </a:t>
            </a:r>
            <a:r>
              <a:rPr lang="en-US" sz="1400" dirty="0">
                <a:solidFill>
                  <a:srgbClr val="00C3FF"/>
                </a:solidFill>
                <a:latin typeface="+mj-lt"/>
                <a:cs typeface="Arial" panose="020B0604020202020204" pitchFamily="34" charset="0"/>
              </a:rPr>
              <a:t>ECN  </a:t>
            </a:r>
            <a:r>
              <a:rPr lang="ru-RU" sz="1400" dirty="0">
                <a:solidFill>
                  <a:srgbClr val="00C3FF"/>
                </a:solidFill>
                <a:latin typeface="+mj-lt"/>
                <a:cs typeface="Arial" panose="020B0604020202020204" pitchFamily="34" charset="0"/>
              </a:rPr>
              <a:t>позволяет увеличить эффективную пропускную способность на 30+%</a:t>
            </a:r>
          </a:p>
        </p:txBody>
      </p:sp>
      <p:graphicFrame>
        <p:nvGraphicFramePr>
          <p:cNvPr id="24" name="Диаграмма 23">
            <a:extLst>
              <a:ext uri="{FF2B5EF4-FFF2-40B4-BE49-F238E27FC236}">
                <a16:creationId xmlns:a16="http://schemas.microsoft.com/office/drawing/2014/main" id="{5B660264-B6DE-40FD-8336-E86AA2A4042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67589640"/>
              </p:ext>
            </p:extLst>
          </p:nvPr>
        </p:nvGraphicFramePr>
        <p:xfrm>
          <a:off x="281682" y="2374247"/>
          <a:ext cx="4905375" cy="31908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25" name="Диаграмма 24">
            <a:extLst>
              <a:ext uri="{FF2B5EF4-FFF2-40B4-BE49-F238E27FC236}">
                <a16:creationId xmlns:a16="http://schemas.microsoft.com/office/drawing/2014/main" id="{4B14561B-E7ED-45DE-B106-D12AD8BA36D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02860881"/>
              </p:ext>
            </p:extLst>
          </p:nvPr>
        </p:nvGraphicFramePr>
        <p:xfrm>
          <a:off x="6553887" y="2374247"/>
          <a:ext cx="4572000" cy="31908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3" name="Заголовок 1"/>
          <p:cNvSpPr txBox="1">
            <a:spLocks/>
          </p:cNvSpPr>
          <p:nvPr/>
        </p:nvSpPr>
        <p:spPr>
          <a:xfrm>
            <a:off x="235962" y="306075"/>
            <a:ext cx="10786271" cy="96423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ru-RU" sz="2900" b="1" dirty="0">
                <a:solidFill>
                  <a:schemeClr val="bg1"/>
                </a:solidFill>
                <a:latin typeface="+mn-lt"/>
              </a:rPr>
              <a:t>МАНИПУЛЯЦИИ ПАРАМЕТРАМИ БУФЕРА </a:t>
            </a:r>
            <a:r>
              <a:rPr lang="en-US" sz="2900" b="1" dirty="0">
                <a:solidFill>
                  <a:schemeClr val="bg1"/>
                </a:solidFill>
                <a:latin typeface="+mn-lt"/>
              </a:rPr>
              <a:t>ECN</a:t>
            </a:r>
            <a:endParaRPr lang="ru-RU" sz="2900" b="1" dirty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725996660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Группа 40">
            <a:extLst>
              <a:ext uri="{FF2B5EF4-FFF2-40B4-BE49-F238E27FC236}">
                <a16:creationId xmlns:a16="http://schemas.microsoft.com/office/drawing/2014/main" id="{0C8EC89B-9124-DB81-2273-DDBC9132E5A3}"/>
              </a:ext>
            </a:extLst>
          </p:cNvPr>
          <p:cNvGrpSpPr/>
          <p:nvPr/>
        </p:nvGrpSpPr>
        <p:grpSpPr>
          <a:xfrm>
            <a:off x="11224990" y="308345"/>
            <a:ext cx="632048" cy="634883"/>
            <a:chOff x="6477000" y="633413"/>
            <a:chExt cx="1416050" cy="1422400"/>
          </a:xfrm>
        </p:grpSpPr>
        <p:sp>
          <p:nvSpPr>
            <p:cNvPr id="42" name="Freeform 11">
              <a:extLst>
                <a:ext uri="{FF2B5EF4-FFF2-40B4-BE49-F238E27FC236}">
                  <a16:creationId xmlns:a16="http://schemas.microsoft.com/office/drawing/2014/main" id="{37AEB28B-1E2E-3EB0-ECB6-32594F43A4A6}"/>
                </a:ext>
              </a:extLst>
            </p:cNvPr>
            <p:cNvSpPr>
              <a:spLocks/>
            </p:cNvSpPr>
            <p:nvPr/>
          </p:nvSpPr>
          <p:spPr bwMode="auto">
            <a:xfrm>
              <a:off x="6477000" y="633413"/>
              <a:ext cx="1416050" cy="1422400"/>
            </a:xfrm>
            <a:custGeom>
              <a:avLst/>
              <a:gdLst>
                <a:gd name="T0" fmla="*/ 56 w 892"/>
                <a:gd name="T1" fmla="*/ 603 h 896"/>
                <a:gd name="T2" fmla="*/ 34 w 892"/>
                <a:gd name="T3" fmla="*/ 569 h 896"/>
                <a:gd name="T4" fmla="*/ 16 w 892"/>
                <a:gd name="T5" fmla="*/ 531 h 896"/>
                <a:gd name="T6" fmla="*/ 4 w 892"/>
                <a:gd name="T7" fmla="*/ 493 h 896"/>
                <a:gd name="T8" fmla="*/ 0 w 892"/>
                <a:gd name="T9" fmla="*/ 451 h 896"/>
                <a:gd name="T10" fmla="*/ 2 w 892"/>
                <a:gd name="T11" fmla="*/ 427 h 896"/>
                <a:gd name="T12" fmla="*/ 12 w 892"/>
                <a:gd name="T13" fmla="*/ 381 h 896"/>
                <a:gd name="T14" fmla="*/ 28 w 892"/>
                <a:gd name="T15" fmla="*/ 339 h 896"/>
                <a:gd name="T16" fmla="*/ 54 w 892"/>
                <a:gd name="T17" fmla="*/ 301 h 896"/>
                <a:gd name="T18" fmla="*/ 68 w 892"/>
                <a:gd name="T19" fmla="*/ 283 h 896"/>
                <a:gd name="T20" fmla="*/ 118 w 892"/>
                <a:gd name="T21" fmla="*/ 231 h 896"/>
                <a:gd name="T22" fmla="*/ 172 w 892"/>
                <a:gd name="T23" fmla="*/ 183 h 896"/>
                <a:gd name="T24" fmla="*/ 230 w 892"/>
                <a:gd name="T25" fmla="*/ 139 h 896"/>
                <a:gd name="T26" fmla="*/ 292 w 892"/>
                <a:gd name="T27" fmla="*/ 102 h 896"/>
                <a:gd name="T28" fmla="*/ 356 w 892"/>
                <a:gd name="T29" fmla="*/ 68 h 896"/>
                <a:gd name="T30" fmla="*/ 424 w 892"/>
                <a:gd name="T31" fmla="*/ 40 h 896"/>
                <a:gd name="T32" fmla="*/ 494 w 892"/>
                <a:gd name="T33" fmla="*/ 18 h 896"/>
                <a:gd name="T34" fmla="*/ 568 w 892"/>
                <a:gd name="T35" fmla="*/ 2 h 896"/>
                <a:gd name="T36" fmla="*/ 590 w 892"/>
                <a:gd name="T37" fmla="*/ 0 h 896"/>
                <a:gd name="T38" fmla="*/ 630 w 892"/>
                <a:gd name="T39" fmla="*/ 0 h 896"/>
                <a:gd name="T40" fmla="*/ 672 w 892"/>
                <a:gd name="T41" fmla="*/ 8 h 896"/>
                <a:gd name="T42" fmla="*/ 712 w 892"/>
                <a:gd name="T43" fmla="*/ 22 h 896"/>
                <a:gd name="T44" fmla="*/ 732 w 892"/>
                <a:gd name="T45" fmla="*/ 32 h 896"/>
                <a:gd name="T46" fmla="*/ 768 w 892"/>
                <a:gd name="T47" fmla="*/ 56 h 896"/>
                <a:gd name="T48" fmla="*/ 798 w 892"/>
                <a:gd name="T49" fmla="*/ 86 h 896"/>
                <a:gd name="T50" fmla="*/ 822 w 892"/>
                <a:gd name="T51" fmla="*/ 119 h 896"/>
                <a:gd name="T52" fmla="*/ 840 w 892"/>
                <a:gd name="T53" fmla="*/ 157 h 896"/>
                <a:gd name="T54" fmla="*/ 852 w 892"/>
                <a:gd name="T55" fmla="*/ 191 h 896"/>
                <a:gd name="T56" fmla="*/ 872 w 892"/>
                <a:gd name="T57" fmla="*/ 263 h 896"/>
                <a:gd name="T58" fmla="*/ 884 w 892"/>
                <a:gd name="T59" fmla="*/ 335 h 896"/>
                <a:gd name="T60" fmla="*/ 890 w 892"/>
                <a:gd name="T61" fmla="*/ 407 h 896"/>
                <a:gd name="T62" fmla="*/ 890 w 892"/>
                <a:gd name="T63" fmla="*/ 479 h 896"/>
                <a:gd name="T64" fmla="*/ 884 w 892"/>
                <a:gd name="T65" fmla="*/ 551 h 896"/>
                <a:gd name="T66" fmla="*/ 872 w 892"/>
                <a:gd name="T67" fmla="*/ 621 h 896"/>
                <a:gd name="T68" fmla="*/ 854 w 892"/>
                <a:gd name="T69" fmla="*/ 690 h 896"/>
                <a:gd name="T70" fmla="*/ 844 w 892"/>
                <a:gd name="T71" fmla="*/ 724 h 896"/>
                <a:gd name="T72" fmla="*/ 826 w 892"/>
                <a:gd name="T73" fmla="*/ 766 h 896"/>
                <a:gd name="T74" fmla="*/ 802 w 892"/>
                <a:gd name="T75" fmla="*/ 804 h 896"/>
                <a:gd name="T76" fmla="*/ 770 w 892"/>
                <a:gd name="T77" fmla="*/ 838 h 896"/>
                <a:gd name="T78" fmla="*/ 730 w 892"/>
                <a:gd name="T79" fmla="*/ 866 h 896"/>
                <a:gd name="T80" fmla="*/ 712 w 892"/>
                <a:gd name="T81" fmla="*/ 876 h 896"/>
                <a:gd name="T82" fmla="*/ 672 w 892"/>
                <a:gd name="T83" fmla="*/ 890 h 896"/>
                <a:gd name="T84" fmla="*/ 630 w 892"/>
                <a:gd name="T85" fmla="*/ 896 h 896"/>
                <a:gd name="T86" fmla="*/ 590 w 892"/>
                <a:gd name="T87" fmla="*/ 896 h 896"/>
                <a:gd name="T88" fmla="*/ 570 w 892"/>
                <a:gd name="T89" fmla="*/ 894 h 896"/>
                <a:gd name="T90" fmla="*/ 500 w 892"/>
                <a:gd name="T91" fmla="*/ 884 h 896"/>
                <a:gd name="T92" fmla="*/ 428 w 892"/>
                <a:gd name="T93" fmla="*/ 862 h 896"/>
                <a:gd name="T94" fmla="*/ 356 w 892"/>
                <a:gd name="T95" fmla="*/ 832 h 896"/>
                <a:gd name="T96" fmla="*/ 286 w 892"/>
                <a:gd name="T97" fmla="*/ 796 h 896"/>
                <a:gd name="T98" fmla="*/ 220 w 892"/>
                <a:gd name="T99" fmla="*/ 754 h 896"/>
                <a:gd name="T100" fmla="*/ 158 w 892"/>
                <a:gd name="T101" fmla="*/ 706 h 896"/>
                <a:gd name="T102" fmla="*/ 102 w 892"/>
                <a:gd name="T103" fmla="*/ 657 h 896"/>
                <a:gd name="T104" fmla="*/ 56 w 892"/>
                <a:gd name="T105" fmla="*/ 603 h 8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892" h="896">
                  <a:moveTo>
                    <a:pt x="56" y="603"/>
                  </a:moveTo>
                  <a:lnTo>
                    <a:pt x="56" y="603"/>
                  </a:lnTo>
                  <a:lnTo>
                    <a:pt x="44" y="587"/>
                  </a:lnTo>
                  <a:lnTo>
                    <a:pt x="34" y="569"/>
                  </a:lnTo>
                  <a:lnTo>
                    <a:pt x="24" y="551"/>
                  </a:lnTo>
                  <a:lnTo>
                    <a:pt x="16" y="531"/>
                  </a:lnTo>
                  <a:lnTo>
                    <a:pt x="10" y="513"/>
                  </a:lnTo>
                  <a:lnTo>
                    <a:pt x="4" y="493"/>
                  </a:lnTo>
                  <a:lnTo>
                    <a:pt x="2" y="471"/>
                  </a:lnTo>
                  <a:lnTo>
                    <a:pt x="0" y="451"/>
                  </a:lnTo>
                  <a:lnTo>
                    <a:pt x="0" y="451"/>
                  </a:lnTo>
                  <a:lnTo>
                    <a:pt x="2" y="427"/>
                  </a:lnTo>
                  <a:lnTo>
                    <a:pt x="6" y="403"/>
                  </a:lnTo>
                  <a:lnTo>
                    <a:pt x="12" y="381"/>
                  </a:lnTo>
                  <a:lnTo>
                    <a:pt x="20" y="359"/>
                  </a:lnTo>
                  <a:lnTo>
                    <a:pt x="28" y="339"/>
                  </a:lnTo>
                  <a:lnTo>
                    <a:pt x="40" y="319"/>
                  </a:lnTo>
                  <a:lnTo>
                    <a:pt x="54" y="301"/>
                  </a:lnTo>
                  <a:lnTo>
                    <a:pt x="68" y="283"/>
                  </a:lnTo>
                  <a:lnTo>
                    <a:pt x="68" y="283"/>
                  </a:lnTo>
                  <a:lnTo>
                    <a:pt x="92" y="257"/>
                  </a:lnTo>
                  <a:lnTo>
                    <a:pt x="118" y="231"/>
                  </a:lnTo>
                  <a:lnTo>
                    <a:pt x="144" y="207"/>
                  </a:lnTo>
                  <a:lnTo>
                    <a:pt x="172" y="183"/>
                  </a:lnTo>
                  <a:lnTo>
                    <a:pt x="200" y="161"/>
                  </a:lnTo>
                  <a:lnTo>
                    <a:pt x="230" y="139"/>
                  </a:lnTo>
                  <a:lnTo>
                    <a:pt x="260" y="119"/>
                  </a:lnTo>
                  <a:lnTo>
                    <a:pt x="292" y="102"/>
                  </a:lnTo>
                  <a:lnTo>
                    <a:pt x="324" y="84"/>
                  </a:lnTo>
                  <a:lnTo>
                    <a:pt x="356" y="68"/>
                  </a:lnTo>
                  <a:lnTo>
                    <a:pt x="390" y="54"/>
                  </a:lnTo>
                  <a:lnTo>
                    <a:pt x="424" y="40"/>
                  </a:lnTo>
                  <a:lnTo>
                    <a:pt x="460" y="28"/>
                  </a:lnTo>
                  <a:lnTo>
                    <a:pt x="494" y="18"/>
                  </a:lnTo>
                  <a:lnTo>
                    <a:pt x="532" y="10"/>
                  </a:lnTo>
                  <a:lnTo>
                    <a:pt x="568" y="2"/>
                  </a:lnTo>
                  <a:lnTo>
                    <a:pt x="568" y="2"/>
                  </a:lnTo>
                  <a:lnTo>
                    <a:pt x="590" y="0"/>
                  </a:lnTo>
                  <a:lnTo>
                    <a:pt x="610" y="0"/>
                  </a:lnTo>
                  <a:lnTo>
                    <a:pt x="630" y="0"/>
                  </a:lnTo>
                  <a:lnTo>
                    <a:pt x="652" y="2"/>
                  </a:lnTo>
                  <a:lnTo>
                    <a:pt x="672" y="8"/>
                  </a:lnTo>
                  <a:lnTo>
                    <a:pt x="692" y="14"/>
                  </a:lnTo>
                  <a:lnTo>
                    <a:pt x="712" y="22"/>
                  </a:lnTo>
                  <a:lnTo>
                    <a:pt x="732" y="32"/>
                  </a:lnTo>
                  <a:lnTo>
                    <a:pt x="732" y="32"/>
                  </a:lnTo>
                  <a:lnTo>
                    <a:pt x="750" y="44"/>
                  </a:lnTo>
                  <a:lnTo>
                    <a:pt x="768" y="56"/>
                  </a:lnTo>
                  <a:lnTo>
                    <a:pt x="784" y="70"/>
                  </a:lnTo>
                  <a:lnTo>
                    <a:pt x="798" y="86"/>
                  </a:lnTo>
                  <a:lnTo>
                    <a:pt x="810" y="102"/>
                  </a:lnTo>
                  <a:lnTo>
                    <a:pt x="822" y="119"/>
                  </a:lnTo>
                  <a:lnTo>
                    <a:pt x="832" y="137"/>
                  </a:lnTo>
                  <a:lnTo>
                    <a:pt x="840" y="157"/>
                  </a:lnTo>
                  <a:lnTo>
                    <a:pt x="840" y="157"/>
                  </a:lnTo>
                  <a:lnTo>
                    <a:pt x="852" y="191"/>
                  </a:lnTo>
                  <a:lnTo>
                    <a:pt x="862" y="227"/>
                  </a:lnTo>
                  <a:lnTo>
                    <a:pt x="872" y="263"/>
                  </a:lnTo>
                  <a:lnTo>
                    <a:pt x="878" y="299"/>
                  </a:lnTo>
                  <a:lnTo>
                    <a:pt x="884" y="335"/>
                  </a:lnTo>
                  <a:lnTo>
                    <a:pt x="888" y="371"/>
                  </a:lnTo>
                  <a:lnTo>
                    <a:pt x="890" y="407"/>
                  </a:lnTo>
                  <a:lnTo>
                    <a:pt x="892" y="443"/>
                  </a:lnTo>
                  <a:lnTo>
                    <a:pt x="890" y="479"/>
                  </a:lnTo>
                  <a:lnTo>
                    <a:pt x="888" y="515"/>
                  </a:lnTo>
                  <a:lnTo>
                    <a:pt x="884" y="551"/>
                  </a:lnTo>
                  <a:lnTo>
                    <a:pt x="878" y="587"/>
                  </a:lnTo>
                  <a:lnTo>
                    <a:pt x="872" y="621"/>
                  </a:lnTo>
                  <a:lnTo>
                    <a:pt x="864" y="657"/>
                  </a:lnTo>
                  <a:lnTo>
                    <a:pt x="854" y="690"/>
                  </a:lnTo>
                  <a:lnTo>
                    <a:pt x="844" y="724"/>
                  </a:lnTo>
                  <a:lnTo>
                    <a:pt x="844" y="724"/>
                  </a:lnTo>
                  <a:lnTo>
                    <a:pt x="836" y="746"/>
                  </a:lnTo>
                  <a:lnTo>
                    <a:pt x="826" y="766"/>
                  </a:lnTo>
                  <a:lnTo>
                    <a:pt x="814" y="786"/>
                  </a:lnTo>
                  <a:lnTo>
                    <a:pt x="802" y="804"/>
                  </a:lnTo>
                  <a:lnTo>
                    <a:pt x="786" y="822"/>
                  </a:lnTo>
                  <a:lnTo>
                    <a:pt x="770" y="838"/>
                  </a:lnTo>
                  <a:lnTo>
                    <a:pt x="752" y="852"/>
                  </a:lnTo>
                  <a:lnTo>
                    <a:pt x="730" y="866"/>
                  </a:lnTo>
                  <a:lnTo>
                    <a:pt x="730" y="866"/>
                  </a:lnTo>
                  <a:lnTo>
                    <a:pt x="712" y="876"/>
                  </a:lnTo>
                  <a:lnTo>
                    <a:pt x="692" y="884"/>
                  </a:lnTo>
                  <a:lnTo>
                    <a:pt x="672" y="890"/>
                  </a:lnTo>
                  <a:lnTo>
                    <a:pt x="652" y="894"/>
                  </a:lnTo>
                  <a:lnTo>
                    <a:pt x="630" y="896"/>
                  </a:lnTo>
                  <a:lnTo>
                    <a:pt x="610" y="896"/>
                  </a:lnTo>
                  <a:lnTo>
                    <a:pt x="590" y="896"/>
                  </a:lnTo>
                  <a:lnTo>
                    <a:pt x="570" y="894"/>
                  </a:lnTo>
                  <a:lnTo>
                    <a:pt x="570" y="894"/>
                  </a:lnTo>
                  <a:lnTo>
                    <a:pt x="536" y="890"/>
                  </a:lnTo>
                  <a:lnTo>
                    <a:pt x="500" y="884"/>
                  </a:lnTo>
                  <a:lnTo>
                    <a:pt x="464" y="874"/>
                  </a:lnTo>
                  <a:lnTo>
                    <a:pt x="428" y="862"/>
                  </a:lnTo>
                  <a:lnTo>
                    <a:pt x="392" y="848"/>
                  </a:lnTo>
                  <a:lnTo>
                    <a:pt x="356" y="832"/>
                  </a:lnTo>
                  <a:lnTo>
                    <a:pt x="322" y="816"/>
                  </a:lnTo>
                  <a:lnTo>
                    <a:pt x="286" y="796"/>
                  </a:lnTo>
                  <a:lnTo>
                    <a:pt x="252" y="776"/>
                  </a:lnTo>
                  <a:lnTo>
                    <a:pt x="220" y="754"/>
                  </a:lnTo>
                  <a:lnTo>
                    <a:pt x="188" y="732"/>
                  </a:lnTo>
                  <a:lnTo>
                    <a:pt x="158" y="706"/>
                  </a:lnTo>
                  <a:lnTo>
                    <a:pt x="130" y="682"/>
                  </a:lnTo>
                  <a:lnTo>
                    <a:pt x="102" y="657"/>
                  </a:lnTo>
                  <a:lnTo>
                    <a:pt x="78" y="631"/>
                  </a:lnTo>
                  <a:lnTo>
                    <a:pt x="56" y="603"/>
                  </a:lnTo>
                  <a:close/>
                </a:path>
              </a:pathLst>
            </a:custGeom>
            <a:solidFill>
              <a:srgbClr val="0010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3" name="Freeform 13">
              <a:extLst>
                <a:ext uri="{FF2B5EF4-FFF2-40B4-BE49-F238E27FC236}">
                  <a16:creationId xmlns:a16="http://schemas.microsoft.com/office/drawing/2014/main" id="{A42BF9E2-1BB6-058D-3FC9-002911D19533}"/>
                </a:ext>
              </a:extLst>
            </p:cNvPr>
            <p:cNvSpPr>
              <a:spLocks/>
            </p:cNvSpPr>
            <p:nvPr/>
          </p:nvSpPr>
          <p:spPr bwMode="auto">
            <a:xfrm>
              <a:off x="7258050" y="1343026"/>
              <a:ext cx="463550" cy="458788"/>
            </a:xfrm>
            <a:custGeom>
              <a:avLst/>
              <a:gdLst>
                <a:gd name="T0" fmla="*/ 230 w 292"/>
                <a:gd name="T1" fmla="*/ 58 h 289"/>
                <a:gd name="T2" fmla="*/ 292 w 292"/>
                <a:gd name="T3" fmla="*/ 16 h 289"/>
                <a:gd name="T4" fmla="*/ 282 w 292"/>
                <a:gd name="T5" fmla="*/ 0 h 289"/>
                <a:gd name="T6" fmla="*/ 0 w 292"/>
                <a:gd name="T7" fmla="*/ 188 h 289"/>
                <a:gd name="T8" fmla="*/ 10 w 292"/>
                <a:gd name="T9" fmla="*/ 204 h 289"/>
                <a:gd name="T10" fmla="*/ 212 w 292"/>
                <a:gd name="T11" fmla="*/ 70 h 289"/>
                <a:gd name="T12" fmla="*/ 78 w 292"/>
                <a:gd name="T13" fmla="*/ 208 h 289"/>
                <a:gd name="T14" fmla="*/ 92 w 292"/>
                <a:gd name="T15" fmla="*/ 220 h 289"/>
                <a:gd name="T16" fmla="*/ 136 w 292"/>
                <a:gd name="T17" fmla="*/ 176 h 289"/>
                <a:gd name="T18" fmla="*/ 86 w 292"/>
                <a:gd name="T19" fmla="*/ 281 h 289"/>
                <a:gd name="T20" fmla="*/ 104 w 292"/>
                <a:gd name="T21" fmla="*/ 289 h 289"/>
                <a:gd name="T22" fmla="*/ 158 w 292"/>
                <a:gd name="T23" fmla="*/ 172 h 289"/>
                <a:gd name="T24" fmla="*/ 144 w 292"/>
                <a:gd name="T25" fmla="*/ 166 h 289"/>
                <a:gd name="T26" fmla="*/ 240 w 292"/>
                <a:gd name="T27" fmla="*/ 68 h 289"/>
                <a:gd name="T28" fmla="*/ 230 w 292"/>
                <a:gd name="T29" fmla="*/ 58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2" h="289">
                  <a:moveTo>
                    <a:pt x="230" y="58"/>
                  </a:moveTo>
                  <a:lnTo>
                    <a:pt x="292" y="16"/>
                  </a:lnTo>
                  <a:lnTo>
                    <a:pt x="282" y="0"/>
                  </a:lnTo>
                  <a:lnTo>
                    <a:pt x="0" y="188"/>
                  </a:lnTo>
                  <a:lnTo>
                    <a:pt x="10" y="204"/>
                  </a:lnTo>
                  <a:lnTo>
                    <a:pt x="212" y="70"/>
                  </a:lnTo>
                  <a:lnTo>
                    <a:pt x="78" y="208"/>
                  </a:lnTo>
                  <a:lnTo>
                    <a:pt x="92" y="220"/>
                  </a:lnTo>
                  <a:lnTo>
                    <a:pt x="136" y="176"/>
                  </a:lnTo>
                  <a:lnTo>
                    <a:pt x="86" y="281"/>
                  </a:lnTo>
                  <a:lnTo>
                    <a:pt x="104" y="289"/>
                  </a:lnTo>
                  <a:lnTo>
                    <a:pt x="158" y="172"/>
                  </a:lnTo>
                  <a:lnTo>
                    <a:pt x="144" y="166"/>
                  </a:lnTo>
                  <a:lnTo>
                    <a:pt x="240" y="68"/>
                  </a:lnTo>
                  <a:lnTo>
                    <a:pt x="230" y="58"/>
                  </a:lnTo>
                  <a:close/>
                </a:path>
              </a:pathLst>
            </a:custGeom>
            <a:solidFill>
              <a:srgbClr val="00C3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4" name="Freeform 14">
              <a:extLst>
                <a:ext uri="{FF2B5EF4-FFF2-40B4-BE49-F238E27FC236}">
                  <a16:creationId xmlns:a16="http://schemas.microsoft.com/office/drawing/2014/main" id="{BDAA7B18-2432-973F-49CD-5C5397F44398}"/>
                </a:ext>
              </a:extLst>
            </p:cNvPr>
            <p:cNvSpPr>
              <a:spLocks/>
            </p:cNvSpPr>
            <p:nvPr/>
          </p:nvSpPr>
          <p:spPr bwMode="auto">
            <a:xfrm>
              <a:off x="7092950" y="1127126"/>
              <a:ext cx="482600" cy="403225"/>
            </a:xfrm>
            <a:custGeom>
              <a:avLst/>
              <a:gdLst>
                <a:gd name="T0" fmla="*/ 294 w 304"/>
                <a:gd name="T1" fmla="*/ 120 h 254"/>
                <a:gd name="T2" fmla="*/ 260 w 304"/>
                <a:gd name="T3" fmla="*/ 80 h 254"/>
                <a:gd name="T4" fmla="*/ 236 w 304"/>
                <a:gd name="T5" fmla="*/ 0 h 254"/>
                <a:gd name="T6" fmla="*/ 90 w 304"/>
                <a:gd name="T7" fmla="*/ 160 h 254"/>
                <a:gd name="T8" fmla="*/ 90 w 304"/>
                <a:gd name="T9" fmla="*/ 160 h 254"/>
                <a:gd name="T10" fmla="*/ 64 w 304"/>
                <a:gd name="T11" fmla="*/ 156 h 254"/>
                <a:gd name="T12" fmla="*/ 50 w 304"/>
                <a:gd name="T13" fmla="*/ 144 h 254"/>
                <a:gd name="T14" fmla="*/ 42 w 304"/>
                <a:gd name="T15" fmla="*/ 124 h 254"/>
                <a:gd name="T16" fmla="*/ 44 w 304"/>
                <a:gd name="T17" fmla="*/ 100 h 254"/>
                <a:gd name="T18" fmla="*/ 48 w 304"/>
                <a:gd name="T19" fmla="*/ 88 h 254"/>
                <a:gd name="T20" fmla="*/ 60 w 304"/>
                <a:gd name="T21" fmla="*/ 66 h 254"/>
                <a:gd name="T22" fmla="*/ 80 w 304"/>
                <a:gd name="T23" fmla="*/ 50 h 254"/>
                <a:gd name="T24" fmla="*/ 102 w 304"/>
                <a:gd name="T25" fmla="*/ 42 h 254"/>
                <a:gd name="T26" fmla="*/ 112 w 304"/>
                <a:gd name="T27" fmla="*/ 40 h 254"/>
                <a:gd name="T28" fmla="*/ 136 w 304"/>
                <a:gd name="T29" fmla="*/ 44 h 254"/>
                <a:gd name="T30" fmla="*/ 146 w 304"/>
                <a:gd name="T31" fmla="*/ 52 h 254"/>
                <a:gd name="T32" fmla="*/ 150 w 304"/>
                <a:gd name="T33" fmla="*/ 62 h 254"/>
                <a:gd name="T34" fmla="*/ 150 w 304"/>
                <a:gd name="T35" fmla="*/ 68 h 254"/>
                <a:gd name="T36" fmla="*/ 92 w 304"/>
                <a:gd name="T37" fmla="*/ 80 h 254"/>
                <a:gd name="T38" fmla="*/ 184 w 304"/>
                <a:gd name="T39" fmla="*/ 120 h 254"/>
                <a:gd name="T40" fmla="*/ 190 w 304"/>
                <a:gd name="T41" fmla="*/ 98 h 254"/>
                <a:gd name="T42" fmla="*/ 194 w 304"/>
                <a:gd name="T43" fmla="*/ 74 h 254"/>
                <a:gd name="T44" fmla="*/ 192 w 304"/>
                <a:gd name="T45" fmla="*/ 60 h 254"/>
                <a:gd name="T46" fmla="*/ 182 w 304"/>
                <a:gd name="T47" fmla="*/ 32 h 254"/>
                <a:gd name="T48" fmla="*/ 162 w 304"/>
                <a:gd name="T49" fmla="*/ 12 h 254"/>
                <a:gd name="T50" fmla="*/ 134 w 304"/>
                <a:gd name="T51" fmla="*/ 2 h 254"/>
                <a:gd name="T52" fmla="*/ 116 w 304"/>
                <a:gd name="T53" fmla="*/ 0 h 254"/>
                <a:gd name="T54" fmla="*/ 92 w 304"/>
                <a:gd name="T55" fmla="*/ 2 h 254"/>
                <a:gd name="T56" fmla="*/ 68 w 304"/>
                <a:gd name="T57" fmla="*/ 10 h 254"/>
                <a:gd name="T58" fmla="*/ 32 w 304"/>
                <a:gd name="T59" fmla="*/ 36 h 254"/>
                <a:gd name="T60" fmla="*/ 8 w 304"/>
                <a:gd name="T61" fmla="*/ 74 h 254"/>
                <a:gd name="T62" fmla="*/ 0 w 304"/>
                <a:gd name="T63" fmla="*/ 116 h 254"/>
                <a:gd name="T64" fmla="*/ 2 w 304"/>
                <a:gd name="T65" fmla="*/ 136 h 254"/>
                <a:gd name="T66" fmla="*/ 14 w 304"/>
                <a:gd name="T67" fmla="*/ 166 h 254"/>
                <a:gd name="T68" fmla="*/ 38 w 304"/>
                <a:gd name="T69" fmla="*/ 188 h 254"/>
                <a:gd name="T70" fmla="*/ 70 w 304"/>
                <a:gd name="T71" fmla="*/ 200 h 254"/>
                <a:gd name="T72" fmla="*/ 90 w 304"/>
                <a:gd name="T73" fmla="*/ 202 h 254"/>
                <a:gd name="T74" fmla="*/ 90 w 304"/>
                <a:gd name="T75" fmla="*/ 202 h 254"/>
                <a:gd name="T76" fmla="*/ 182 w 304"/>
                <a:gd name="T77" fmla="*/ 202 h 254"/>
                <a:gd name="T78" fmla="*/ 180 w 304"/>
                <a:gd name="T79" fmla="*/ 222 h 254"/>
                <a:gd name="T80" fmla="*/ 186 w 304"/>
                <a:gd name="T81" fmla="*/ 238 h 254"/>
                <a:gd name="T82" fmla="*/ 200 w 304"/>
                <a:gd name="T83" fmla="*/ 250 h 254"/>
                <a:gd name="T84" fmla="*/ 220 w 304"/>
                <a:gd name="T85" fmla="*/ 254 h 254"/>
                <a:gd name="T86" fmla="*/ 258 w 304"/>
                <a:gd name="T87" fmla="*/ 254 h 254"/>
                <a:gd name="T88" fmla="*/ 236 w 304"/>
                <a:gd name="T89" fmla="*/ 214 h 254"/>
                <a:gd name="T90" fmla="*/ 230 w 304"/>
                <a:gd name="T91" fmla="*/ 214 h 254"/>
                <a:gd name="T92" fmla="*/ 226 w 304"/>
                <a:gd name="T93" fmla="*/ 206 h 254"/>
                <a:gd name="T94" fmla="*/ 248 w 304"/>
                <a:gd name="T95" fmla="*/ 120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04" h="254">
                  <a:moveTo>
                    <a:pt x="248" y="120"/>
                  </a:moveTo>
                  <a:lnTo>
                    <a:pt x="294" y="120"/>
                  </a:lnTo>
                  <a:lnTo>
                    <a:pt x="304" y="80"/>
                  </a:lnTo>
                  <a:lnTo>
                    <a:pt x="260" y="80"/>
                  </a:lnTo>
                  <a:lnTo>
                    <a:pt x="282" y="0"/>
                  </a:lnTo>
                  <a:lnTo>
                    <a:pt x="236" y="0"/>
                  </a:lnTo>
                  <a:lnTo>
                    <a:pt x="192" y="160"/>
                  </a:lnTo>
                  <a:lnTo>
                    <a:pt x="90" y="160"/>
                  </a:lnTo>
                  <a:lnTo>
                    <a:pt x="90" y="160"/>
                  </a:lnTo>
                  <a:lnTo>
                    <a:pt x="90" y="160"/>
                  </a:lnTo>
                  <a:lnTo>
                    <a:pt x="76" y="160"/>
                  </a:lnTo>
                  <a:lnTo>
                    <a:pt x="64" y="156"/>
                  </a:lnTo>
                  <a:lnTo>
                    <a:pt x="56" y="152"/>
                  </a:lnTo>
                  <a:lnTo>
                    <a:pt x="50" y="144"/>
                  </a:lnTo>
                  <a:lnTo>
                    <a:pt x="44" y="136"/>
                  </a:lnTo>
                  <a:lnTo>
                    <a:pt x="42" y="124"/>
                  </a:lnTo>
                  <a:lnTo>
                    <a:pt x="42" y="114"/>
                  </a:lnTo>
                  <a:lnTo>
                    <a:pt x="44" y="100"/>
                  </a:lnTo>
                  <a:lnTo>
                    <a:pt x="44" y="100"/>
                  </a:lnTo>
                  <a:lnTo>
                    <a:pt x="48" y="88"/>
                  </a:lnTo>
                  <a:lnTo>
                    <a:pt x="54" y="76"/>
                  </a:lnTo>
                  <a:lnTo>
                    <a:pt x="60" y="66"/>
                  </a:lnTo>
                  <a:lnTo>
                    <a:pt x="70" y="58"/>
                  </a:lnTo>
                  <a:lnTo>
                    <a:pt x="80" y="50"/>
                  </a:lnTo>
                  <a:lnTo>
                    <a:pt x="90" y="44"/>
                  </a:lnTo>
                  <a:lnTo>
                    <a:pt x="102" y="42"/>
                  </a:lnTo>
                  <a:lnTo>
                    <a:pt x="112" y="40"/>
                  </a:lnTo>
                  <a:lnTo>
                    <a:pt x="112" y="40"/>
                  </a:lnTo>
                  <a:lnTo>
                    <a:pt x="130" y="42"/>
                  </a:lnTo>
                  <a:lnTo>
                    <a:pt x="136" y="44"/>
                  </a:lnTo>
                  <a:lnTo>
                    <a:pt x="140" y="48"/>
                  </a:lnTo>
                  <a:lnTo>
                    <a:pt x="146" y="52"/>
                  </a:lnTo>
                  <a:lnTo>
                    <a:pt x="148" y="58"/>
                  </a:lnTo>
                  <a:lnTo>
                    <a:pt x="150" y="62"/>
                  </a:lnTo>
                  <a:lnTo>
                    <a:pt x="150" y="68"/>
                  </a:lnTo>
                  <a:lnTo>
                    <a:pt x="150" y="68"/>
                  </a:lnTo>
                  <a:lnTo>
                    <a:pt x="148" y="80"/>
                  </a:lnTo>
                  <a:lnTo>
                    <a:pt x="92" y="80"/>
                  </a:lnTo>
                  <a:lnTo>
                    <a:pt x="82" y="120"/>
                  </a:lnTo>
                  <a:lnTo>
                    <a:pt x="184" y="120"/>
                  </a:lnTo>
                  <a:lnTo>
                    <a:pt x="184" y="120"/>
                  </a:lnTo>
                  <a:lnTo>
                    <a:pt x="190" y="98"/>
                  </a:lnTo>
                  <a:lnTo>
                    <a:pt x="192" y="86"/>
                  </a:lnTo>
                  <a:lnTo>
                    <a:pt x="194" y="74"/>
                  </a:lnTo>
                  <a:lnTo>
                    <a:pt x="194" y="74"/>
                  </a:lnTo>
                  <a:lnTo>
                    <a:pt x="192" y="60"/>
                  </a:lnTo>
                  <a:lnTo>
                    <a:pt x="188" y="46"/>
                  </a:lnTo>
                  <a:lnTo>
                    <a:pt x="182" y="32"/>
                  </a:lnTo>
                  <a:lnTo>
                    <a:pt x="174" y="22"/>
                  </a:lnTo>
                  <a:lnTo>
                    <a:pt x="162" y="12"/>
                  </a:lnTo>
                  <a:lnTo>
                    <a:pt x="148" y="6"/>
                  </a:lnTo>
                  <a:lnTo>
                    <a:pt x="134" y="2"/>
                  </a:lnTo>
                  <a:lnTo>
                    <a:pt x="116" y="0"/>
                  </a:lnTo>
                  <a:lnTo>
                    <a:pt x="116" y="0"/>
                  </a:lnTo>
                  <a:lnTo>
                    <a:pt x="104" y="0"/>
                  </a:lnTo>
                  <a:lnTo>
                    <a:pt x="92" y="2"/>
                  </a:lnTo>
                  <a:lnTo>
                    <a:pt x="80" y="6"/>
                  </a:lnTo>
                  <a:lnTo>
                    <a:pt x="68" y="10"/>
                  </a:lnTo>
                  <a:lnTo>
                    <a:pt x="50" y="22"/>
                  </a:lnTo>
                  <a:lnTo>
                    <a:pt x="32" y="36"/>
                  </a:lnTo>
                  <a:lnTo>
                    <a:pt x="18" y="54"/>
                  </a:lnTo>
                  <a:lnTo>
                    <a:pt x="8" y="74"/>
                  </a:lnTo>
                  <a:lnTo>
                    <a:pt x="2" y="96"/>
                  </a:lnTo>
                  <a:lnTo>
                    <a:pt x="0" y="116"/>
                  </a:lnTo>
                  <a:lnTo>
                    <a:pt x="0" y="116"/>
                  </a:lnTo>
                  <a:lnTo>
                    <a:pt x="2" y="136"/>
                  </a:lnTo>
                  <a:lnTo>
                    <a:pt x="6" y="152"/>
                  </a:lnTo>
                  <a:lnTo>
                    <a:pt x="14" y="166"/>
                  </a:lnTo>
                  <a:lnTo>
                    <a:pt x="24" y="178"/>
                  </a:lnTo>
                  <a:lnTo>
                    <a:pt x="38" y="188"/>
                  </a:lnTo>
                  <a:lnTo>
                    <a:pt x="52" y="196"/>
                  </a:lnTo>
                  <a:lnTo>
                    <a:pt x="70" y="200"/>
                  </a:lnTo>
                  <a:lnTo>
                    <a:pt x="90" y="202"/>
                  </a:lnTo>
                  <a:lnTo>
                    <a:pt x="90" y="202"/>
                  </a:lnTo>
                  <a:lnTo>
                    <a:pt x="90" y="202"/>
                  </a:lnTo>
                  <a:lnTo>
                    <a:pt x="90" y="202"/>
                  </a:lnTo>
                  <a:lnTo>
                    <a:pt x="182" y="202"/>
                  </a:lnTo>
                  <a:lnTo>
                    <a:pt x="182" y="202"/>
                  </a:lnTo>
                  <a:lnTo>
                    <a:pt x="180" y="212"/>
                  </a:lnTo>
                  <a:lnTo>
                    <a:pt x="180" y="222"/>
                  </a:lnTo>
                  <a:lnTo>
                    <a:pt x="182" y="230"/>
                  </a:lnTo>
                  <a:lnTo>
                    <a:pt x="186" y="238"/>
                  </a:lnTo>
                  <a:lnTo>
                    <a:pt x="194" y="246"/>
                  </a:lnTo>
                  <a:lnTo>
                    <a:pt x="200" y="250"/>
                  </a:lnTo>
                  <a:lnTo>
                    <a:pt x="210" y="254"/>
                  </a:lnTo>
                  <a:lnTo>
                    <a:pt x="220" y="254"/>
                  </a:lnTo>
                  <a:lnTo>
                    <a:pt x="220" y="254"/>
                  </a:lnTo>
                  <a:lnTo>
                    <a:pt x="258" y="254"/>
                  </a:lnTo>
                  <a:lnTo>
                    <a:pt x="268" y="214"/>
                  </a:lnTo>
                  <a:lnTo>
                    <a:pt x="236" y="214"/>
                  </a:lnTo>
                  <a:lnTo>
                    <a:pt x="236" y="214"/>
                  </a:lnTo>
                  <a:lnTo>
                    <a:pt x="230" y="214"/>
                  </a:lnTo>
                  <a:lnTo>
                    <a:pt x="228" y="210"/>
                  </a:lnTo>
                  <a:lnTo>
                    <a:pt x="226" y="206"/>
                  </a:lnTo>
                  <a:lnTo>
                    <a:pt x="226" y="202"/>
                  </a:lnTo>
                  <a:lnTo>
                    <a:pt x="248" y="1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5" name="Freeform 15">
              <a:extLst>
                <a:ext uri="{FF2B5EF4-FFF2-40B4-BE49-F238E27FC236}">
                  <a16:creationId xmlns:a16="http://schemas.microsoft.com/office/drawing/2014/main" id="{CABD200F-098B-A124-93D2-11274AFBCC61}"/>
                </a:ext>
              </a:extLst>
            </p:cNvPr>
            <p:cNvSpPr>
              <a:spLocks/>
            </p:cNvSpPr>
            <p:nvPr/>
          </p:nvSpPr>
          <p:spPr bwMode="auto">
            <a:xfrm>
              <a:off x="6873875" y="1041401"/>
              <a:ext cx="257175" cy="406400"/>
            </a:xfrm>
            <a:custGeom>
              <a:avLst/>
              <a:gdLst>
                <a:gd name="T0" fmla="*/ 118 w 162"/>
                <a:gd name="T1" fmla="*/ 0 h 256"/>
                <a:gd name="T2" fmla="*/ 116 w 162"/>
                <a:gd name="T3" fmla="*/ 0 h 256"/>
                <a:gd name="T4" fmla="*/ 70 w 162"/>
                <a:gd name="T5" fmla="*/ 0 h 256"/>
                <a:gd name="T6" fmla="*/ 60 w 162"/>
                <a:gd name="T7" fmla="*/ 40 h 256"/>
                <a:gd name="T8" fmla="*/ 106 w 162"/>
                <a:gd name="T9" fmla="*/ 40 h 256"/>
                <a:gd name="T10" fmla="*/ 64 w 162"/>
                <a:gd name="T11" fmla="*/ 194 h 256"/>
                <a:gd name="T12" fmla="*/ 64 w 162"/>
                <a:gd name="T13" fmla="*/ 194 h 256"/>
                <a:gd name="T14" fmla="*/ 58 w 162"/>
                <a:gd name="T15" fmla="*/ 204 h 256"/>
                <a:gd name="T16" fmla="*/ 50 w 162"/>
                <a:gd name="T17" fmla="*/ 210 h 256"/>
                <a:gd name="T18" fmla="*/ 40 w 162"/>
                <a:gd name="T19" fmla="*/ 216 h 256"/>
                <a:gd name="T20" fmla="*/ 28 w 162"/>
                <a:gd name="T21" fmla="*/ 216 h 256"/>
                <a:gd name="T22" fmla="*/ 12 w 162"/>
                <a:gd name="T23" fmla="*/ 216 h 256"/>
                <a:gd name="T24" fmla="*/ 0 w 162"/>
                <a:gd name="T25" fmla="*/ 256 h 256"/>
                <a:gd name="T26" fmla="*/ 18 w 162"/>
                <a:gd name="T27" fmla="*/ 256 h 256"/>
                <a:gd name="T28" fmla="*/ 18 w 162"/>
                <a:gd name="T29" fmla="*/ 256 h 256"/>
                <a:gd name="T30" fmla="*/ 34 w 162"/>
                <a:gd name="T31" fmla="*/ 256 h 256"/>
                <a:gd name="T32" fmla="*/ 52 w 162"/>
                <a:gd name="T33" fmla="*/ 254 h 256"/>
                <a:gd name="T34" fmla="*/ 68 w 162"/>
                <a:gd name="T35" fmla="*/ 248 h 256"/>
                <a:gd name="T36" fmla="*/ 76 w 162"/>
                <a:gd name="T37" fmla="*/ 242 h 256"/>
                <a:gd name="T38" fmla="*/ 84 w 162"/>
                <a:gd name="T39" fmla="*/ 236 h 256"/>
                <a:gd name="T40" fmla="*/ 84 w 162"/>
                <a:gd name="T41" fmla="*/ 236 h 256"/>
                <a:gd name="T42" fmla="*/ 84 w 162"/>
                <a:gd name="T43" fmla="*/ 236 h 256"/>
                <a:gd name="T44" fmla="*/ 92 w 162"/>
                <a:gd name="T45" fmla="*/ 228 h 256"/>
                <a:gd name="T46" fmla="*/ 100 w 162"/>
                <a:gd name="T47" fmla="*/ 218 h 256"/>
                <a:gd name="T48" fmla="*/ 104 w 162"/>
                <a:gd name="T49" fmla="*/ 206 h 256"/>
                <a:gd name="T50" fmla="*/ 110 w 162"/>
                <a:gd name="T51" fmla="*/ 194 h 256"/>
                <a:gd name="T52" fmla="*/ 162 w 162"/>
                <a:gd name="T53" fmla="*/ 0 h 256"/>
                <a:gd name="T54" fmla="*/ 118 w 162"/>
                <a:gd name="T55" fmla="*/ 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62" h="256">
                  <a:moveTo>
                    <a:pt x="118" y="0"/>
                  </a:moveTo>
                  <a:lnTo>
                    <a:pt x="116" y="0"/>
                  </a:lnTo>
                  <a:lnTo>
                    <a:pt x="70" y="0"/>
                  </a:lnTo>
                  <a:lnTo>
                    <a:pt x="60" y="40"/>
                  </a:lnTo>
                  <a:lnTo>
                    <a:pt x="106" y="40"/>
                  </a:lnTo>
                  <a:lnTo>
                    <a:pt x="64" y="194"/>
                  </a:lnTo>
                  <a:lnTo>
                    <a:pt x="64" y="194"/>
                  </a:lnTo>
                  <a:lnTo>
                    <a:pt x="58" y="204"/>
                  </a:lnTo>
                  <a:lnTo>
                    <a:pt x="50" y="210"/>
                  </a:lnTo>
                  <a:lnTo>
                    <a:pt x="40" y="216"/>
                  </a:lnTo>
                  <a:lnTo>
                    <a:pt x="28" y="216"/>
                  </a:lnTo>
                  <a:lnTo>
                    <a:pt x="12" y="216"/>
                  </a:lnTo>
                  <a:lnTo>
                    <a:pt x="0" y="256"/>
                  </a:lnTo>
                  <a:lnTo>
                    <a:pt x="18" y="256"/>
                  </a:lnTo>
                  <a:lnTo>
                    <a:pt x="18" y="256"/>
                  </a:lnTo>
                  <a:lnTo>
                    <a:pt x="34" y="256"/>
                  </a:lnTo>
                  <a:lnTo>
                    <a:pt x="52" y="254"/>
                  </a:lnTo>
                  <a:lnTo>
                    <a:pt x="68" y="248"/>
                  </a:lnTo>
                  <a:lnTo>
                    <a:pt x="76" y="242"/>
                  </a:lnTo>
                  <a:lnTo>
                    <a:pt x="84" y="236"/>
                  </a:lnTo>
                  <a:lnTo>
                    <a:pt x="84" y="236"/>
                  </a:lnTo>
                  <a:lnTo>
                    <a:pt x="84" y="236"/>
                  </a:lnTo>
                  <a:lnTo>
                    <a:pt x="92" y="228"/>
                  </a:lnTo>
                  <a:lnTo>
                    <a:pt x="100" y="218"/>
                  </a:lnTo>
                  <a:lnTo>
                    <a:pt x="104" y="206"/>
                  </a:lnTo>
                  <a:lnTo>
                    <a:pt x="110" y="194"/>
                  </a:lnTo>
                  <a:lnTo>
                    <a:pt x="162" y="0"/>
                  </a:lnTo>
                  <a:lnTo>
                    <a:pt x="11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DCA421A4-5396-4646-A9B4-61334E423F93}"/>
              </a:ext>
            </a:extLst>
          </p:cNvPr>
          <p:cNvSpPr/>
          <p:nvPr/>
        </p:nvSpPr>
        <p:spPr>
          <a:xfrm>
            <a:off x="4204458" y="1076169"/>
            <a:ext cx="333019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3812" lvl="1"/>
            <a:r>
              <a:rPr lang="en-US" dirty="0">
                <a:solidFill>
                  <a:srgbClr val="00C3FF"/>
                </a:solidFill>
                <a:latin typeface="+mn-lt"/>
                <a:cs typeface="Arial" panose="020B0604020202020204" pitchFamily="34" charset="0"/>
              </a:rPr>
              <a:t>JCT – </a:t>
            </a:r>
            <a:r>
              <a:rPr lang="ru-RU" dirty="0">
                <a:solidFill>
                  <a:srgbClr val="00C3FF"/>
                </a:solidFill>
                <a:latin typeface="+mn-lt"/>
                <a:cs typeface="Arial" panose="020B0604020202020204" pitchFamily="34" charset="0"/>
              </a:rPr>
              <a:t>ВРЕМЯ ВЫПОЛНЕНИЯ ЗАДАЧИ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84D6F045-BC67-4142-8414-000F75BCA4A6}"/>
              </a:ext>
            </a:extLst>
          </p:cNvPr>
          <p:cNvSpPr/>
          <p:nvPr/>
        </p:nvSpPr>
        <p:spPr>
          <a:xfrm>
            <a:off x="281682" y="1074001"/>
            <a:ext cx="2911374" cy="8617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rgbClr val="00C3FF"/>
                </a:solidFill>
                <a:latin typeface="+mn-lt"/>
                <a:cs typeface="Arial" panose="020B0604020202020204" pitchFamily="34" charset="0"/>
              </a:rPr>
              <a:t>КЛЮЧЕВЫЕ МЕТРИКИ:</a:t>
            </a:r>
          </a:p>
          <a:p>
            <a:pPr marL="285750" indent="-285750">
              <a:buBlip>
                <a:blip r:embed="rId3"/>
              </a:buBlip>
            </a:pP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WREDmin</a:t>
            </a:r>
            <a:endParaRPr lang="en-US" sz="1600" dirty="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Blip>
                <a:blip r:embed="rId3"/>
              </a:buBlip>
            </a:pP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WREDmax</a:t>
            </a:r>
            <a:endParaRPr lang="ru-RU" sz="1600" dirty="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4211820" y="5859796"/>
            <a:ext cx="612921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3812" lvl="1"/>
            <a:r>
              <a:rPr lang="ru-RU" sz="1400" dirty="0">
                <a:solidFill>
                  <a:srgbClr val="00C3FF"/>
                </a:solidFill>
                <a:latin typeface="+mj-lt"/>
                <a:cs typeface="Arial" panose="020B0604020202020204" pitchFamily="34" charset="0"/>
              </a:rPr>
              <a:t>Модификация параметров </a:t>
            </a:r>
            <a:r>
              <a:rPr lang="en-US" sz="1400" dirty="0">
                <a:solidFill>
                  <a:srgbClr val="00C3FF"/>
                </a:solidFill>
                <a:latin typeface="+mj-lt"/>
                <a:cs typeface="Arial" panose="020B0604020202020204" pitchFamily="34" charset="0"/>
              </a:rPr>
              <a:t>ECN </a:t>
            </a:r>
            <a:endParaRPr lang="ru-RU" sz="1400" dirty="0">
              <a:solidFill>
                <a:srgbClr val="00C3FF"/>
              </a:solidFill>
              <a:latin typeface="+mj-lt"/>
              <a:cs typeface="Arial" panose="020B0604020202020204" pitchFamily="34" charset="0"/>
            </a:endParaRPr>
          </a:p>
          <a:p>
            <a:pPr marL="23812" lvl="1"/>
            <a:r>
              <a:rPr lang="ru-RU" sz="1400" dirty="0">
                <a:solidFill>
                  <a:srgbClr val="00C3FF"/>
                </a:solidFill>
                <a:latin typeface="+mj-lt"/>
                <a:cs typeface="Arial" panose="020B0604020202020204" pitchFamily="34" charset="0"/>
              </a:rPr>
              <a:t>позволяет снизить </a:t>
            </a:r>
            <a:r>
              <a:rPr lang="en-US" sz="1400" dirty="0">
                <a:solidFill>
                  <a:srgbClr val="00C3FF"/>
                </a:solidFill>
                <a:latin typeface="+mj-lt"/>
                <a:cs typeface="Arial" panose="020B0604020202020204" pitchFamily="34" charset="0"/>
              </a:rPr>
              <a:t>JCT</a:t>
            </a:r>
            <a:r>
              <a:rPr lang="ru-RU" sz="1400" dirty="0">
                <a:solidFill>
                  <a:srgbClr val="00C3FF"/>
                </a:solidFill>
                <a:latin typeface="+mj-lt"/>
                <a:cs typeface="Arial" panose="020B0604020202020204" pitchFamily="34" charset="0"/>
              </a:rPr>
              <a:t> на 20+%</a:t>
            </a:r>
          </a:p>
        </p:txBody>
      </p:sp>
      <p:graphicFrame>
        <p:nvGraphicFramePr>
          <p:cNvPr id="13" name="Диаграмма 12">
            <a:extLst>
              <a:ext uri="{FF2B5EF4-FFF2-40B4-BE49-F238E27FC236}">
                <a16:creationId xmlns:a16="http://schemas.microsoft.com/office/drawing/2014/main" id="{94470544-41B2-4226-AEB0-FC1D69D85D9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89221144"/>
              </p:ext>
            </p:extLst>
          </p:nvPr>
        </p:nvGraphicFramePr>
        <p:xfrm>
          <a:off x="3974805" y="1879734"/>
          <a:ext cx="6773108" cy="38938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2" name="Заголовок 1"/>
          <p:cNvSpPr txBox="1">
            <a:spLocks/>
          </p:cNvSpPr>
          <p:nvPr/>
        </p:nvSpPr>
        <p:spPr>
          <a:xfrm>
            <a:off x="235962" y="306075"/>
            <a:ext cx="10786271" cy="96423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ru-RU" sz="2900" b="1" dirty="0">
                <a:solidFill>
                  <a:schemeClr val="bg1"/>
                </a:solidFill>
                <a:latin typeface="+mn-lt"/>
              </a:rPr>
              <a:t>МАНИПУЛЯЦИИ ПАРАМЕТРАМИ БУФЕРА </a:t>
            </a:r>
            <a:r>
              <a:rPr lang="en-US" sz="2900" b="1" dirty="0">
                <a:solidFill>
                  <a:schemeClr val="bg1"/>
                </a:solidFill>
                <a:latin typeface="+mn-lt"/>
              </a:rPr>
              <a:t>ECN</a:t>
            </a:r>
            <a:endParaRPr lang="ru-RU" sz="2900" b="1" dirty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957213342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Группа 40">
            <a:extLst>
              <a:ext uri="{FF2B5EF4-FFF2-40B4-BE49-F238E27FC236}">
                <a16:creationId xmlns:a16="http://schemas.microsoft.com/office/drawing/2014/main" id="{0C8EC89B-9124-DB81-2273-DDBC9132E5A3}"/>
              </a:ext>
            </a:extLst>
          </p:cNvPr>
          <p:cNvGrpSpPr/>
          <p:nvPr/>
        </p:nvGrpSpPr>
        <p:grpSpPr>
          <a:xfrm>
            <a:off x="11224990" y="308345"/>
            <a:ext cx="632048" cy="634883"/>
            <a:chOff x="6477000" y="633413"/>
            <a:chExt cx="1416050" cy="1422400"/>
          </a:xfrm>
        </p:grpSpPr>
        <p:sp>
          <p:nvSpPr>
            <p:cNvPr id="42" name="Freeform 11">
              <a:extLst>
                <a:ext uri="{FF2B5EF4-FFF2-40B4-BE49-F238E27FC236}">
                  <a16:creationId xmlns:a16="http://schemas.microsoft.com/office/drawing/2014/main" id="{37AEB28B-1E2E-3EB0-ECB6-32594F43A4A6}"/>
                </a:ext>
              </a:extLst>
            </p:cNvPr>
            <p:cNvSpPr>
              <a:spLocks/>
            </p:cNvSpPr>
            <p:nvPr/>
          </p:nvSpPr>
          <p:spPr bwMode="auto">
            <a:xfrm>
              <a:off x="6477000" y="633413"/>
              <a:ext cx="1416050" cy="1422400"/>
            </a:xfrm>
            <a:custGeom>
              <a:avLst/>
              <a:gdLst>
                <a:gd name="T0" fmla="*/ 56 w 892"/>
                <a:gd name="T1" fmla="*/ 603 h 896"/>
                <a:gd name="T2" fmla="*/ 34 w 892"/>
                <a:gd name="T3" fmla="*/ 569 h 896"/>
                <a:gd name="T4" fmla="*/ 16 w 892"/>
                <a:gd name="T5" fmla="*/ 531 h 896"/>
                <a:gd name="T6" fmla="*/ 4 w 892"/>
                <a:gd name="T7" fmla="*/ 493 h 896"/>
                <a:gd name="T8" fmla="*/ 0 w 892"/>
                <a:gd name="T9" fmla="*/ 451 h 896"/>
                <a:gd name="T10" fmla="*/ 2 w 892"/>
                <a:gd name="T11" fmla="*/ 427 h 896"/>
                <a:gd name="T12" fmla="*/ 12 w 892"/>
                <a:gd name="T13" fmla="*/ 381 h 896"/>
                <a:gd name="T14" fmla="*/ 28 w 892"/>
                <a:gd name="T15" fmla="*/ 339 h 896"/>
                <a:gd name="T16" fmla="*/ 54 w 892"/>
                <a:gd name="T17" fmla="*/ 301 h 896"/>
                <a:gd name="T18" fmla="*/ 68 w 892"/>
                <a:gd name="T19" fmla="*/ 283 h 896"/>
                <a:gd name="T20" fmla="*/ 118 w 892"/>
                <a:gd name="T21" fmla="*/ 231 h 896"/>
                <a:gd name="T22" fmla="*/ 172 w 892"/>
                <a:gd name="T23" fmla="*/ 183 h 896"/>
                <a:gd name="T24" fmla="*/ 230 w 892"/>
                <a:gd name="T25" fmla="*/ 139 h 896"/>
                <a:gd name="T26" fmla="*/ 292 w 892"/>
                <a:gd name="T27" fmla="*/ 102 h 896"/>
                <a:gd name="T28" fmla="*/ 356 w 892"/>
                <a:gd name="T29" fmla="*/ 68 h 896"/>
                <a:gd name="T30" fmla="*/ 424 w 892"/>
                <a:gd name="T31" fmla="*/ 40 h 896"/>
                <a:gd name="T32" fmla="*/ 494 w 892"/>
                <a:gd name="T33" fmla="*/ 18 h 896"/>
                <a:gd name="T34" fmla="*/ 568 w 892"/>
                <a:gd name="T35" fmla="*/ 2 h 896"/>
                <a:gd name="T36" fmla="*/ 590 w 892"/>
                <a:gd name="T37" fmla="*/ 0 h 896"/>
                <a:gd name="T38" fmla="*/ 630 w 892"/>
                <a:gd name="T39" fmla="*/ 0 h 896"/>
                <a:gd name="T40" fmla="*/ 672 w 892"/>
                <a:gd name="T41" fmla="*/ 8 h 896"/>
                <a:gd name="T42" fmla="*/ 712 w 892"/>
                <a:gd name="T43" fmla="*/ 22 h 896"/>
                <a:gd name="T44" fmla="*/ 732 w 892"/>
                <a:gd name="T45" fmla="*/ 32 h 896"/>
                <a:gd name="T46" fmla="*/ 768 w 892"/>
                <a:gd name="T47" fmla="*/ 56 h 896"/>
                <a:gd name="T48" fmla="*/ 798 w 892"/>
                <a:gd name="T49" fmla="*/ 86 h 896"/>
                <a:gd name="T50" fmla="*/ 822 w 892"/>
                <a:gd name="T51" fmla="*/ 119 h 896"/>
                <a:gd name="T52" fmla="*/ 840 w 892"/>
                <a:gd name="T53" fmla="*/ 157 h 896"/>
                <a:gd name="T54" fmla="*/ 852 w 892"/>
                <a:gd name="T55" fmla="*/ 191 h 896"/>
                <a:gd name="T56" fmla="*/ 872 w 892"/>
                <a:gd name="T57" fmla="*/ 263 h 896"/>
                <a:gd name="T58" fmla="*/ 884 w 892"/>
                <a:gd name="T59" fmla="*/ 335 h 896"/>
                <a:gd name="T60" fmla="*/ 890 w 892"/>
                <a:gd name="T61" fmla="*/ 407 h 896"/>
                <a:gd name="T62" fmla="*/ 890 w 892"/>
                <a:gd name="T63" fmla="*/ 479 h 896"/>
                <a:gd name="T64" fmla="*/ 884 w 892"/>
                <a:gd name="T65" fmla="*/ 551 h 896"/>
                <a:gd name="T66" fmla="*/ 872 w 892"/>
                <a:gd name="T67" fmla="*/ 621 h 896"/>
                <a:gd name="T68" fmla="*/ 854 w 892"/>
                <a:gd name="T69" fmla="*/ 690 h 896"/>
                <a:gd name="T70" fmla="*/ 844 w 892"/>
                <a:gd name="T71" fmla="*/ 724 h 896"/>
                <a:gd name="T72" fmla="*/ 826 w 892"/>
                <a:gd name="T73" fmla="*/ 766 h 896"/>
                <a:gd name="T74" fmla="*/ 802 w 892"/>
                <a:gd name="T75" fmla="*/ 804 h 896"/>
                <a:gd name="T76" fmla="*/ 770 w 892"/>
                <a:gd name="T77" fmla="*/ 838 h 896"/>
                <a:gd name="T78" fmla="*/ 730 w 892"/>
                <a:gd name="T79" fmla="*/ 866 h 896"/>
                <a:gd name="T80" fmla="*/ 712 w 892"/>
                <a:gd name="T81" fmla="*/ 876 h 896"/>
                <a:gd name="T82" fmla="*/ 672 w 892"/>
                <a:gd name="T83" fmla="*/ 890 h 896"/>
                <a:gd name="T84" fmla="*/ 630 w 892"/>
                <a:gd name="T85" fmla="*/ 896 h 896"/>
                <a:gd name="T86" fmla="*/ 590 w 892"/>
                <a:gd name="T87" fmla="*/ 896 h 896"/>
                <a:gd name="T88" fmla="*/ 570 w 892"/>
                <a:gd name="T89" fmla="*/ 894 h 896"/>
                <a:gd name="T90" fmla="*/ 500 w 892"/>
                <a:gd name="T91" fmla="*/ 884 h 896"/>
                <a:gd name="T92" fmla="*/ 428 w 892"/>
                <a:gd name="T93" fmla="*/ 862 h 896"/>
                <a:gd name="T94" fmla="*/ 356 w 892"/>
                <a:gd name="T95" fmla="*/ 832 h 896"/>
                <a:gd name="T96" fmla="*/ 286 w 892"/>
                <a:gd name="T97" fmla="*/ 796 h 896"/>
                <a:gd name="T98" fmla="*/ 220 w 892"/>
                <a:gd name="T99" fmla="*/ 754 h 896"/>
                <a:gd name="T100" fmla="*/ 158 w 892"/>
                <a:gd name="T101" fmla="*/ 706 h 896"/>
                <a:gd name="T102" fmla="*/ 102 w 892"/>
                <a:gd name="T103" fmla="*/ 657 h 896"/>
                <a:gd name="T104" fmla="*/ 56 w 892"/>
                <a:gd name="T105" fmla="*/ 603 h 8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892" h="896">
                  <a:moveTo>
                    <a:pt x="56" y="603"/>
                  </a:moveTo>
                  <a:lnTo>
                    <a:pt x="56" y="603"/>
                  </a:lnTo>
                  <a:lnTo>
                    <a:pt x="44" y="587"/>
                  </a:lnTo>
                  <a:lnTo>
                    <a:pt x="34" y="569"/>
                  </a:lnTo>
                  <a:lnTo>
                    <a:pt x="24" y="551"/>
                  </a:lnTo>
                  <a:lnTo>
                    <a:pt x="16" y="531"/>
                  </a:lnTo>
                  <a:lnTo>
                    <a:pt x="10" y="513"/>
                  </a:lnTo>
                  <a:lnTo>
                    <a:pt x="4" y="493"/>
                  </a:lnTo>
                  <a:lnTo>
                    <a:pt x="2" y="471"/>
                  </a:lnTo>
                  <a:lnTo>
                    <a:pt x="0" y="451"/>
                  </a:lnTo>
                  <a:lnTo>
                    <a:pt x="0" y="451"/>
                  </a:lnTo>
                  <a:lnTo>
                    <a:pt x="2" y="427"/>
                  </a:lnTo>
                  <a:lnTo>
                    <a:pt x="6" y="403"/>
                  </a:lnTo>
                  <a:lnTo>
                    <a:pt x="12" y="381"/>
                  </a:lnTo>
                  <a:lnTo>
                    <a:pt x="20" y="359"/>
                  </a:lnTo>
                  <a:lnTo>
                    <a:pt x="28" y="339"/>
                  </a:lnTo>
                  <a:lnTo>
                    <a:pt x="40" y="319"/>
                  </a:lnTo>
                  <a:lnTo>
                    <a:pt x="54" y="301"/>
                  </a:lnTo>
                  <a:lnTo>
                    <a:pt x="68" y="283"/>
                  </a:lnTo>
                  <a:lnTo>
                    <a:pt x="68" y="283"/>
                  </a:lnTo>
                  <a:lnTo>
                    <a:pt x="92" y="257"/>
                  </a:lnTo>
                  <a:lnTo>
                    <a:pt x="118" y="231"/>
                  </a:lnTo>
                  <a:lnTo>
                    <a:pt x="144" y="207"/>
                  </a:lnTo>
                  <a:lnTo>
                    <a:pt x="172" y="183"/>
                  </a:lnTo>
                  <a:lnTo>
                    <a:pt x="200" y="161"/>
                  </a:lnTo>
                  <a:lnTo>
                    <a:pt x="230" y="139"/>
                  </a:lnTo>
                  <a:lnTo>
                    <a:pt x="260" y="119"/>
                  </a:lnTo>
                  <a:lnTo>
                    <a:pt x="292" y="102"/>
                  </a:lnTo>
                  <a:lnTo>
                    <a:pt x="324" y="84"/>
                  </a:lnTo>
                  <a:lnTo>
                    <a:pt x="356" y="68"/>
                  </a:lnTo>
                  <a:lnTo>
                    <a:pt x="390" y="54"/>
                  </a:lnTo>
                  <a:lnTo>
                    <a:pt x="424" y="40"/>
                  </a:lnTo>
                  <a:lnTo>
                    <a:pt x="460" y="28"/>
                  </a:lnTo>
                  <a:lnTo>
                    <a:pt x="494" y="18"/>
                  </a:lnTo>
                  <a:lnTo>
                    <a:pt x="532" y="10"/>
                  </a:lnTo>
                  <a:lnTo>
                    <a:pt x="568" y="2"/>
                  </a:lnTo>
                  <a:lnTo>
                    <a:pt x="568" y="2"/>
                  </a:lnTo>
                  <a:lnTo>
                    <a:pt x="590" y="0"/>
                  </a:lnTo>
                  <a:lnTo>
                    <a:pt x="610" y="0"/>
                  </a:lnTo>
                  <a:lnTo>
                    <a:pt x="630" y="0"/>
                  </a:lnTo>
                  <a:lnTo>
                    <a:pt x="652" y="2"/>
                  </a:lnTo>
                  <a:lnTo>
                    <a:pt x="672" y="8"/>
                  </a:lnTo>
                  <a:lnTo>
                    <a:pt x="692" y="14"/>
                  </a:lnTo>
                  <a:lnTo>
                    <a:pt x="712" y="22"/>
                  </a:lnTo>
                  <a:lnTo>
                    <a:pt x="732" y="32"/>
                  </a:lnTo>
                  <a:lnTo>
                    <a:pt x="732" y="32"/>
                  </a:lnTo>
                  <a:lnTo>
                    <a:pt x="750" y="44"/>
                  </a:lnTo>
                  <a:lnTo>
                    <a:pt x="768" y="56"/>
                  </a:lnTo>
                  <a:lnTo>
                    <a:pt x="784" y="70"/>
                  </a:lnTo>
                  <a:lnTo>
                    <a:pt x="798" y="86"/>
                  </a:lnTo>
                  <a:lnTo>
                    <a:pt x="810" y="102"/>
                  </a:lnTo>
                  <a:lnTo>
                    <a:pt x="822" y="119"/>
                  </a:lnTo>
                  <a:lnTo>
                    <a:pt x="832" y="137"/>
                  </a:lnTo>
                  <a:lnTo>
                    <a:pt x="840" y="157"/>
                  </a:lnTo>
                  <a:lnTo>
                    <a:pt x="840" y="157"/>
                  </a:lnTo>
                  <a:lnTo>
                    <a:pt x="852" y="191"/>
                  </a:lnTo>
                  <a:lnTo>
                    <a:pt x="862" y="227"/>
                  </a:lnTo>
                  <a:lnTo>
                    <a:pt x="872" y="263"/>
                  </a:lnTo>
                  <a:lnTo>
                    <a:pt x="878" y="299"/>
                  </a:lnTo>
                  <a:lnTo>
                    <a:pt x="884" y="335"/>
                  </a:lnTo>
                  <a:lnTo>
                    <a:pt x="888" y="371"/>
                  </a:lnTo>
                  <a:lnTo>
                    <a:pt x="890" y="407"/>
                  </a:lnTo>
                  <a:lnTo>
                    <a:pt x="892" y="443"/>
                  </a:lnTo>
                  <a:lnTo>
                    <a:pt x="890" y="479"/>
                  </a:lnTo>
                  <a:lnTo>
                    <a:pt x="888" y="515"/>
                  </a:lnTo>
                  <a:lnTo>
                    <a:pt x="884" y="551"/>
                  </a:lnTo>
                  <a:lnTo>
                    <a:pt x="878" y="587"/>
                  </a:lnTo>
                  <a:lnTo>
                    <a:pt x="872" y="621"/>
                  </a:lnTo>
                  <a:lnTo>
                    <a:pt x="864" y="657"/>
                  </a:lnTo>
                  <a:lnTo>
                    <a:pt x="854" y="690"/>
                  </a:lnTo>
                  <a:lnTo>
                    <a:pt x="844" y="724"/>
                  </a:lnTo>
                  <a:lnTo>
                    <a:pt x="844" y="724"/>
                  </a:lnTo>
                  <a:lnTo>
                    <a:pt x="836" y="746"/>
                  </a:lnTo>
                  <a:lnTo>
                    <a:pt x="826" y="766"/>
                  </a:lnTo>
                  <a:lnTo>
                    <a:pt x="814" y="786"/>
                  </a:lnTo>
                  <a:lnTo>
                    <a:pt x="802" y="804"/>
                  </a:lnTo>
                  <a:lnTo>
                    <a:pt x="786" y="822"/>
                  </a:lnTo>
                  <a:lnTo>
                    <a:pt x="770" y="838"/>
                  </a:lnTo>
                  <a:lnTo>
                    <a:pt x="752" y="852"/>
                  </a:lnTo>
                  <a:lnTo>
                    <a:pt x="730" y="866"/>
                  </a:lnTo>
                  <a:lnTo>
                    <a:pt x="730" y="866"/>
                  </a:lnTo>
                  <a:lnTo>
                    <a:pt x="712" y="876"/>
                  </a:lnTo>
                  <a:lnTo>
                    <a:pt x="692" y="884"/>
                  </a:lnTo>
                  <a:lnTo>
                    <a:pt x="672" y="890"/>
                  </a:lnTo>
                  <a:lnTo>
                    <a:pt x="652" y="894"/>
                  </a:lnTo>
                  <a:lnTo>
                    <a:pt x="630" y="896"/>
                  </a:lnTo>
                  <a:lnTo>
                    <a:pt x="610" y="896"/>
                  </a:lnTo>
                  <a:lnTo>
                    <a:pt x="590" y="896"/>
                  </a:lnTo>
                  <a:lnTo>
                    <a:pt x="570" y="894"/>
                  </a:lnTo>
                  <a:lnTo>
                    <a:pt x="570" y="894"/>
                  </a:lnTo>
                  <a:lnTo>
                    <a:pt x="536" y="890"/>
                  </a:lnTo>
                  <a:lnTo>
                    <a:pt x="500" y="884"/>
                  </a:lnTo>
                  <a:lnTo>
                    <a:pt x="464" y="874"/>
                  </a:lnTo>
                  <a:lnTo>
                    <a:pt x="428" y="862"/>
                  </a:lnTo>
                  <a:lnTo>
                    <a:pt x="392" y="848"/>
                  </a:lnTo>
                  <a:lnTo>
                    <a:pt x="356" y="832"/>
                  </a:lnTo>
                  <a:lnTo>
                    <a:pt x="322" y="816"/>
                  </a:lnTo>
                  <a:lnTo>
                    <a:pt x="286" y="796"/>
                  </a:lnTo>
                  <a:lnTo>
                    <a:pt x="252" y="776"/>
                  </a:lnTo>
                  <a:lnTo>
                    <a:pt x="220" y="754"/>
                  </a:lnTo>
                  <a:lnTo>
                    <a:pt x="188" y="732"/>
                  </a:lnTo>
                  <a:lnTo>
                    <a:pt x="158" y="706"/>
                  </a:lnTo>
                  <a:lnTo>
                    <a:pt x="130" y="682"/>
                  </a:lnTo>
                  <a:lnTo>
                    <a:pt x="102" y="657"/>
                  </a:lnTo>
                  <a:lnTo>
                    <a:pt x="78" y="631"/>
                  </a:lnTo>
                  <a:lnTo>
                    <a:pt x="56" y="603"/>
                  </a:lnTo>
                  <a:close/>
                </a:path>
              </a:pathLst>
            </a:custGeom>
            <a:solidFill>
              <a:srgbClr val="0010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3" name="Freeform 13">
              <a:extLst>
                <a:ext uri="{FF2B5EF4-FFF2-40B4-BE49-F238E27FC236}">
                  <a16:creationId xmlns:a16="http://schemas.microsoft.com/office/drawing/2014/main" id="{A42BF9E2-1BB6-058D-3FC9-002911D19533}"/>
                </a:ext>
              </a:extLst>
            </p:cNvPr>
            <p:cNvSpPr>
              <a:spLocks/>
            </p:cNvSpPr>
            <p:nvPr/>
          </p:nvSpPr>
          <p:spPr bwMode="auto">
            <a:xfrm>
              <a:off x="7258050" y="1343026"/>
              <a:ext cx="463550" cy="458788"/>
            </a:xfrm>
            <a:custGeom>
              <a:avLst/>
              <a:gdLst>
                <a:gd name="T0" fmla="*/ 230 w 292"/>
                <a:gd name="T1" fmla="*/ 58 h 289"/>
                <a:gd name="T2" fmla="*/ 292 w 292"/>
                <a:gd name="T3" fmla="*/ 16 h 289"/>
                <a:gd name="T4" fmla="*/ 282 w 292"/>
                <a:gd name="T5" fmla="*/ 0 h 289"/>
                <a:gd name="T6" fmla="*/ 0 w 292"/>
                <a:gd name="T7" fmla="*/ 188 h 289"/>
                <a:gd name="T8" fmla="*/ 10 w 292"/>
                <a:gd name="T9" fmla="*/ 204 h 289"/>
                <a:gd name="T10" fmla="*/ 212 w 292"/>
                <a:gd name="T11" fmla="*/ 70 h 289"/>
                <a:gd name="T12" fmla="*/ 78 w 292"/>
                <a:gd name="T13" fmla="*/ 208 h 289"/>
                <a:gd name="T14" fmla="*/ 92 w 292"/>
                <a:gd name="T15" fmla="*/ 220 h 289"/>
                <a:gd name="T16" fmla="*/ 136 w 292"/>
                <a:gd name="T17" fmla="*/ 176 h 289"/>
                <a:gd name="T18" fmla="*/ 86 w 292"/>
                <a:gd name="T19" fmla="*/ 281 h 289"/>
                <a:gd name="T20" fmla="*/ 104 w 292"/>
                <a:gd name="T21" fmla="*/ 289 h 289"/>
                <a:gd name="T22" fmla="*/ 158 w 292"/>
                <a:gd name="T23" fmla="*/ 172 h 289"/>
                <a:gd name="T24" fmla="*/ 144 w 292"/>
                <a:gd name="T25" fmla="*/ 166 h 289"/>
                <a:gd name="T26" fmla="*/ 240 w 292"/>
                <a:gd name="T27" fmla="*/ 68 h 289"/>
                <a:gd name="T28" fmla="*/ 230 w 292"/>
                <a:gd name="T29" fmla="*/ 58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2" h="289">
                  <a:moveTo>
                    <a:pt x="230" y="58"/>
                  </a:moveTo>
                  <a:lnTo>
                    <a:pt x="292" y="16"/>
                  </a:lnTo>
                  <a:lnTo>
                    <a:pt x="282" y="0"/>
                  </a:lnTo>
                  <a:lnTo>
                    <a:pt x="0" y="188"/>
                  </a:lnTo>
                  <a:lnTo>
                    <a:pt x="10" y="204"/>
                  </a:lnTo>
                  <a:lnTo>
                    <a:pt x="212" y="70"/>
                  </a:lnTo>
                  <a:lnTo>
                    <a:pt x="78" y="208"/>
                  </a:lnTo>
                  <a:lnTo>
                    <a:pt x="92" y="220"/>
                  </a:lnTo>
                  <a:lnTo>
                    <a:pt x="136" y="176"/>
                  </a:lnTo>
                  <a:lnTo>
                    <a:pt x="86" y="281"/>
                  </a:lnTo>
                  <a:lnTo>
                    <a:pt x="104" y="289"/>
                  </a:lnTo>
                  <a:lnTo>
                    <a:pt x="158" y="172"/>
                  </a:lnTo>
                  <a:lnTo>
                    <a:pt x="144" y="166"/>
                  </a:lnTo>
                  <a:lnTo>
                    <a:pt x="240" y="68"/>
                  </a:lnTo>
                  <a:lnTo>
                    <a:pt x="230" y="58"/>
                  </a:lnTo>
                  <a:close/>
                </a:path>
              </a:pathLst>
            </a:custGeom>
            <a:solidFill>
              <a:srgbClr val="00C3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4" name="Freeform 14">
              <a:extLst>
                <a:ext uri="{FF2B5EF4-FFF2-40B4-BE49-F238E27FC236}">
                  <a16:creationId xmlns:a16="http://schemas.microsoft.com/office/drawing/2014/main" id="{BDAA7B18-2432-973F-49CD-5C5397F44398}"/>
                </a:ext>
              </a:extLst>
            </p:cNvPr>
            <p:cNvSpPr>
              <a:spLocks/>
            </p:cNvSpPr>
            <p:nvPr/>
          </p:nvSpPr>
          <p:spPr bwMode="auto">
            <a:xfrm>
              <a:off x="7092950" y="1127126"/>
              <a:ext cx="482600" cy="403225"/>
            </a:xfrm>
            <a:custGeom>
              <a:avLst/>
              <a:gdLst>
                <a:gd name="T0" fmla="*/ 294 w 304"/>
                <a:gd name="T1" fmla="*/ 120 h 254"/>
                <a:gd name="T2" fmla="*/ 260 w 304"/>
                <a:gd name="T3" fmla="*/ 80 h 254"/>
                <a:gd name="T4" fmla="*/ 236 w 304"/>
                <a:gd name="T5" fmla="*/ 0 h 254"/>
                <a:gd name="T6" fmla="*/ 90 w 304"/>
                <a:gd name="T7" fmla="*/ 160 h 254"/>
                <a:gd name="T8" fmla="*/ 90 w 304"/>
                <a:gd name="T9" fmla="*/ 160 h 254"/>
                <a:gd name="T10" fmla="*/ 64 w 304"/>
                <a:gd name="T11" fmla="*/ 156 h 254"/>
                <a:gd name="T12" fmla="*/ 50 w 304"/>
                <a:gd name="T13" fmla="*/ 144 h 254"/>
                <a:gd name="T14" fmla="*/ 42 w 304"/>
                <a:gd name="T15" fmla="*/ 124 h 254"/>
                <a:gd name="T16" fmla="*/ 44 w 304"/>
                <a:gd name="T17" fmla="*/ 100 h 254"/>
                <a:gd name="T18" fmla="*/ 48 w 304"/>
                <a:gd name="T19" fmla="*/ 88 h 254"/>
                <a:gd name="T20" fmla="*/ 60 w 304"/>
                <a:gd name="T21" fmla="*/ 66 h 254"/>
                <a:gd name="T22" fmla="*/ 80 w 304"/>
                <a:gd name="T23" fmla="*/ 50 h 254"/>
                <a:gd name="T24" fmla="*/ 102 w 304"/>
                <a:gd name="T25" fmla="*/ 42 h 254"/>
                <a:gd name="T26" fmla="*/ 112 w 304"/>
                <a:gd name="T27" fmla="*/ 40 h 254"/>
                <a:gd name="T28" fmla="*/ 136 w 304"/>
                <a:gd name="T29" fmla="*/ 44 h 254"/>
                <a:gd name="T30" fmla="*/ 146 w 304"/>
                <a:gd name="T31" fmla="*/ 52 h 254"/>
                <a:gd name="T32" fmla="*/ 150 w 304"/>
                <a:gd name="T33" fmla="*/ 62 h 254"/>
                <a:gd name="T34" fmla="*/ 150 w 304"/>
                <a:gd name="T35" fmla="*/ 68 h 254"/>
                <a:gd name="T36" fmla="*/ 92 w 304"/>
                <a:gd name="T37" fmla="*/ 80 h 254"/>
                <a:gd name="T38" fmla="*/ 184 w 304"/>
                <a:gd name="T39" fmla="*/ 120 h 254"/>
                <a:gd name="T40" fmla="*/ 190 w 304"/>
                <a:gd name="T41" fmla="*/ 98 h 254"/>
                <a:gd name="T42" fmla="*/ 194 w 304"/>
                <a:gd name="T43" fmla="*/ 74 h 254"/>
                <a:gd name="T44" fmla="*/ 192 w 304"/>
                <a:gd name="T45" fmla="*/ 60 h 254"/>
                <a:gd name="T46" fmla="*/ 182 w 304"/>
                <a:gd name="T47" fmla="*/ 32 h 254"/>
                <a:gd name="T48" fmla="*/ 162 w 304"/>
                <a:gd name="T49" fmla="*/ 12 h 254"/>
                <a:gd name="T50" fmla="*/ 134 w 304"/>
                <a:gd name="T51" fmla="*/ 2 h 254"/>
                <a:gd name="T52" fmla="*/ 116 w 304"/>
                <a:gd name="T53" fmla="*/ 0 h 254"/>
                <a:gd name="T54" fmla="*/ 92 w 304"/>
                <a:gd name="T55" fmla="*/ 2 h 254"/>
                <a:gd name="T56" fmla="*/ 68 w 304"/>
                <a:gd name="T57" fmla="*/ 10 h 254"/>
                <a:gd name="T58" fmla="*/ 32 w 304"/>
                <a:gd name="T59" fmla="*/ 36 h 254"/>
                <a:gd name="T60" fmla="*/ 8 w 304"/>
                <a:gd name="T61" fmla="*/ 74 h 254"/>
                <a:gd name="T62" fmla="*/ 0 w 304"/>
                <a:gd name="T63" fmla="*/ 116 h 254"/>
                <a:gd name="T64" fmla="*/ 2 w 304"/>
                <a:gd name="T65" fmla="*/ 136 h 254"/>
                <a:gd name="T66" fmla="*/ 14 w 304"/>
                <a:gd name="T67" fmla="*/ 166 h 254"/>
                <a:gd name="T68" fmla="*/ 38 w 304"/>
                <a:gd name="T69" fmla="*/ 188 h 254"/>
                <a:gd name="T70" fmla="*/ 70 w 304"/>
                <a:gd name="T71" fmla="*/ 200 h 254"/>
                <a:gd name="T72" fmla="*/ 90 w 304"/>
                <a:gd name="T73" fmla="*/ 202 h 254"/>
                <a:gd name="T74" fmla="*/ 90 w 304"/>
                <a:gd name="T75" fmla="*/ 202 h 254"/>
                <a:gd name="T76" fmla="*/ 182 w 304"/>
                <a:gd name="T77" fmla="*/ 202 h 254"/>
                <a:gd name="T78" fmla="*/ 180 w 304"/>
                <a:gd name="T79" fmla="*/ 222 h 254"/>
                <a:gd name="T80" fmla="*/ 186 w 304"/>
                <a:gd name="T81" fmla="*/ 238 h 254"/>
                <a:gd name="T82" fmla="*/ 200 w 304"/>
                <a:gd name="T83" fmla="*/ 250 h 254"/>
                <a:gd name="T84" fmla="*/ 220 w 304"/>
                <a:gd name="T85" fmla="*/ 254 h 254"/>
                <a:gd name="T86" fmla="*/ 258 w 304"/>
                <a:gd name="T87" fmla="*/ 254 h 254"/>
                <a:gd name="T88" fmla="*/ 236 w 304"/>
                <a:gd name="T89" fmla="*/ 214 h 254"/>
                <a:gd name="T90" fmla="*/ 230 w 304"/>
                <a:gd name="T91" fmla="*/ 214 h 254"/>
                <a:gd name="T92" fmla="*/ 226 w 304"/>
                <a:gd name="T93" fmla="*/ 206 h 254"/>
                <a:gd name="T94" fmla="*/ 248 w 304"/>
                <a:gd name="T95" fmla="*/ 120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04" h="254">
                  <a:moveTo>
                    <a:pt x="248" y="120"/>
                  </a:moveTo>
                  <a:lnTo>
                    <a:pt x="294" y="120"/>
                  </a:lnTo>
                  <a:lnTo>
                    <a:pt x="304" y="80"/>
                  </a:lnTo>
                  <a:lnTo>
                    <a:pt x="260" y="80"/>
                  </a:lnTo>
                  <a:lnTo>
                    <a:pt x="282" y="0"/>
                  </a:lnTo>
                  <a:lnTo>
                    <a:pt x="236" y="0"/>
                  </a:lnTo>
                  <a:lnTo>
                    <a:pt x="192" y="160"/>
                  </a:lnTo>
                  <a:lnTo>
                    <a:pt x="90" y="160"/>
                  </a:lnTo>
                  <a:lnTo>
                    <a:pt x="90" y="160"/>
                  </a:lnTo>
                  <a:lnTo>
                    <a:pt x="90" y="160"/>
                  </a:lnTo>
                  <a:lnTo>
                    <a:pt x="76" y="160"/>
                  </a:lnTo>
                  <a:lnTo>
                    <a:pt x="64" y="156"/>
                  </a:lnTo>
                  <a:lnTo>
                    <a:pt x="56" y="152"/>
                  </a:lnTo>
                  <a:lnTo>
                    <a:pt x="50" y="144"/>
                  </a:lnTo>
                  <a:lnTo>
                    <a:pt x="44" y="136"/>
                  </a:lnTo>
                  <a:lnTo>
                    <a:pt x="42" y="124"/>
                  </a:lnTo>
                  <a:lnTo>
                    <a:pt x="42" y="114"/>
                  </a:lnTo>
                  <a:lnTo>
                    <a:pt x="44" y="100"/>
                  </a:lnTo>
                  <a:lnTo>
                    <a:pt x="44" y="100"/>
                  </a:lnTo>
                  <a:lnTo>
                    <a:pt x="48" y="88"/>
                  </a:lnTo>
                  <a:lnTo>
                    <a:pt x="54" y="76"/>
                  </a:lnTo>
                  <a:lnTo>
                    <a:pt x="60" y="66"/>
                  </a:lnTo>
                  <a:lnTo>
                    <a:pt x="70" y="58"/>
                  </a:lnTo>
                  <a:lnTo>
                    <a:pt x="80" y="50"/>
                  </a:lnTo>
                  <a:lnTo>
                    <a:pt x="90" y="44"/>
                  </a:lnTo>
                  <a:lnTo>
                    <a:pt x="102" y="42"/>
                  </a:lnTo>
                  <a:lnTo>
                    <a:pt x="112" y="40"/>
                  </a:lnTo>
                  <a:lnTo>
                    <a:pt x="112" y="40"/>
                  </a:lnTo>
                  <a:lnTo>
                    <a:pt x="130" y="42"/>
                  </a:lnTo>
                  <a:lnTo>
                    <a:pt x="136" y="44"/>
                  </a:lnTo>
                  <a:lnTo>
                    <a:pt x="140" y="48"/>
                  </a:lnTo>
                  <a:lnTo>
                    <a:pt x="146" y="52"/>
                  </a:lnTo>
                  <a:lnTo>
                    <a:pt x="148" y="58"/>
                  </a:lnTo>
                  <a:lnTo>
                    <a:pt x="150" y="62"/>
                  </a:lnTo>
                  <a:lnTo>
                    <a:pt x="150" y="68"/>
                  </a:lnTo>
                  <a:lnTo>
                    <a:pt x="150" y="68"/>
                  </a:lnTo>
                  <a:lnTo>
                    <a:pt x="148" y="80"/>
                  </a:lnTo>
                  <a:lnTo>
                    <a:pt x="92" y="80"/>
                  </a:lnTo>
                  <a:lnTo>
                    <a:pt x="82" y="120"/>
                  </a:lnTo>
                  <a:lnTo>
                    <a:pt x="184" y="120"/>
                  </a:lnTo>
                  <a:lnTo>
                    <a:pt x="184" y="120"/>
                  </a:lnTo>
                  <a:lnTo>
                    <a:pt x="190" y="98"/>
                  </a:lnTo>
                  <a:lnTo>
                    <a:pt x="192" y="86"/>
                  </a:lnTo>
                  <a:lnTo>
                    <a:pt x="194" y="74"/>
                  </a:lnTo>
                  <a:lnTo>
                    <a:pt x="194" y="74"/>
                  </a:lnTo>
                  <a:lnTo>
                    <a:pt x="192" y="60"/>
                  </a:lnTo>
                  <a:lnTo>
                    <a:pt x="188" y="46"/>
                  </a:lnTo>
                  <a:lnTo>
                    <a:pt x="182" y="32"/>
                  </a:lnTo>
                  <a:lnTo>
                    <a:pt x="174" y="22"/>
                  </a:lnTo>
                  <a:lnTo>
                    <a:pt x="162" y="12"/>
                  </a:lnTo>
                  <a:lnTo>
                    <a:pt x="148" y="6"/>
                  </a:lnTo>
                  <a:lnTo>
                    <a:pt x="134" y="2"/>
                  </a:lnTo>
                  <a:lnTo>
                    <a:pt x="116" y="0"/>
                  </a:lnTo>
                  <a:lnTo>
                    <a:pt x="116" y="0"/>
                  </a:lnTo>
                  <a:lnTo>
                    <a:pt x="104" y="0"/>
                  </a:lnTo>
                  <a:lnTo>
                    <a:pt x="92" y="2"/>
                  </a:lnTo>
                  <a:lnTo>
                    <a:pt x="80" y="6"/>
                  </a:lnTo>
                  <a:lnTo>
                    <a:pt x="68" y="10"/>
                  </a:lnTo>
                  <a:lnTo>
                    <a:pt x="50" y="22"/>
                  </a:lnTo>
                  <a:lnTo>
                    <a:pt x="32" y="36"/>
                  </a:lnTo>
                  <a:lnTo>
                    <a:pt x="18" y="54"/>
                  </a:lnTo>
                  <a:lnTo>
                    <a:pt x="8" y="74"/>
                  </a:lnTo>
                  <a:lnTo>
                    <a:pt x="2" y="96"/>
                  </a:lnTo>
                  <a:lnTo>
                    <a:pt x="0" y="116"/>
                  </a:lnTo>
                  <a:lnTo>
                    <a:pt x="0" y="116"/>
                  </a:lnTo>
                  <a:lnTo>
                    <a:pt x="2" y="136"/>
                  </a:lnTo>
                  <a:lnTo>
                    <a:pt x="6" y="152"/>
                  </a:lnTo>
                  <a:lnTo>
                    <a:pt x="14" y="166"/>
                  </a:lnTo>
                  <a:lnTo>
                    <a:pt x="24" y="178"/>
                  </a:lnTo>
                  <a:lnTo>
                    <a:pt x="38" y="188"/>
                  </a:lnTo>
                  <a:lnTo>
                    <a:pt x="52" y="196"/>
                  </a:lnTo>
                  <a:lnTo>
                    <a:pt x="70" y="200"/>
                  </a:lnTo>
                  <a:lnTo>
                    <a:pt x="90" y="202"/>
                  </a:lnTo>
                  <a:lnTo>
                    <a:pt x="90" y="202"/>
                  </a:lnTo>
                  <a:lnTo>
                    <a:pt x="90" y="202"/>
                  </a:lnTo>
                  <a:lnTo>
                    <a:pt x="90" y="202"/>
                  </a:lnTo>
                  <a:lnTo>
                    <a:pt x="182" y="202"/>
                  </a:lnTo>
                  <a:lnTo>
                    <a:pt x="182" y="202"/>
                  </a:lnTo>
                  <a:lnTo>
                    <a:pt x="180" y="212"/>
                  </a:lnTo>
                  <a:lnTo>
                    <a:pt x="180" y="222"/>
                  </a:lnTo>
                  <a:lnTo>
                    <a:pt x="182" y="230"/>
                  </a:lnTo>
                  <a:lnTo>
                    <a:pt x="186" y="238"/>
                  </a:lnTo>
                  <a:lnTo>
                    <a:pt x="194" y="246"/>
                  </a:lnTo>
                  <a:lnTo>
                    <a:pt x="200" y="250"/>
                  </a:lnTo>
                  <a:lnTo>
                    <a:pt x="210" y="254"/>
                  </a:lnTo>
                  <a:lnTo>
                    <a:pt x="220" y="254"/>
                  </a:lnTo>
                  <a:lnTo>
                    <a:pt x="220" y="254"/>
                  </a:lnTo>
                  <a:lnTo>
                    <a:pt x="258" y="254"/>
                  </a:lnTo>
                  <a:lnTo>
                    <a:pt x="268" y="214"/>
                  </a:lnTo>
                  <a:lnTo>
                    <a:pt x="236" y="214"/>
                  </a:lnTo>
                  <a:lnTo>
                    <a:pt x="236" y="214"/>
                  </a:lnTo>
                  <a:lnTo>
                    <a:pt x="230" y="214"/>
                  </a:lnTo>
                  <a:lnTo>
                    <a:pt x="228" y="210"/>
                  </a:lnTo>
                  <a:lnTo>
                    <a:pt x="226" y="206"/>
                  </a:lnTo>
                  <a:lnTo>
                    <a:pt x="226" y="202"/>
                  </a:lnTo>
                  <a:lnTo>
                    <a:pt x="248" y="1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5" name="Freeform 15">
              <a:extLst>
                <a:ext uri="{FF2B5EF4-FFF2-40B4-BE49-F238E27FC236}">
                  <a16:creationId xmlns:a16="http://schemas.microsoft.com/office/drawing/2014/main" id="{CABD200F-098B-A124-93D2-11274AFBCC61}"/>
                </a:ext>
              </a:extLst>
            </p:cNvPr>
            <p:cNvSpPr>
              <a:spLocks/>
            </p:cNvSpPr>
            <p:nvPr/>
          </p:nvSpPr>
          <p:spPr bwMode="auto">
            <a:xfrm>
              <a:off x="6873875" y="1041401"/>
              <a:ext cx="257175" cy="406400"/>
            </a:xfrm>
            <a:custGeom>
              <a:avLst/>
              <a:gdLst>
                <a:gd name="T0" fmla="*/ 118 w 162"/>
                <a:gd name="T1" fmla="*/ 0 h 256"/>
                <a:gd name="T2" fmla="*/ 116 w 162"/>
                <a:gd name="T3" fmla="*/ 0 h 256"/>
                <a:gd name="T4" fmla="*/ 70 w 162"/>
                <a:gd name="T5" fmla="*/ 0 h 256"/>
                <a:gd name="T6" fmla="*/ 60 w 162"/>
                <a:gd name="T7" fmla="*/ 40 h 256"/>
                <a:gd name="T8" fmla="*/ 106 w 162"/>
                <a:gd name="T9" fmla="*/ 40 h 256"/>
                <a:gd name="T10" fmla="*/ 64 w 162"/>
                <a:gd name="T11" fmla="*/ 194 h 256"/>
                <a:gd name="T12" fmla="*/ 64 w 162"/>
                <a:gd name="T13" fmla="*/ 194 h 256"/>
                <a:gd name="T14" fmla="*/ 58 w 162"/>
                <a:gd name="T15" fmla="*/ 204 h 256"/>
                <a:gd name="T16" fmla="*/ 50 w 162"/>
                <a:gd name="T17" fmla="*/ 210 h 256"/>
                <a:gd name="T18" fmla="*/ 40 w 162"/>
                <a:gd name="T19" fmla="*/ 216 h 256"/>
                <a:gd name="T20" fmla="*/ 28 w 162"/>
                <a:gd name="T21" fmla="*/ 216 h 256"/>
                <a:gd name="T22" fmla="*/ 12 w 162"/>
                <a:gd name="T23" fmla="*/ 216 h 256"/>
                <a:gd name="T24" fmla="*/ 0 w 162"/>
                <a:gd name="T25" fmla="*/ 256 h 256"/>
                <a:gd name="T26" fmla="*/ 18 w 162"/>
                <a:gd name="T27" fmla="*/ 256 h 256"/>
                <a:gd name="T28" fmla="*/ 18 w 162"/>
                <a:gd name="T29" fmla="*/ 256 h 256"/>
                <a:gd name="T30" fmla="*/ 34 w 162"/>
                <a:gd name="T31" fmla="*/ 256 h 256"/>
                <a:gd name="T32" fmla="*/ 52 w 162"/>
                <a:gd name="T33" fmla="*/ 254 h 256"/>
                <a:gd name="T34" fmla="*/ 68 w 162"/>
                <a:gd name="T35" fmla="*/ 248 h 256"/>
                <a:gd name="T36" fmla="*/ 76 w 162"/>
                <a:gd name="T37" fmla="*/ 242 h 256"/>
                <a:gd name="T38" fmla="*/ 84 w 162"/>
                <a:gd name="T39" fmla="*/ 236 h 256"/>
                <a:gd name="T40" fmla="*/ 84 w 162"/>
                <a:gd name="T41" fmla="*/ 236 h 256"/>
                <a:gd name="T42" fmla="*/ 84 w 162"/>
                <a:gd name="T43" fmla="*/ 236 h 256"/>
                <a:gd name="T44" fmla="*/ 92 w 162"/>
                <a:gd name="T45" fmla="*/ 228 h 256"/>
                <a:gd name="T46" fmla="*/ 100 w 162"/>
                <a:gd name="T47" fmla="*/ 218 h 256"/>
                <a:gd name="T48" fmla="*/ 104 w 162"/>
                <a:gd name="T49" fmla="*/ 206 h 256"/>
                <a:gd name="T50" fmla="*/ 110 w 162"/>
                <a:gd name="T51" fmla="*/ 194 h 256"/>
                <a:gd name="T52" fmla="*/ 162 w 162"/>
                <a:gd name="T53" fmla="*/ 0 h 256"/>
                <a:gd name="T54" fmla="*/ 118 w 162"/>
                <a:gd name="T55" fmla="*/ 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62" h="256">
                  <a:moveTo>
                    <a:pt x="118" y="0"/>
                  </a:moveTo>
                  <a:lnTo>
                    <a:pt x="116" y="0"/>
                  </a:lnTo>
                  <a:lnTo>
                    <a:pt x="70" y="0"/>
                  </a:lnTo>
                  <a:lnTo>
                    <a:pt x="60" y="40"/>
                  </a:lnTo>
                  <a:lnTo>
                    <a:pt x="106" y="40"/>
                  </a:lnTo>
                  <a:lnTo>
                    <a:pt x="64" y="194"/>
                  </a:lnTo>
                  <a:lnTo>
                    <a:pt x="64" y="194"/>
                  </a:lnTo>
                  <a:lnTo>
                    <a:pt x="58" y="204"/>
                  </a:lnTo>
                  <a:lnTo>
                    <a:pt x="50" y="210"/>
                  </a:lnTo>
                  <a:lnTo>
                    <a:pt x="40" y="216"/>
                  </a:lnTo>
                  <a:lnTo>
                    <a:pt x="28" y="216"/>
                  </a:lnTo>
                  <a:lnTo>
                    <a:pt x="12" y="216"/>
                  </a:lnTo>
                  <a:lnTo>
                    <a:pt x="0" y="256"/>
                  </a:lnTo>
                  <a:lnTo>
                    <a:pt x="18" y="256"/>
                  </a:lnTo>
                  <a:lnTo>
                    <a:pt x="18" y="256"/>
                  </a:lnTo>
                  <a:lnTo>
                    <a:pt x="34" y="256"/>
                  </a:lnTo>
                  <a:lnTo>
                    <a:pt x="52" y="254"/>
                  </a:lnTo>
                  <a:lnTo>
                    <a:pt x="68" y="248"/>
                  </a:lnTo>
                  <a:lnTo>
                    <a:pt x="76" y="242"/>
                  </a:lnTo>
                  <a:lnTo>
                    <a:pt x="84" y="236"/>
                  </a:lnTo>
                  <a:lnTo>
                    <a:pt x="84" y="236"/>
                  </a:lnTo>
                  <a:lnTo>
                    <a:pt x="84" y="236"/>
                  </a:lnTo>
                  <a:lnTo>
                    <a:pt x="92" y="228"/>
                  </a:lnTo>
                  <a:lnTo>
                    <a:pt x="100" y="218"/>
                  </a:lnTo>
                  <a:lnTo>
                    <a:pt x="104" y="206"/>
                  </a:lnTo>
                  <a:lnTo>
                    <a:pt x="110" y="194"/>
                  </a:lnTo>
                  <a:lnTo>
                    <a:pt x="162" y="0"/>
                  </a:lnTo>
                  <a:lnTo>
                    <a:pt x="11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aphicFrame>
        <p:nvGraphicFramePr>
          <p:cNvPr id="13" name="Диаграмма 12">
            <a:extLst>
              <a:ext uri="{FF2B5EF4-FFF2-40B4-BE49-F238E27FC236}">
                <a16:creationId xmlns:a16="http://schemas.microsoft.com/office/drawing/2014/main" id="{62424F87-2282-436A-B292-E9F72E43FDA7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8139543"/>
              </p:ext>
            </p:extLst>
          </p:nvPr>
        </p:nvGraphicFramePr>
        <p:xfrm>
          <a:off x="5213268" y="1657523"/>
          <a:ext cx="5967515" cy="37694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Заголовок 1"/>
          <p:cNvSpPr txBox="1">
            <a:spLocks/>
          </p:cNvSpPr>
          <p:nvPr/>
        </p:nvSpPr>
        <p:spPr>
          <a:xfrm>
            <a:off x="235962" y="306075"/>
            <a:ext cx="10786271" cy="96423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ru-RU" sz="2900" b="1" dirty="0">
                <a:solidFill>
                  <a:schemeClr val="bg1"/>
                </a:solidFill>
                <a:latin typeface="+mn-lt"/>
              </a:rPr>
              <a:t>РЕЗУЛЬТАТЫ ОПТИМИЗАЦИИ </a:t>
            </a:r>
            <a:r>
              <a:rPr lang="en-US" sz="2900" b="1" dirty="0">
                <a:solidFill>
                  <a:schemeClr val="bg1"/>
                </a:solidFill>
                <a:latin typeface="+mn-lt"/>
              </a:rPr>
              <a:t>ECMP</a:t>
            </a:r>
            <a:endParaRPr lang="ru-RU" sz="2900" b="1" dirty="0">
              <a:solidFill>
                <a:schemeClr val="bg1"/>
              </a:solidFill>
              <a:latin typeface="+mn-lt"/>
            </a:endParaRPr>
          </a:p>
          <a:p>
            <a:pPr fontAlgn="auto">
              <a:spcAft>
                <a:spcPts val="0"/>
              </a:spcAft>
            </a:pPr>
            <a:r>
              <a:rPr lang="ru-RU" sz="2900" b="1" dirty="0">
                <a:solidFill>
                  <a:schemeClr val="bg1"/>
                </a:solidFill>
                <a:latin typeface="+mn-lt"/>
              </a:rPr>
              <a:t>(ДАННЫЕ НЕПУБЛИЧНЫХ ТЕСТОВ)</a:t>
            </a:r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219075" y="1667093"/>
            <a:ext cx="2042541" cy="757677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ru-RU" sz="4800" b="1" dirty="0">
                <a:solidFill>
                  <a:srgbClr val="00C3FF"/>
                </a:solidFill>
                <a:latin typeface="+mn-lt"/>
              </a:rPr>
              <a:t>+25%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76225" y="2393992"/>
            <a:ext cx="419138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>
                <a:solidFill>
                  <a:srgbClr val="00C3FF"/>
                </a:solidFill>
                <a:latin typeface="+mn-lt"/>
                <a:cs typeface="Arial" panose="020B0604020202020204" pitchFamily="34" charset="0"/>
              </a:rPr>
              <a:t>ВЫБОР ОПТИМАЛЬНОГО РЕЖИМА </a:t>
            </a:r>
            <a:r>
              <a:rPr lang="en-US" sz="1600" b="1" dirty="0">
                <a:solidFill>
                  <a:srgbClr val="00C3FF"/>
                </a:solidFill>
                <a:latin typeface="+mn-lt"/>
                <a:cs typeface="Arial" panose="020B0604020202020204" pitchFamily="34" charset="0"/>
              </a:rPr>
              <a:t>ECMP </a:t>
            </a:r>
            <a:r>
              <a:rPr lang="ru-RU" sz="1600" b="1" dirty="0">
                <a:solidFill>
                  <a:srgbClr val="00C3FF"/>
                </a:solidFill>
                <a:latin typeface="+mn-lt"/>
                <a:cs typeface="Arial" panose="020B0604020202020204" pitchFamily="34" charset="0"/>
              </a:rPr>
              <a:t>ПОЗВОЛЯЕТ УМЕНЬШИТЬ ВРЕМЯ ВЫПОЛНЕНИЯ ЗАДАЧИ</a:t>
            </a:r>
            <a:endParaRPr lang="ru-RU" sz="1600" b="1" dirty="0">
              <a:solidFill>
                <a:srgbClr val="00C3FF"/>
              </a:solidFill>
              <a:latin typeface="+mn-lt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66700" y="3224989"/>
            <a:ext cx="349105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3812" lvl="1"/>
            <a:r>
              <a:rPr lang="ru-RU" sz="1400" dirty="0">
                <a:solidFill>
                  <a:schemeClr val="bg1"/>
                </a:solidFill>
                <a:cs typeface="Arial" panose="020B0604020202020204" pitchFamily="34" charset="0"/>
              </a:rPr>
              <a:t>При этом для различных топологий результаты отличаются радикально</a:t>
            </a:r>
          </a:p>
        </p:txBody>
      </p:sp>
    </p:spTree>
    <p:extLst>
      <p:ext uri="{BB962C8B-B14F-4D97-AF65-F5344CB8AC3E}">
        <p14:creationId xmlns:p14="http://schemas.microsoft.com/office/powerpoint/2010/main" val="240885148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Скругленный прямоугольник 11"/>
          <p:cNvSpPr/>
          <p:nvPr/>
        </p:nvSpPr>
        <p:spPr bwMode="auto">
          <a:xfrm>
            <a:off x="370668" y="1657350"/>
            <a:ext cx="3801282" cy="4267200"/>
          </a:xfrm>
          <a:prstGeom prst="roundRect">
            <a:avLst>
              <a:gd name="adj" fmla="val 7065"/>
            </a:avLst>
          </a:prstGeom>
          <a:solidFill>
            <a:schemeClr val="bg1">
              <a:alpha val="56000"/>
            </a:schemeClr>
          </a:solidFill>
          <a:ln w="6350">
            <a:solidFill>
              <a:srgbClr val="EEF2F0"/>
            </a:solidFill>
          </a:ln>
          <a:effectLst>
            <a:outerShdw blurRad="139700" dist="88900" dir="3000000" algn="tl" rotWithShape="0">
              <a:schemeClr val="accent1">
                <a:lumMod val="40000"/>
                <a:lumOff val="60000"/>
                <a:alpha val="15000"/>
              </a:schemeClr>
            </a:outerShdw>
          </a:effectLst>
        </p:spPr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ВЫВОДЫ</a:t>
            </a:r>
          </a:p>
        </p:txBody>
      </p:sp>
      <p:grpSp>
        <p:nvGrpSpPr>
          <p:cNvPr id="3" name="Группа 2"/>
          <p:cNvGrpSpPr/>
          <p:nvPr/>
        </p:nvGrpSpPr>
        <p:grpSpPr>
          <a:xfrm>
            <a:off x="1854922" y="1160463"/>
            <a:ext cx="832775" cy="810792"/>
            <a:chOff x="430632" y="2415772"/>
            <a:chExt cx="1071479" cy="1043195"/>
          </a:xfrm>
        </p:grpSpPr>
        <p:sp>
          <p:nvSpPr>
            <p:cNvPr id="4" name="Freeform 6"/>
            <p:cNvSpPr>
              <a:spLocks noChangeAspect="1"/>
            </p:cNvSpPr>
            <p:nvPr/>
          </p:nvSpPr>
          <p:spPr bwMode="auto">
            <a:xfrm rot="4440000">
              <a:off x="463669" y="2415773"/>
              <a:ext cx="1033689" cy="1043195"/>
            </a:xfrm>
            <a:custGeom>
              <a:avLst/>
              <a:gdLst>
                <a:gd name="T0" fmla="*/ 31 w 501"/>
                <a:gd name="T1" fmla="*/ 339 h 505"/>
                <a:gd name="T2" fmla="*/ 0 w 501"/>
                <a:gd name="T3" fmla="*/ 254 h 505"/>
                <a:gd name="T4" fmla="*/ 37 w 501"/>
                <a:gd name="T5" fmla="*/ 161 h 505"/>
                <a:gd name="T6" fmla="*/ 313 w 501"/>
                <a:gd name="T7" fmla="*/ 5 h 505"/>
                <a:gd name="T8" fmla="*/ 403 w 501"/>
                <a:gd name="T9" fmla="*/ 21 h 505"/>
                <a:gd name="T10" fmla="*/ 462 w 501"/>
                <a:gd name="T11" fmla="*/ 91 h 505"/>
                <a:gd name="T12" fmla="*/ 464 w 501"/>
                <a:gd name="T13" fmla="*/ 408 h 505"/>
                <a:gd name="T14" fmla="*/ 402 w 501"/>
                <a:gd name="T15" fmla="*/ 486 h 505"/>
                <a:gd name="T16" fmla="*/ 313 w 501"/>
                <a:gd name="T17" fmla="*/ 502 h 505"/>
                <a:gd name="T18" fmla="*/ 31 w 501"/>
                <a:gd name="T19" fmla="*/ 339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1" h="505">
                  <a:moveTo>
                    <a:pt x="31" y="339"/>
                  </a:moveTo>
                  <a:cubicBezTo>
                    <a:pt x="13" y="315"/>
                    <a:pt x="0" y="286"/>
                    <a:pt x="0" y="254"/>
                  </a:cubicBezTo>
                  <a:cubicBezTo>
                    <a:pt x="0" y="218"/>
                    <a:pt x="15" y="186"/>
                    <a:pt x="37" y="161"/>
                  </a:cubicBezTo>
                  <a:cubicBezTo>
                    <a:pt x="108" y="82"/>
                    <a:pt x="203" y="23"/>
                    <a:pt x="313" y="5"/>
                  </a:cubicBezTo>
                  <a:cubicBezTo>
                    <a:pt x="343" y="0"/>
                    <a:pt x="374" y="5"/>
                    <a:pt x="403" y="21"/>
                  </a:cubicBezTo>
                  <a:cubicBezTo>
                    <a:pt x="431" y="37"/>
                    <a:pt x="451" y="62"/>
                    <a:pt x="462" y="91"/>
                  </a:cubicBezTo>
                  <a:cubicBezTo>
                    <a:pt x="501" y="195"/>
                    <a:pt x="497" y="306"/>
                    <a:pt x="464" y="408"/>
                  </a:cubicBezTo>
                  <a:cubicBezTo>
                    <a:pt x="453" y="439"/>
                    <a:pt x="433" y="468"/>
                    <a:pt x="402" y="486"/>
                  </a:cubicBezTo>
                  <a:cubicBezTo>
                    <a:pt x="374" y="502"/>
                    <a:pt x="343" y="505"/>
                    <a:pt x="313" y="502"/>
                  </a:cubicBezTo>
                  <a:cubicBezTo>
                    <a:pt x="214" y="492"/>
                    <a:pt x="92" y="421"/>
                    <a:pt x="31" y="33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20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" name="Freeform 6"/>
            <p:cNvSpPr>
              <a:spLocks noChangeAspect="1"/>
            </p:cNvSpPr>
            <p:nvPr/>
          </p:nvSpPr>
          <p:spPr bwMode="auto">
            <a:xfrm rot="402533">
              <a:off x="430632" y="2415772"/>
              <a:ext cx="1033689" cy="1043195"/>
            </a:xfrm>
            <a:custGeom>
              <a:avLst/>
              <a:gdLst>
                <a:gd name="T0" fmla="*/ 31 w 501"/>
                <a:gd name="T1" fmla="*/ 339 h 505"/>
                <a:gd name="T2" fmla="*/ 0 w 501"/>
                <a:gd name="T3" fmla="*/ 254 h 505"/>
                <a:gd name="T4" fmla="*/ 37 w 501"/>
                <a:gd name="T5" fmla="*/ 161 h 505"/>
                <a:gd name="T6" fmla="*/ 313 w 501"/>
                <a:gd name="T7" fmla="*/ 5 h 505"/>
                <a:gd name="T8" fmla="*/ 403 w 501"/>
                <a:gd name="T9" fmla="*/ 21 h 505"/>
                <a:gd name="T10" fmla="*/ 462 w 501"/>
                <a:gd name="T11" fmla="*/ 91 h 505"/>
                <a:gd name="T12" fmla="*/ 464 w 501"/>
                <a:gd name="T13" fmla="*/ 408 h 505"/>
                <a:gd name="T14" fmla="*/ 402 w 501"/>
                <a:gd name="T15" fmla="*/ 486 h 505"/>
                <a:gd name="T16" fmla="*/ 313 w 501"/>
                <a:gd name="T17" fmla="*/ 502 h 505"/>
                <a:gd name="T18" fmla="*/ 31 w 501"/>
                <a:gd name="T19" fmla="*/ 339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1" h="505">
                  <a:moveTo>
                    <a:pt x="31" y="339"/>
                  </a:moveTo>
                  <a:cubicBezTo>
                    <a:pt x="13" y="315"/>
                    <a:pt x="0" y="286"/>
                    <a:pt x="0" y="254"/>
                  </a:cubicBezTo>
                  <a:cubicBezTo>
                    <a:pt x="0" y="218"/>
                    <a:pt x="15" y="186"/>
                    <a:pt x="37" y="161"/>
                  </a:cubicBezTo>
                  <a:cubicBezTo>
                    <a:pt x="108" y="82"/>
                    <a:pt x="203" y="23"/>
                    <a:pt x="313" y="5"/>
                  </a:cubicBezTo>
                  <a:cubicBezTo>
                    <a:pt x="343" y="0"/>
                    <a:pt x="374" y="5"/>
                    <a:pt x="403" y="21"/>
                  </a:cubicBezTo>
                  <a:cubicBezTo>
                    <a:pt x="431" y="37"/>
                    <a:pt x="451" y="62"/>
                    <a:pt x="462" y="91"/>
                  </a:cubicBezTo>
                  <a:cubicBezTo>
                    <a:pt x="501" y="195"/>
                    <a:pt x="497" y="306"/>
                    <a:pt x="464" y="408"/>
                  </a:cubicBezTo>
                  <a:cubicBezTo>
                    <a:pt x="453" y="439"/>
                    <a:pt x="433" y="468"/>
                    <a:pt x="402" y="486"/>
                  </a:cubicBezTo>
                  <a:cubicBezTo>
                    <a:pt x="374" y="502"/>
                    <a:pt x="343" y="505"/>
                    <a:pt x="313" y="502"/>
                  </a:cubicBezTo>
                  <a:cubicBezTo>
                    <a:pt x="214" y="492"/>
                    <a:pt x="92" y="421"/>
                    <a:pt x="31" y="339"/>
                  </a:cubicBezTo>
                  <a:close/>
                </a:path>
              </a:pathLst>
            </a:custGeom>
            <a:gradFill>
              <a:gsLst>
                <a:gs pos="0">
                  <a:schemeClr val="accent2">
                    <a:alpha val="23000"/>
                  </a:schemeClr>
                </a:gs>
                <a:gs pos="100000">
                  <a:srgbClr val="B7EEFF">
                    <a:alpha val="45000"/>
                  </a:srgbClr>
                </a:gs>
              </a:gsLst>
              <a:lin ang="16200000" scaled="1"/>
            </a:gradFill>
            <a:ln w="12700">
              <a:solidFill>
                <a:schemeClr val="accent2">
                  <a:lumMod val="60000"/>
                  <a:lumOff val="40000"/>
                  <a:alpha val="98000"/>
                </a:schemeClr>
              </a:solidFill>
            </a:ln>
            <a:effectLst>
              <a:outerShdw blurRad="114300" dist="63500" dir="2880000" sx="98000" sy="98000" algn="tl" rotWithShape="0">
                <a:srgbClr val="0486FC">
                  <a:alpha val="57000"/>
                </a:srgbClr>
              </a:outerShdw>
            </a:effectLst>
          </p:spPr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ru-RU" sz="120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6" name="Прямоугольник 5"/>
          <p:cNvSpPr/>
          <p:nvPr/>
        </p:nvSpPr>
        <p:spPr>
          <a:xfrm>
            <a:off x="611049" y="2197495"/>
            <a:ext cx="3342504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09562" lvl="1" indent="-285750">
              <a:buBlip>
                <a:blip r:embed="rId2"/>
              </a:buBlip>
            </a:pPr>
            <a:r>
              <a:rPr lang="ru-RU" sz="1400" dirty="0">
                <a:latin typeface="+mn-lt"/>
                <a:cs typeface="Arial" panose="020B0604020202020204" pitchFamily="34" charset="0"/>
              </a:rPr>
              <a:t>Программисты оптимизируют </a:t>
            </a:r>
            <a:r>
              <a:rPr lang="ru-RU" sz="1400" dirty="0" smtClean="0">
                <a:latin typeface="+mn-lt"/>
                <a:cs typeface="Arial" panose="020B0604020202020204" pitchFamily="34" charset="0"/>
              </a:rPr>
              <a:t>код</a:t>
            </a:r>
          </a:p>
          <a:p>
            <a:pPr marL="309562" lvl="1" indent="-285750">
              <a:buBlip>
                <a:blip r:embed="rId2"/>
              </a:buBlip>
            </a:pPr>
            <a:endParaRPr lang="ru-RU" sz="1400" dirty="0">
              <a:latin typeface="+mn-lt"/>
              <a:cs typeface="Arial" panose="020B0604020202020204" pitchFamily="34" charset="0"/>
            </a:endParaRPr>
          </a:p>
          <a:p>
            <a:pPr marL="309562" lvl="1" indent="-285750">
              <a:buBlip>
                <a:blip r:embed="rId2"/>
              </a:buBlip>
            </a:pPr>
            <a:r>
              <a:rPr lang="ru-RU" sz="1400" dirty="0">
                <a:cs typeface="Arial" panose="020B0604020202020204" pitchFamily="34" charset="0"/>
              </a:rPr>
              <a:t>Архитекторы оптимизируют алгоритмы и </a:t>
            </a:r>
            <a:r>
              <a:rPr lang="ru-RU" sz="1400" dirty="0" smtClean="0">
                <a:cs typeface="Arial" panose="020B0604020202020204" pitchFamily="34" charset="0"/>
              </a:rPr>
              <a:t>структуру</a:t>
            </a:r>
          </a:p>
          <a:p>
            <a:pPr marL="309562" lvl="1" indent="-285750">
              <a:buBlip>
                <a:blip r:embed="rId2"/>
              </a:buBlip>
            </a:pPr>
            <a:endParaRPr lang="ru-RU" sz="1400" dirty="0">
              <a:cs typeface="Arial" panose="020B0604020202020204" pitchFamily="34" charset="0"/>
            </a:endParaRPr>
          </a:p>
          <a:p>
            <a:pPr marL="309562" lvl="1" indent="-285750">
              <a:buBlip>
                <a:blip r:embed="rId2"/>
              </a:buBlip>
            </a:pPr>
            <a:r>
              <a:rPr lang="ru-RU" sz="1400" dirty="0">
                <a:cs typeface="Arial" panose="020B0604020202020204" pitchFamily="34" charset="0"/>
              </a:rPr>
              <a:t>Аналитики причесывают входные </a:t>
            </a:r>
            <a:r>
              <a:rPr lang="ru-RU" sz="1400" dirty="0" smtClean="0">
                <a:cs typeface="Arial" panose="020B0604020202020204" pitchFamily="34" charset="0"/>
              </a:rPr>
              <a:t>данные/математику</a:t>
            </a:r>
          </a:p>
          <a:p>
            <a:pPr marL="309562" lvl="1" indent="-285750">
              <a:buBlip>
                <a:blip r:embed="rId2"/>
              </a:buBlip>
            </a:pPr>
            <a:endParaRPr lang="ru-RU" sz="1400" dirty="0">
              <a:cs typeface="Arial" panose="020B0604020202020204" pitchFamily="34" charset="0"/>
            </a:endParaRPr>
          </a:p>
          <a:p>
            <a:pPr marL="309562" lvl="1" indent="-285750">
              <a:buBlip>
                <a:blip r:embed="rId2"/>
              </a:buBlip>
            </a:pPr>
            <a:r>
              <a:rPr lang="ru-RU" sz="1400" dirty="0">
                <a:cs typeface="Arial" panose="020B0604020202020204" pitchFamily="34" charset="0"/>
              </a:rPr>
              <a:t>Админы пишут скрипты автоматизации и тесты</a:t>
            </a:r>
          </a:p>
        </p:txBody>
      </p:sp>
      <p:sp>
        <p:nvSpPr>
          <p:cNvPr id="8" name="Скругленный прямоугольник 7"/>
          <p:cNvSpPr/>
          <p:nvPr/>
        </p:nvSpPr>
        <p:spPr bwMode="auto">
          <a:xfrm>
            <a:off x="4734703" y="1657350"/>
            <a:ext cx="2821098" cy="4267200"/>
          </a:xfrm>
          <a:prstGeom prst="roundRect">
            <a:avLst>
              <a:gd name="adj" fmla="val 7065"/>
            </a:avLst>
          </a:prstGeom>
          <a:solidFill>
            <a:schemeClr val="bg1">
              <a:alpha val="56000"/>
            </a:schemeClr>
          </a:solidFill>
          <a:ln w="6350">
            <a:solidFill>
              <a:srgbClr val="EEF2F0"/>
            </a:solidFill>
          </a:ln>
          <a:effectLst>
            <a:outerShdw blurRad="139700" dist="88900" dir="3000000" algn="tl" rotWithShape="0">
              <a:schemeClr val="accent1">
                <a:lumMod val="40000"/>
                <a:lumOff val="60000"/>
                <a:alpha val="15000"/>
              </a:schemeClr>
            </a:outerShdw>
          </a:effectLst>
        </p:spPr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 dirty="0"/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00215A50-0D84-4A0D-B651-9A56938DC78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92883" y="4009903"/>
            <a:ext cx="2326721" cy="1543172"/>
          </a:xfrm>
          <a:prstGeom prst="roundRect">
            <a:avLst>
              <a:gd name="adj" fmla="val 8013"/>
            </a:avLst>
          </a:prstGeom>
        </p:spPr>
      </p:pic>
      <p:sp>
        <p:nvSpPr>
          <p:cNvPr id="10" name="Равнобедренный треугольник 9"/>
          <p:cNvSpPr/>
          <p:nvPr/>
        </p:nvSpPr>
        <p:spPr bwMode="auto">
          <a:xfrm rot="5400000">
            <a:off x="4121471" y="2740908"/>
            <a:ext cx="722491" cy="228599"/>
          </a:xfrm>
          <a:prstGeom prst="triangle">
            <a:avLst>
              <a:gd name="adj" fmla="val 50449"/>
            </a:avLst>
          </a:prstGeom>
          <a:gradFill>
            <a:gsLst>
              <a:gs pos="0">
                <a:schemeClr val="accent2">
                  <a:alpha val="23000"/>
                </a:schemeClr>
              </a:gs>
              <a:gs pos="100000">
                <a:srgbClr val="B7EEFF">
                  <a:alpha val="45000"/>
                </a:srgbClr>
              </a:gs>
            </a:gsLst>
            <a:lin ang="16200000" scaled="1"/>
          </a:gradFill>
          <a:ln w="12700">
            <a:solidFill>
              <a:schemeClr val="accent2">
                <a:lumMod val="60000"/>
                <a:lumOff val="40000"/>
                <a:alpha val="98000"/>
              </a:schemeClr>
            </a:solidFill>
          </a:ln>
          <a:effectLst>
            <a:outerShdw blurRad="114300" dist="63500" dir="2880000" sx="98000" sy="98000" algn="tl" rotWithShape="0">
              <a:srgbClr val="0486FC">
                <a:alpha val="57000"/>
              </a:srgbClr>
            </a:outerShdw>
          </a:effectLst>
        </p:spPr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 sz="120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Равнобедренный треугольник 10"/>
          <p:cNvSpPr/>
          <p:nvPr/>
        </p:nvSpPr>
        <p:spPr bwMode="auto">
          <a:xfrm rot="5400000">
            <a:off x="7556043" y="2740908"/>
            <a:ext cx="722491" cy="228599"/>
          </a:xfrm>
          <a:prstGeom prst="triangle">
            <a:avLst>
              <a:gd name="adj" fmla="val 50449"/>
            </a:avLst>
          </a:prstGeom>
          <a:gradFill>
            <a:gsLst>
              <a:gs pos="0">
                <a:schemeClr val="accent2">
                  <a:alpha val="23000"/>
                </a:schemeClr>
              </a:gs>
              <a:gs pos="100000">
                <a:srgbClr val="B7EEFF">
                  <a:alpha val="45000"/>
                </a:srgbClr>
              </a:gs>
            </a:gsLst>
            <a:lin ang="16200000" scaled="1"/>
          </a:gradFill>
          <a:ln w="12700">
            <a:solidFill>
              <a:schemeClr val="accent2">
                <a:lumMod val="60000"/>
                <a:lumOff val="40000"/>
                <a:alpha val="98000"/>
              </a:schemeClr>
            </a:solidFill>
          </a:ln>
          <a:effectLst>
            <a:outerShdw blurRad="114300" dist="63500" dir="2880000" sx="98000" sy="98000" algn="tl" rotWithShape="0">
              <a:srgbClr val="0486FC">
                <a:alpha val="57000"/>
              </a:srgbClr>
            </a:outerShdw>
          </a:effectLst>
        </p:spPr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 sz="120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3" name="Группа 12"/>
          <p:cNvGrpSpPr/>
          <p:nvPr/>
        </p:nvGrpSpPr>
        <p:grpSpPr>
          <a:xfrm>
            <a:off x="5728865" y="1173217"/>
            <a:ext cx="832775" cy="810792"/>
            <a:chOff x="430632" y="2415772"/>
            <a:chExt cx="1071479" cy="1043195"/>
          </a:xfrm>
        </p:grpSpPr>
        <p:sp>
          <p:nvSpPr>
            <p:cNvPr id="14" name="Freeform 6"/>
            <p:cNvSpPr>
              <a:spLocks noChangeAspect="1"/>
            </p:cNvSpPr>
            <p:nvPr/>
          </p:nvSpPr>
          <p:spPr bwMode="auto">
            <a:xfrm rot="4440000">
              <a:off x="463669" y="2415773"/>
              <a:ext cx="1033689" cy="1043195"/>
            </a:xfrm>
            <a:custGeom>
              <a:avLst/>
              <a:gdLst>
                <a:gd name="T0" fmla="*/ 31 w 501"/>
                <a:gd name="T1" fmla="*/ 339 h 505"/>
                <a:gd name="T2" fmla="*/ 0 w 501"/>
                <a:gd name="T3" fmla="*/ 254 h 505"/>
                <a:gd name="T4" fmla="*/ 37 w 501"/>
                <a:gd name="T5" fmla="*/ 161 h 505"/>
                <a:gd name="T6" fmla="*/ 313 w 501"/>
                <a:gd name="T7" fmla="*/ 5 h 505"/>
                <a:gd name="T8" fmla="*/ 403 w 501"/>
                <a:gd name="T9" fmla="*/ 21 h 505"/>
                <a:gd name="T10" fmla="*/ 462 w 501"/>
                <a:gd name="T11" fmla="*/ 91 h 505"/>
                <a:gd name="T12" fmla="*/ 464 w 501"/>
                <a:gd name="T13" fmla="*/ 408 h 505"/>
                <a:gd name="T14" fmla="*/ 402 w 501"/>
                <a:gd name="T15" fmla="*/ 486 h 505"/>
                <a:gd name="T16" fmla="*/ 313 w 501"/>
                <a:gd name="T17" fmla="*/ 502 h 505"/>
                <a:gd name="T18" fmla="*/ 31 w 501"/>
                <a:gd name="T19" fmla="*/ 339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1" h="505">
                  <a:moveTo>
                    <a:pt x="31" y="339"/>
                  </a:moveTo>
                  <a:cubicBezTo>
                    <a:pt x="13" y="315"/>
                    <a:pt x="0" y="286"/>
                    <a:pt x="0" y="254"/>
                  </a:cubicBezTo>
                  <a:cubicBezTo>
                    <a:pt x="0" y="218"/>
                    <a:pt x="15" y="186"/>
                    <a:pt x="37" y="161"/>
                  </a:cubicBezTo>
                  <a:cubicBezTo>
                    <a:pt x="108" y="82"/>
                    <a:pt x="203" y="23"/>
                    <a:pt x="313" y="5"/>
                  </a:cubicBezTo>
                  <a:cubicBezTo>
                    <a:pt x="343" y="0"/>
                    <a:pt x="374" y="5"/>
                    <a:pt x="403" y="21"/>
                  </a:cubicBezTo>
                  <a:cubicBezTo>
                    <a:pt x="431" y="37"/>
                    <a:pt x="451" y="62"/>
                    <a:pt x="462" y="91"/>
                  </a:cubicBezTo>
                  <a:cubicBezTo>
                    <a:pt x="501" y="195"/>
                    <a:pt x="497" y="306"/>
                    <a:pt x="464" y="408"/>
                  </a:cubicBezTo>
                  <a:cubicBezTo>
                    <a:pt x="453" y="439"/>
                    <a:pt x="433" y="468"/>
                    <a:pt x="402" y="486"/>
                  </a:cubicBezTo>
                  <a:cubicBezTo>
                    <a:pt x="374" y="502"/>
                    <a:pt x="343" y="505"/>
                    <a:pt x="313" y="502"/>
                  </a:cubicBezTo>
                  <a:cubicBezTo>
                    <a:pt x="214" y="492"/>
                    <a:pt x="92" y="421"/>
                    <a:pt x="31" y="33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20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" name="Freeform 6"/>
            <p:cNvSpPr>
              <a:spLocks noChangeAspect="1"/>
            </p:cNvSpPr>
            <p:nvPr/>
          </p:nvSpPr>
          <p:spPr bwMode="auto">
            <a:xfrm rot="402533">
              <a:off x="430632" y="2415772"/>
              <a:ext cx="1033689" cy="1043195"/>
            </a:xfrm>
            <a:custGeom>
              <a:avLst/>
              <a:gdLst>
                <a:gd name="T0" fmla="*/ 31 w 501"/>
                <a:gd name="T1" fmla="*/ 339 h 505"/>
                <a:gd name="T2" fmla="*/ 0 w 501"/>
                <a:gd name="T3" fmla="*/ 254 h 505"/>
                <a:gd name="T4" fmla="*/ 37 w 501"/>
                <a:gd name="T5" fmla="*/ 161 h 505"/>
                <a:gd name="T6" fmla="*/ 313 w 501"/>
                <a:gd name="T7" fmla="*/ 5 h 505"/>
                <a:gd name="T8" fmla="*/ 403 w 501"/>
                <a:gd name="T9" fmla="*/ 21 h 505"/>
                <a:gd name="T10" fmla="*/ 462 w 501"/>
                <a:gd name="T11" fmla="*/ 91 h 505"/>
                <a:gd name="T12" fmla="*/ 464 w 501"/>
                <a:gd name="T13" fmla="*/ 408 h 505"/>
                <a:gd name="T14" fmla="*/ 402 w 501"/>
                <a:gd name="T15" fmla="*/ 486 h 505"/>
                <a:gd name="T16" fmla="*/ 313 w 501"/>
                <a:gd name="T17" fmla="*/ 502 h 505"/>
                <a:gd name="T18" fmla="*/ 31 w 501"/>
                <a:gd name="T19" fmla="*/ 339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1" h="505">
                  <a:moveTo>
                    <a:pt x="31" y="339"/>
                  </a:moveTo>
                  <a:cubicBezTo>
                    <a:pt x="13" y="315"/>
                    <a:pt x="0" y="286"/>
                    <a:pt x="0" y="254"/>
                  </a:cubicBezTo>
                  <a:cubicBezTo>
                    <a:pt x="0" y="218"/>
                    <a:pt x="15" y="186"/>
                    <a:pt x="37" y="161"/>
                  </a:cubicBezTo>
                  <a:cubicBezTo>
                    <a:pt x="108" y="82"/>
                    <a:pt x="203" y="23"/>
                    <a:pt x="313" y="5"/>
                  </a:cubicBezTo>
                  <a:cubicBezTo>
                    <a:pt x="343" y="0"/>
                    <a:pt x="374" y="5"/>
                    <a:pt x="403" y="21"/>
                  </a:cubicBezTo>
                  <a:cubicBezTo>
                    <a:pt x="431" y="37"/>
                    <a:pt x="451" y="62"/>
                    <a:pt x="462" y="91"/>
                  </a:cubicBezTo>
                  <a:cubicBezTo>
                    <a:pt x="501" y="195"/>
                    <a:pt x="497" y="306"/>
                    <a:pt x="464" y="408"/>
                  </a:cubicBezTo>
                  <a:cubicBezTo>
                    <a:pt x="453" y="439"/>
                    <a:pt x="433" y="468"/>
                    <a:pt x="402" y="486"/>
                  </a:cubicBezTo>
                  <a:cubicBezTo>
                    <a:pt x="374" y="502"/>
                    <a:pt x="343" y="505"/>
                    <a:pt x="313" y="502"/>
                  </a:cubicBezTo>
                  <a:cubicBezTo>
                    <a:pt x="214" y="492"/>
                    <a:pt x="92" y="421"/>
                    <a:pt x="31" y="339"/>
                  </a:cubicBezTo>
                  <a:close/>
                </a:path>
              </a:pathLst>
            </a:custGeom>
            <a:gradFill>
              <a:gsLst>
                <a:gs pos="0">
                  <a:schemeClr val="accent2">
                    <a:alpha val="23000"/>
                  </a:schemeClr>
                </a:gs>
                <a:gs pos="100000">
                  <a:srgbClr val="B7EEFF">
                    <a:alpha val="45000"/>
                  </a:srgbClr>
                </a:gs>
              </a:gsLst>
              <a:lin ang="16200000" scaled="1"/>
            </a:gradFill>
            <a:ln w="12700">
              <a:solidFill>
                <a:schemeClr val="accent2">
                  <a:lumMod val="60000"/>
                  <a:lumOff val="40000"/>
                  <a:alpha val="98000"/>
                </a:schemeClr>
              </a:solidFill>
            </a:ln>
            <a:effectLst>
              <a:outerShdw blurRad="114300" dist="63500" dir="2880000" sx="98000" sy="98000" algn="tl" rotWithShape="0">
                <a:srgbClr val="0486FC">
                  <a:alpha val="57000"/>
                </a:srgbClr>
              </a:outerShdw>
            </a:effectLst>
          </p:spPr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ru-RU" sz="120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7" name="Прямоугольник 16"/>
          <p:cNvSpPr/>
          <p:nvPr/>
        </p:nvSpPr>
        <p:spPr>
          <a:xfrm>
            <a:off x="4687927" y="2197495"/>
            <a:ext cx="284882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algn="ctr"/>
            <a:r>
              <a:rPr lang="ru-RU" sz="1600" b="1" dirty="0" smtClean="0">
                <a:solidFill>
                  <a:schemeClr val="accent2"/>
                </a:solidFill>
                <a:latin typeface="+mj-lt"/>
                <a:cs typeface="Arial" panose="020B0604020202020204" pitchFamily="34" charset="0"/>
              </a:rPr>
              <a:t>СЕТЕВИКИ ОПТИМИЗИРУЮТ СПД</a:t>
            </a:r>
          </a:p>
          <a:p>
            <a:pPr marL="0" lvl="1" algn="ctr"/>
            <a:r>
              <a:rPr lang="ru-RU" sz="1600" b="1" dirty="0" smtClean="0">
                <a:solidFill>
                  <a:schemeClr val="accent2"/>
                </a:solidFill>
                <a:latin typeface="+mj-lt"/>
                <a:cs typeface="Arial" panose="020B0604020202020204" pitchFamily="34" charset="0"/>
              </a:rPr>
              <a:t>(</a:t>
            </a:r>
            <a:r>
              <a:rPr lang="en-US" sz="1600" b="1" dirty="0" smtClean="0">
                <a:solidFill>
                  <a:schemeClr val="accent2"/>
                </a:solidFill>
                <a:latin typeface="+mj-lt"/>
                <a:cs typeface="Arial" panose="020B0604020202020204" pitchFamily="34" charset="0"/>
              </a:rPr>
              <a:t>ROCEV2 PFC/ECN TUNING</a:t>
            </a:r>
            <a:r>
              <a:rPr lang="ru-RU" sz="1600" b="1" dirty="0" smtClean="0">
                <a:solidFill>
                  <a:schemeClr val="accent2"/>
                </a:solidFill>
                <a:latin typeface="+mj-lt"/>
                <a:cs typeface="Arial" panose="020B0604020202020204" pitchFamily="34" charset="0"/>
              </a:rPr>
              <a:t>)</a:t>
            </a:r>
            <a:endParaRPr lang="ru-RU" sz="1600" b="1" dirty="0">
              <a:solidFill>
                <a:schemeClr val="accent2"/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 bwMode="auto">
          <a:xfrm>
            <a:off x="8179832" y="1657349"/>
            <a:ext cx="3669268" cy="4267201"/>
          </a:xfrm>
          <a:prstGeom prst="roundRect">
            <a:avLst>
              <a:gd name="adj" fmla="val 7065"/>
            </a:avLst>
          </a:prstGeom>
          <a:solidFill>
            <a:schemeClr val="bg1">
              <a:alpha val="56000"/>
            </a:schemeClr>
          </a:solidFill>
          <a:ln w="6350">
            <a:solidFill>
              <a:srgbClr val="EEF2F0"/>
            </a:solidFill>
          </a:ln>
          <a:effectLst>
            <a:outerShdw blurRad="139700" dist="88900" dir="3000000" algn="tl" rotWithShape="0">
              <a:schemeClr val="accent1">
                <a:lumMod val="40000"/>
                <a:lumOff val="60000"/>
                <a:alpha val="15000"/>
              </a:schemeClr>
            </a:outerShdw>
          </a:effectLst>
        </p:spPr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 dirty="0"/>
          </a:p>
        </p:txBody>
      </p:sp>
      <p:grpSp>
        <p:nvGrpSpPr>
          <p:cNvPr id="19" name="Группа 18"/>
          <p:cNvGrpSpPr/>
          <p:nvPr/>
        </p:nvGrpSpPr>
        <p:grpSpPr>
          <a:xfrm>
            <a:off x="9598079" y="1150986"/>
            <a:ext cx="832775" cy="810792"/>
            <a:chOff x="430632" y="2415772"/>
            <a:chExt cx="1071479" cy="1043195"/>
          </a:xfrm>
        </p:grpSpPr>
        <p:sp>
          <p:nvSpPr>
            <p:cNvPr id="20" name="Freeform 6"/>
            <p:cNvSpPr>
              <a:spLocks noChangeAspect="1"/>
            </p:cNvSpPr>
            <p:nvPr/>
          </p:nvSpPr>
          <p:spPr bwMode="auto">
            <a:xfrm rot="4440000">
              <a:off x="463669" y="2415773"/>
              <a:ext cx="1033689" cy="1043195"/>
            </a:xfrm>
            <a:custGeom>
              <a:avLst/>
              <a:gdLst>
                <a:gd name="T0" fmla="*/ 31 w 501"/>
                <a:gd name="T1" fmla="*/ 339 h 505"/>
                <a:gd name="T2" fmla="*/ 0 w 501"/>
                <a:gd name="T3" fmla="*/ 254 h 505"/>
                <a:gd name="T4" fmla="*/ 37 w 501"/>
                <a:gd name="T5" fmla="*/ 161 h 505"/>
                <a:gd name="T6" fmla="*/ 313 w 501"/>
                <a:gd name="T7" fmla="*/ 5 h 505"/>
                <a:gd name="T8" fmla="*/ 403 w 501"/>
                <a:gd name="T9" fmla="*/ 21 h 505"/>
                <a:gd name="T10" fmla="*/ 462 w 501"/>
                <a:gd name="T11" fmla="*/ 91 h 505"/>
                <a:gd name="T12" fmla="*/ 464 w 501"/>
                <a:gd name="T13" fmla="*/ 408 h 505"/>
                <a:gd name="T14" fmla="*/ 402 w 501"/>
                <a:gd name="T15" fmla="*/ 486 h 505"/>
                <a:gd name="T16" fmla="*/ 313 w 501"/>
                <a:gd name="T17" fmla="*/ 502 h 505"/>
                <a:gd name="T18" fmla="*/ 31 w 501"/>
                <a:gd name="T19" fmla="*/ 339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1" h="505">
                  <a:moveTo>
                    <a:pt x="31" y="339"/>
                  </a:moveTo>
                  <a:cubicBezTo>
                    <a:pt x="13" y="315"/>
                    <a:pt x="0" y="286"/>
                    <a:pt x="0" y="254"/>
                  </a:cubicBezTo>
                  <a:cubicBezTo>
                    <a:pt x="0" y="218"/>
                    <a:pt x="15" y="186"/>
                    <a:pt x="37" y="161"/>
                  </a:cubicBezTo>
                  <a:cubicBezTo>
                    <a:pt x="108" y="82"/>
                    <a:pt x="203" y="23"/>
                    <a:pt x="313" y="5"/>
                  </a:cubicBezTo>
                  <a:cubicBezTo>
                    <a:pt x="343" y="0"/>
                    <a:pt x="374" y="5"/>
                    <a:pt x="403" y="21"/>
                  </a:cubicBezTo>
                  <a:cubicBezTo>
                    <a:pt x="431" y="37"/>
                    <a:pt x="451" y="62"/>
                    <a:pt x="462" y="91"/>
                  </a:cubicBezTo>
                  <a:cubicBezTo>
                    <a:pt x="501" y="195"/>
                    <a:pt x="497" y="306"/>
                    <a:pt x="464" y="408"/>
                  </a:cubicBezTo>
                  <a:cubicBezTo>
                    <a:pt x="453" y="439"/>
                    <a:pt x="433" y="468"/>
                    <a:pt x="402" y="486"/>
                  </a:cubicBezTo>
                  <a:cubicBezTo>
                    <a:pt x="374" y="502"/>
                    <a:pt x="343" y="505"/>
                    <a:pt x="313" y="502"/>
                  </a:cubicBezTo>
                  <a:cubicBezTo>
                    <a:pt x="214" y="492"/>
                    <a:pt x="92" y="421"/>
                    <a:pt x="31" y="33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20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" name="Freeform 6"/>
            <p:cNvSpPr>
              <a:spLocks noChangeAspect="1"/>
            </p:cNvSpPr>
            <p:nvPr/>
          </p:nvSpPr>
          <p:spPr bwMode="auto">
            <a:xfrm rot="402533">
              <a:off x="430632" y="2415772"/>
              <a:ext cx="1033689" cy="1043195"/>
            </a:xfrm>
            <a:custGeom>
              <a:avLst/>
              <a:gdLst>
                <a:gd name="T0" fmla="*/ 31 w 501"/>
                <a:gd name="T1" fmla="*/ 339 h 505"/>
                <a:gd name="T2" fmla="*/ 0 w 501"/>
                <a:gd name="T3" fmla="*/ 254 h 505"/>
                <a:gd name="T4" fmla="*/ 37 w 501"/>
                <a:gd name="T5" fmla="*/ 161 h 505"/>
                <a:gd name="T6" fmla="*/ 313 w 501"/>
                <a:gd name="T7" fmla="*/ 5 h 505"/>
                <a:gd name="T8" fmla="*/ 403 w 501"/>
                <a:gd name="T9" fmla="*/ 21 h 505"/>
                <a:gd name="T10" fmla="*/ 462 w 501"/>
                <a:gd name="T11" fmla="*/ 91 h 505"/>
                <a:gd name="T12" fmla="*/ 464 w 501"/>
                <a:gd name="T13" fmla="*/ 408 h 505"/>
                <a:gd name="T14" fmla="*/ 402 w 501"/>
                <a:gd name="T15" fmla="*/ 486 h 505"/>
                <a:gd name="T16" fmla="*/ 313 w 501"/>
                <a:gd name="T17" fmla="*/ 502 h 505"/>
                <a:gd name="T18" fmla="*/ 31 w 501"/>
                <a:gd name="T19" fmla="*/ 339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1" h="505">
                  <a:moveTo>
                    <a:pt x="31" y="339"/>
                  </a:moveTo>
                  <a:cubicBezTo>
                    <a:pt x="13" y="315"/>
                    <a:pt x="0" y="286"/>
                    <a:pt x="0" y="254"/>
                  </a:cubicBezTo>
                  <a:cubicBezTo>
                    <a:pt x="0" y="218"/>
                    <a:pt x="15" y="186"/>
                    <a:pt x="37" y="161"/>
                  </a:cubicBezTo>
                  <a:cubicBezTo>
                    <a:pt x="108" y="82"/>
                    <a:pt x="203" y="23"/>
                    <a:pt x="313" y="5"/>
                  </a:cubicBezTo>
                  <a:cubicBezTo>
                    <a:pt x="343" y="0"/>
                    <a:pt x="374" y="5"/>
                    <a:pt x="403" y="21"/>
                  </a:cubicBezTo>
                  <a:cubicBezTo>
                    <a:pt x="431" y="37"/>
                    <a:pt x="451" y="62"/>
                    <a:pt x="462" y="91"/>
                  </a:cubicBezTo>
                  <a:cubicBezTo>
                    <a:pt x="501" y="195"/>
                    <a:pt x="497" y="306"/>
                    <a:pt x="464" y="408"/>
                  </a:cubicBezTo>
                  <a:cubicBezTo>
                    <a:pt x="453" y="439"/>
                    <a:pt x="433" y="468"/>
                    <a:pt x="402" y="486"/>
                  </a:cubicBezTo>
                  <a:cubicBezTo>
                    <a:pt x="374" y="502"/>
                    <a:pt x="343" y="505"/>
                    <a:pt x="313" y="502"/>
                  </a:cubicBezTo>
                  <a:cubicBezTo>
                    <a:pt x="214" y="492"/>
                    <a:pt x="92" y="421"/>
                    <a:pt x="31" y="339"/>
                  </a:cubicBezTo>
                  <a:close/>
                </a:path>
              </a:pathLst>
            </a:custGeom>
            <a:gradFill>
              <a:gsLst>
                <a:gs pos="0">
                  <a:schemeClr val="accent2">
                    <a:alpha val="23000"/>
                  </a:schemeClr>
                </a:gs>
                <a:gs pos="100000">
                  <a:srgbClr val="B7EEFF">
                    <a:alpha val="45000"/>
                  </a:srgbClr>
                </a:gs>
              </a:gsLst>
              <a:lin ang="16200000" scaled="1"/>
            </a:gradFill>
            <a:ln w="12700">
              <a:solidFill>
                <a:schemeClr val="accent2">
                  <a:lumMod val="60000"/>
                  <a:lumOff val="40000"/>
                  <a:alpha val="98000"/>
                </a:schemeClr>
              </a:solidFill>
            </a:ln>
            <a:effectLst>
              <a:outerShdw blurRad="114300" dist="63500" dir="2880000" sx="98000" sy="98000" algn="tl" rotWithShape="0">
                <a:srgbClr val="0486FC">
                  <a:alpha val="57000"/>
                </a:srgbClr>
              </a:outerShdw>
            </a:effectLst>
          </p:spPr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ru-RU" sz="120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B0551B7E-2F18-42F5-9B14-266EC67E0F1F}"/>
              </a:ext>
            </a:extLst>
          </p:cNvPr>
          <p:cNvSpPr/>
          <p:nvPr/>
        </p:nvSpPr>
        <p:spPr>
          <a:xfrm>
            <a:off x="8376052" y="2197495"/>
            <a:ext cx="3406373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/>
            <a:r>
              <a:rPr lang="en-US" b="1" dirty="0" smtClean="0">
                <a:solidFill>
                  <a:schemeClr val="accent2"/>
                </a:solidFill>
                <a:latin typeface="+mj-lt"/>
                <a:cs typeface="Arial" panose="020B0604020202020204" pitchFamily="34" charset="0"/>
              </a:rPr>
              <a:t>X + Y</a:t>
            </a:r>
            <a:endParaRPr lang="ru-RU" dirty="0" smtClean="0">
              <a:latin typeface="+mj-lt"/>
              <a:cs typeface="Arial" panose="020B0604020202020204" pitchFamily="34" charset="0"/>
            </a:endParaRPr>
          </a:p>
          <a:p>
            <a:pPr marL="0" lvl="1"/>
            <a:r>
              <a:rPr lang="ru-RU" sz="1400" dirty="0" smtClean="0">
                <a:cs typeface="Arial" panose="020B0604020202020204" pitchFamily="34" charset="0"/>
              </a:rPr>
              <a:t>Тюнинг </a:t>
            </a:r>
            <a:r>
              <a:rPr lang="ru-RU" sz="1400" dirty="0">
                <a:cs typeface="Arial" panose="020B0604020202020204" pitchFamily="34" charset="0"/>
              </a:rPr>
              <a:t>инфраструктуры</a:t>
            </a:r>
          </a:p>
          <a:p>
            <a:pPr marL="0" lvl="1"/>
            <a:r>
              <a:rPr lang="ru-RU" sz="1400" dirty="0">
                <a:cs typeface="Arial" panose="020B0604020202020204" pitchFamily="34" charset="0"/>
              </a:rPr>
              <a:t>не является «золотой пулей»</a:t>
            </a:r>
          </a:p>
          <a:p>
            <a:pPr marL="0" lvl="1"/>
            <a:r>
              <a:rPr lang="ru-RU" sz="1400" dirty="0">
                <a:cs typeface="Arial" panose="020B0604020202020204" pitchFamily="34" charset="0"/>
              </a:rPr>
              <a:t>сам по себе, но если наши гонщики будут иметь запас «лошадок»– шансы несколько меняются,  сколько мы готовы игнорировать, 1%, 3%, 10% ????</a:t>
            </a:r>
          </a:p>
        </p:txBody>
      </p:sp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5039CDE4-CC01-4AD5-B62C-C3B8EDD1E5C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90108" y="4001928"/>
            <a:ext cx="2326721" cy="1551147"/>
          </a:xfrm>
          <a:prstGeom prst="roundRect">
            <a:avLst>
              <a:gd name="adj" fmla="val 8684"/>
            </a:avLst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55176" y="1391305"/>
            <a:ext cx="378955" cy="378955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35980" y="1363749"/>
            <a:ext cx="378955" cy="378955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67146" y="1391305"/>
            <a:ext cx="378955" cy="3789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9511906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ИТОГ</a:t>
            </a:r>
          </a:p>
        </p:txBody>
      </p:sp>
      <p:grpSp>
        <p:nvGrpSpPr>
          <p:cNvPr id="18" name="Группа 17"/>
          <p:cNvGrpSpPr/>
          <p:nvPr/>
        </p:nvGrpSpPr>
        <p:grpSpPr>
          <a:xfrm>
            <a:off x="371475" y="1524772"/>
            <a:ext cx="5540076" cy="3863466"/>
            <a:chOff x="371475" y="1150894"/>
            <a:chExt cx="5540076" cy="3863466"/>
          </a:xfrm>
        </p:grpSpPr>
        <p:sp>
          <p:nvSpPr>
            <p:cNvPr id="3" name="Прямоугольник 2"/>
            <p:cNvSpPr/>
            <p:nvPr/>
          </p:nvSpPr>
          <p:spPr>
            <a:xfrm>
              <a:off x="1345587" y="1272336"/>
              <a:ext cx="4565964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3812" lvl="1"/>
              <a:r>
                <a:rPr lang="ru-RU" sz="1400" dirty="0">
                  <a:latin typeface="+mn-lt"/>
                  <a:cs typeface="Arial" panose="020B0604020202020204" pitchFamily="34" charset="0"/>
                </a:rPr>
                <a:t>Теоретические измышления </a:t>
              </a:r>
              <a:r>
                <a:rPr lang="ru-RU" sz="1400" dirty="0" smtClean="0">
                  <a:latin typeface="+mn-lt"/>
                  <a:cs typeface="Arial" panose="020B0604020202020204" pitchFamily="34" charset="0"/>
                </a:rPr>
                <a:t>получили</a:t>
              </a:r>
            </a:p>
            <a:p>
              <a:pPr marL="23812" lvl="1"/>
              <a:r>
                <a:rPr lang="ru-RU" sz="1400" dirty="0" smtClean="0">
                  <a:latin typeface="+mn-lt"/>
                  <a:cs typeface="Arial" panose="020B0604020202020204" pitchFamily="34" charset="0"/>
                </a:rPr>
                <a:t>практическое </a:t>
              </a:r>
              <a:r>
                <a:rPr lang="ru-RU" sz="1400" dirty="0">
                  <a:latin typeface="+mn-lt"/>
                  <a:cs typeface="Arial" panose="020B0604020202020204" pitchFamily="34" charset="0"/>
                </a:rPr>
                <a:t>подтверждение</a:t>
              </a:r>
            </a:p>
          </p:txBody>
        </p:sp>
        <p:grpSp>
          <p:nvGrpSpPr>
            <p:cNvPr id="4" name="Группа 3"/>
            <p:cNvGrpSpPr/>
            <p:nvPr/>
          </p:nvGrpSpPr>
          <p:grpSpPr>
            <a:xfrm>
              <a:off x="371475" y="1150894"/>
              <a:ext cx="832775" cy="810792"/>
              <a:chOff x="430632" y="2415772"/>
              <a:chExt cx="1071479" cy="1043195"/>
            </a:xfrm>
          </p:grpSpPr>
          <p:sp>
            <p:nvSpPr>
              <p:cNvPr id="5" name="Freeform 6"/>
              <p:cNvSpPr>
                <a:spLocks noChangeAspect="1"/>
              </p:cNvSpPr>
              <p:nvPr/>
            </p:nvSpPr>
            <p:spPr bwMode="auto">
              <a:xfrm rot="4440000">
                <a:off x="463669" y="2415773"/>
                <a:ext cx="1033689" cy="1043195"/>
              </a:xfrm>
              <a:custGeom>
                <a:avLst/>
                <a:gdLst>
                  <a:gd name="T0" fmla="*/ 31 w 501"/>
                  <a:gd name="T1" fmla="*/ 339 h 505"/>
                  <a:gd name="T2" fmla="*/ 0 w 501"/>
                  <a:gd name="T3" fmla="*/ 254 h 505"/>
                  <a:gd name="T4" fmla="*/ 37 w 501"/>
                  <a:gd name="T5" fmla="*/ 161 h 505"/>
                  <a:gd name="T6" fmla="*/ 313 w 501"/>
                  <a:gd name="T7" fmla="*/ 5 h 505"/>
                  <a:gd name="T8" fmla="*/ 403 w 501"/>
                  <a:gd name="T9" fmla="*/ 21 h 505"/>
                  <a:gd name="T10" fmla="*/ 462 w 501"/>
                  <a:gd name="T11" fmla="*/ 91 h 505"/>
                  <a:gd name="T12" fmla="*/ 464 w 501"/>
                  <a:gd name="T13" fmla="*/ 408 h 505"/>
                  <a:gd name="T14" fmla="*/ 402 w 501"/>
                  <a:gd name="T15" fmla="*/ 486 h 505"/>
                  <a:gd name="T16" fmla="*/ 313 w 501"/>
                  <a:gd name="T17" fmla="*/ 502 h 505"/>
                  <a:gd name="T18" fmla="*/ 31 w 501"/>
                  <a:gd name="T19" fmla="*/ 339 h 5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01" h="505">
                    <a:moveTo>
                      <a:pt x="31" y="339"/>
                    </a:moveTo>
                    <a:cubicBezTo>
                      <a:pt x="13" y="315"/>
                      <a:pt x="0" y="286"/>
                      <a:pt x="0" y="254"/>
                    </a:cubicBezTo>
                    <a:cubicBezTo>
                      <a:pt x="0" y="218"/>
                      <a:pt x="15" y="186"/>
                      <a:pt x="37" y="161"/>
                    </a:cubicBezTo>
                    <a:cubicBezTo>
                      <a:pt x="108" y="82"/>
                      <a:pt x="203" y="23"/>
                      <a:pt x="313" y="5"/>
                    </a:cubicBezTo>
                    <a:cubicBezTo>
                      <a:pt x="343" y="0"/>
                      <a:pt x="374" y="5"/>
                      <a:pt x="403" y="21"/>
                    </a:cubicBezTo>
                    <a:cubicBezTo>
                      <a:pt x="431" y="37"/>
                      <a:pt x="451" y="62"/>
                      <a:pt x="462" y="91"/>
                    </a:cubicBezTo>
                    <a:cubicBezTo>
                      <a:pt x="501" y="195"/>
                      <a:pt x="497" y="306"/>
                      <a:pt x="464" y="408"/>
                    </a:cubicBezTo>
                    <a:cubicBezTo>
                      <a:pt x="453" y="439"/>
                      <a:pt x="433" y="468"/>
                      <a:pt x="402" y="486"/>
                    </a:cubicBezTo>
                    <a:cubicBezTo>
                      <a:pt x="374" y="502"/>
                      <a:pt x="343" y="505"/>
                      <a:pt x="313" y="502"/>
                    </a:cubicBezTo>
                    <a:cubicBezTo>
                      <a:pt x="214" y="492"/>
                      <a:pt x="92" y="421"/>
                      <a:pt x="31" y="339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200">
                  <a:latin typeface="+mn-lt"/>
                  <a:cs typeface="Arial" panose="020B0604020202020204" pitchFamily="34" charset="0"/>
                </a:endParaRPr>
              </a:p>
            </p:txBody>
          </p:sp>
          <p:sp>
            <p:nvSpPr>
              <p:cNvPr id="6" name="Freeform 6"/>
              <p:cNvSpPr>
                <a:spLocks noChangeAspect="1"/>
              </p:cNvSpPr>
              <p:nvPr/>
            </p:nvSpPr>
            <p:spPr bwMode="auto">
              <a:xfrm rot="402533">
                <a:off x="430632" y="2415772"/>
                <a:ext cx="1033689" cy="1043195"/>
              </a:xfrm>
              <a:custGeom>
                <a:avLst/>
                <a:gdLst>
                  <a:gd name="T0" fmla="*/ 31 w 501"/>
                  <a:gd name="T1" fmla="*/ 339 h 505"/>
                  <a:gd name="T2" fmla="*/ 0 w 501"/>
                  <a:gd name="T3" fmla="*/ 254 h 505"/>
                  <a:gd name="T4" fmla="*/ 37 w 501"/>
                  <a:gd name="T5" fmla="*/ 161 h 505"/>
                  <a:gd name="T6" fmla="*/ 313 w 501"/>
                  <a:gd name="T7" fmla="*/ 5 h 505"/>
                  <a:gd name="T8" fmla="*/ 403 w 501"/>
                  <a:gd name="T9" fmla="*/ 21 h 505"/>
                  <a:gd name="T10" fmla="*/ 462 w 501"/>
                  <a:gd name="T11" fmla="*/ 91 h 505"/>
                  <a:gd name="T12" fmla="*/ 464 w 501"/>
                  <a:gd name="T13" fmla="*/ 408 h 505"/>
                  <a:gd name="T14" fmla="*/ 402 w 501"/>
                  <a:gd name="T15" fmla="*/ 486 h 505"/>
                  <a:gd name="T16" fmla="*/ 313 w 501"/>
                  <a:gd name="T17" fmla="*/ 502 h 505"/>
                  <a:gd name="T18" fmla="*/ 31 w 501"/>
                  <a:gd name="T19" fmla="*/ 339 h 5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01" h="505">
                    <a:moveTo>
                      <a:pt x="31" y="339"/>
                    </a:moveTo>
                    <a:cubicBezTo>
                      <a:pt x="13" y="315"/>
                      <a:pt x="0" y="286"/>
                      <a:pt x="0" y="254"/>
                    </a:cubicBezTo>
                    <a:cubicBezTo>
                      <a:pt x="0" y="218"/>
                      <a:pt x="15" y="186"/>
                      <a:pt x="37" y="161"/>
                    </a:cubicBezTo>
                    <a:cubicBezTo>
                      <a:pt x="108" y="82"/>
                      <a:pt x="203" y="23"/>
                      <a:pt x="313" y="5"/>
                    </a:cubicBezTo>
                    <a:cubicBezTo>
                      <a:pt x="343" y="0"/>
                      <a:pt x="374" y="5"/>
                      <a:pt x="403" y="21"/>
                    </a:cubicBezTo>
                    <a:cubicBezTo>
                      <a:pt x="431" y="37"/>
                      <a:pt x="451" y="62"/>
                      <a:pt x="462" y="91"/>
                    </a:cubicBezTo>
                    <a:cubicBezTo>
                      <a:pt x="501" y="195"/>
                      <a:pt x="497" y="306"/>
                      <a:pt x="464" y="408"/>
                    </a:cubicBezTo>
                    <a:cubicBezTo>
                      <a:pt x="453" y="439"/>
                      <a:pt x="433" y="468"/>
                      <a:pt x="402" y="486"/>
                    </a:cubicBezTo>
                    <a:cubicBezTo>
                      <a:pt x="374" y="502"/>
                      <a:pt x="343" y="505"/>
                      <a:pt x="313" y="502"/>
                    </a:cubicBezTo>
                    <a:cubicBezTo>
                      <a:pt x="214" y="492"/>
                      <a:pt x="92" y="421"/>
                      <a:pt x="31" y="339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2">
                      <a:alpha val="23000"/>
                    </a:schemeClr>
                  </a:gs>
                  <a:gs pos="100000">
                    <a:srgbClr val="B7EEFF">
                      <a:alpha val="45000"/>
                    </a:srgbClr>
                  </a:gs>
                </a:gsLst>
                <a:lin ang="16200000" scaled="1"/>
              </a:gradFill>
              <a:ln w="12700">
                <a:solidFill>
                  <a:schemeClr val="accent2">
                    <a:lumMod val="60000"/>
                    <a:lumOff val="40000"/>
                    <a:alpha val="98000"/>
                  </a:schemeClr>
                </a:solidFill>
              </a:ln>
              <a:effectLst>
                <a:outerShdw blurRad="114300" dist="63500" dir="2880000" sx="98000" sy="98000" algn="tl" rotWithShape="0">
                  <a:srgbClr val="0486FC">
                    <a:alpha val="57000"/>
                  </a:srgbClr>
                </a:outerShdw>
              </a:effectLst>
            </p:spPr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ru-RU" sz="1200">
                  <a:latin typeface="+mn-lt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7" name="Прямоугольник 6"/>
            <p:cNvSpPr/>
            <p:nvPr/>
          </p:nvSpPr>
          <p:spPr>
            <a:xfrm>
              <a:off x="1345587" y="4060253"/>
              <a:ext cx="4565964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lvl="1"/>
              <a:r>
                <a:rPr lang="ru-RU" sz="1400" dirty="0">
                  <a:latin typeface="+mn-lt"/>
                  <a:cs typeface="Arial" panose="020B0604020202020204" pitchFamily="34" charset="0"/>
                </a:rPr>
                <a:t>Для заказчиков которые входят в данную нишу,</a:t>
              </a:r>
            </a:p>
            <a:p>
              <a:pPr marL="0" lvl="1"/>
              <a:r>
                <a:rPr lang="ru-RU" sz="1400" dirty="0">
                  <a:latin typeface="+mn-lt"/>
                  <a:cs typeface="Arial" panose="020B0604020202020204" pitchFamily="34" charset="0"/>
                </a:rPr>
                <a:t>с большой долей вероятности будет затруднительно самостоятельно задействовать такого рода экспертизу</a:t>
              </a:r>
            </a:p>
          </p:txBody>
        </p:sp>
        <p:grpSp>
          <p:nvGrpSpPr>
            <p:cNvPr id="8" name="Группа 7"/>
            <p:cNvGrpSpPr/>
            <p:nvPr/>
          </p:nvGrpSpPr>
          <p:grpSpPr>
            <a:xfrm>
              <a:off x="371475" y="4104406"/>
              <a:ext cx="832775" cy="810792"/>
              <a:chOff x="430632" y="2415772"/>
              <a:chExt cx="1071479" cy="1043195"/>
            </a:xfrm>
          </p:grpSpPr>
          <p:sp>
            <p:nvSpPr>
              <p:cNvPr id="9" name="Freeform 6"/>
              <p:cNvSpPr>
                <a:spLocks noChangeAspect="1"/>
              </p:cNvSpPr>
              <p:nvPr/>
            </p:nvSpPr>
            <p:spPr bwMode="auto">
              <a:xfrm rot="4440000">
                <a:off x="463669" y="2415773"/>
                <a:ext cx="1033689" cy="1043195"/>
              </a:xfrm>
              <a:custGeom>
                <a:avLst/>
                <a:gdLst>
                  <a:gd name="T0" fmla="*/ 31 w 501"/>
                  <a:gd name="T1" fmla="*/ 339 h 505"/>
                  <a:gd name="T2" fmla="*/ 0 w 501"/>
                  <a:gd name="T3" fmla="*/ 254 h 505"/>
                  <a:gd name="T4" fmla="*/ 37 w 501"/>
                  <a:gd name="T5" fmla="*/ 161 h 505"/>
                  <a:gd name="T6" fmla="*/ 313 w 501"/>
                  <a:gd name="T7" fmla="*/ 5 h 505"/>
                  <a:gd name="T8" fmla="*/ 403 w 501"/>
                  <a:gd name="T9" fmla="*/ 21 h 505"/>
                  <a:gd name="T10" fmla="*/ 462 w 501"/>
                  <a:gd name="T11" fmla="*/ 91 h 505"/>
                  <a:gd name="T12" fmla="*/ 464 w 501"/>
                  <a:gd name="T13" fmla="*/ 408 h 505"/>
                  <a:gd name="T14" fmla="*/ 402 w 501"/>
                  <a:gd name="T15" fmla="*/ 486 h 505"/>
                  <a:gd name="T16" fmla="*/ 313 w 501"/>
                  <a:gd name="T17" fmla="*/ 502 h 505"/>
                  <a:gd name="T18" fmla="*/ 31 w 501"/>
                  <a:gd name="T19" fmla="*/ 339 h 5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01" h="505">
                    <a:moveTo>
                      <a:pt x="31" y="339"/>
                    </a:moveTo>
                    <a:cubicBezTo>
                      <a:pt x="13" y="315"/>
                      <a:pt x="0" y="286"/>
                      <a:pt x="0" y="254"/>
                    </a:cubicBezTo>
                    <a:cubicBezTo>
                      <a:pt x="0" y="218"/>
                      <a:pt x="15" y="186"/>
                      <a:pt x="37" y="161"/>
                    </a:cubicBezTo>
                    <a:cubicBezTo>
                      <a:pt x="108" y="82"/>
                      <a:pt x="203" y="23"/>
                      <a:pt x="313" y="5"/>
                    </a:cubicBezTo>
                    <a:cubicBezTo>
                      <a:pt x="343" y="0"/>
                      <a:pt x="374" y="5"/>
                      <a:pt x="403" y="21"/>
                    </a:cubicBezTo>
                    <a:cubicBezTo>
                      <a:pt x="431" y="37"/>
                      <a:pt x="451" y="62"/>
                      <a:pt x="462" y="91"/>
                    </a:cubicBezTo>
                    <a:cubicBezTo>
                      <a:pt x="501" y="195"/>
                      <a:pt x="497" y="306"/>
                      <a:pt x="464" y="408"/>
                    </a:cubicBezTo>
                    <a:cubicBezTo>
                      <a:pt x="453" y="439"/>
                      <a:pt x="433" y="468"/>
                      <a:pt x="402" y="486"/>
                    </a:cubicBezTo>
                    <a:cubicBezTo>
                      <a:pt x="374" y="502"/>
                      <a:pt x="343" y="505"/>
                      <a:pt x="313" y="502"/>
                    </a:cubicBezTo>
                    <a:cubicBezTo>
                      <a:pt x="214" y="492"/>
                      <a:pt x="92" y="421"/>
                      <a:pt x="31" y="339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200">
                  <a:latin typeface="+mn-lt"/>
                  <a:cs typeface="Arial" panose="020B0604020202020204" pitchFamily="34" charset="0"/>
                </a:endParaRPr>
              </a:p>
            </p:txBody>
          </p:sp>
          <p:sp>
            <p:nvSpPr>
              <p:cNvPr id="10" name="Freeform 6"/>
              <p:cNvSpPr>
                <a:spLocks noChangeAspect="1"/>
              </p:cNvSpPr>
              <p:nvPr/>
            </p:nvSpPr>
            <p:spPr bwMode="auto">
              <a:xfrm rot="402533">
                <a:off x="430632" y="2415772"/>
                <a:ext cx="1033689" cy="1043195"/>
              </a:xfrm>
              <a:custGeom>
                <a:avLst/>
                <a:gdLst>
                  <a:gd name="T0" fmla="*/ 31 w 501"/>
                  <a:gd name="T1" fmla="*/ 339 h 505"/>
                  <a:gd name="T2" fmla="*/ 0 w 501"/>
                  <a:gd name="T3" fmla="*/ 254 h 505"/>
                  <a:gd name="T4" fmla="*/ 37 w 501"/>
                  <a:gd name="T5" fmla="*/ 161 h 505"/>
                  <a:gd name="T6" fmla="*/ 313 w 501"/>
                  <a:gd name="T7" fmla="*/ 5 h 505"/>
                  <a:gd name="T8" fmla="*/ 403 w 501"/>
                  <a:gd name="T9" fmla="*/ 21 h 505"/>
                  <a:gd name="T10" fmla="*/ 462 w 501"/>
                  <a:gd name="T11" fmla="*/ 91 h 505"/>
                  <a:gd name="T12" fmla="*/ 464 w 501"/>
                  <a:gd name="T13" fmla="*/ 408 h 505"/>
                  <a:gd name="T14" fmla="*/ 402 w 501"/>
                  <a:gd name="T15" fmla="*/ 486 h 505"/>
                  <a:gd name="T16" fmla="*/ 313 w 501"/>
                  <a:gd name="T17" fmla="*/ 502 h 505"/>
                  <a:gd name="T18" fmla="*/ 31 w 501"/>
                  <a:gd name="T19" fmla="*/ 339 h 5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01" h="505">
                    <a:moveTo>
                      <a:pt x="31" y="339"/>
                    </a:moveTo>
                    <a:cubicBezTo>
                      <a:pt x="13" y="315"/>
                      <a:pt x="0" y="286"/>
                      <a:pt x="0" y="254"/>
                    </a:cubicBezTo>
                    <a:cubicBezTo>
                      <a:pt x="0" y="218"/>
                      <a:pt x="15" y="186"/>
                      <a:pt x="37" y="161"/>
                    </a:cubicBezTo>
                    <a:cubicBezTo>
                      <a:pt x="108" y="82"/>
                      <a:pt x="203" y="23"/>
                      <a:pt x="313" y="5"/>
                    </a:cubicBezTo>
                    <a:cubicBezTo>
                      <a:pt x="343" y="0"/>
                      <a:pt x="374" y="5"/>
                      <a:pt x="403" y="21"/>
                    </a:cubicBezTo>
                    <a:cubicBezTo>
                      <a:pt x="431" y="37"/>
                      <a:pt x="451" y="62"/>
                      <a:pt x="462" y="91"/>
                    </a:cubicBezTo>
                    <a:cubicBezTo>
                      <a:pt x="501" y="195"/>
                      <a:pt x="497" y="306"/>
                      <a:pt x="464" y="408"/>
                    </a:cubicBezTo>
                    <a:cubicBezTo>
                      <a:pt x="453" y="439"/>
                      <a:pt x="433" y="468"/>
                      <a:pt x="402" y="486"/>
                    </a:cubicBezTo>
                    <a:cubicBezTo>
                      <a:pt x="374" y="502"/>
                      <a:pt x="343" y="505"/>
                      <a:pt x="313" y="502"/>
                    </a:cubicBezTo>
                    <a:cubicBezTo>
                      <a:pt x="214" y="492"/>
                      <a:pt x="92" y="421"/>
                      <a:pt x="31" y="339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2">
                      <a:alpha val="23000"/>
                    </a:schemeClr>
                  </a:gs>
                  <a:gs pos="100000">
                    <a:srgbClr val="B7EEFF">
                      <a:alpha val="45000"/>
                    </a:srgbClr>
                  </a:gs>
                </a:gsLst>
                <a:lin ang="16200000" scaled="1"/>
              </a:gradFill>
              <a:ln w="12700">
                <a:solidFill>
                  <a:schemeClr val="accent2">
                    <a:lumMod val="60000"/>
                    <a:lumOff val="40000"/>
                    <a:alpha val="98000"/>
                  </a:schemeClr>
                </a:solidFill>
              </a:ln>
              <a:effectLst>
                <a:outerShdw blurRad="114300" dist="63500" dir="2880000" sx="98000" sy="98000" algn="tl" rotWithShape="0">
                  <a:srgbClr val="0486FC">
                    <a:alpha val="57000"/>
                  </a:srgbClr>
                </a:outerShdw>
              </a:effectLst>
            </p:spPr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ru-RU" sz="1200">
                  <a:latin typeface="+mn-lt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1" name="Прямоугольник 10"/>
            <p:cNvSpPr/>
            <p:nvPr/>
          </p:nvSpPr>
          <p:spPr>
            <a:xfrm>
              <a:off x="1345587" y="2490909"/>
              <a:ext cx="4565964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lvl="1"/>
              <a:r>
                <a:rPr lang="ru-RU" sz="1400" dirty="0">
                  <a:latin typeface="+mn-lt"/>
                  <a:cs typeface="Arial" panose="020B0604020202020204" pitchFamily="34" charset="0"/>
                </a:rPr>
                <a:t>При грамотной настройке сетевой инфраструктуры кластера, возможно добиться заметного улучшения производительности системы в целом в сравнении</a:t>
              </a:r>
            </a:p>
            <a:p>
              <a:pPr marL="0" lvl="1"/>
              <a:r>
                <a:rPr lang="ru-RU" sz="1400" dirty="0">
                  <a:latin typeface="+mn-lt"/>
                  <a:cs typeface="Arial" panose="020B0604020202020204" pitchFamily="34" charset="0"/>
                </a:rPr>
                <a:t>с стандартными настройками</a:t>
              </a:r>
            </a:p>
          </p:txBody>
        </p:sp>
        <p:grpSp>
          <p:nvGrpSpPr>
            <p:cNvPr id="12" name="Группа 11"/>
            <p:cNvGrpSpPr/>
            <p:nvPr/>
          </p:nvGrpSpPr>
          <p:grpSpPr>
            <a:xfrm>
              <a:off x="371475" y="2533393"/>
              <a:ext cx="832775" cy="810792"/>
              <a:chOff x="430632" y="2415772"/>
              <a:chExt cx="1071479" cy="1043195"/>
            </a:xfrm>
          </p:grpSpPr>
          <p:sp>
            <p:nvSpPr>
              <p:cNvPr id="13" name="Freeform 6"/>
              <p:cNvSpPr>
                <a:spLocks noChangeAspect="1"/>
              </p:cNvSpPr>
              <p:nvPr/>
            </p:nvSpPr>
            <p:spPr bwMode="auto">
              <a:xfrm rot="4440000">
                <a:off x="463669" y="2415773"/>
                <a:ext cx="1033689" cy="1043195"/>
              </a:xfrm>
              <a:custGeom>
                <a:avLst/>
                <a:gdLst>
                  <a:gd name="T0" fmla="*/ 31 w 501"/>
                  <a:gd name="T1" fmla="*/ 339 h 505"/>
                  <a:gd name="T2" fmla="*/ 0 w 501"/>
                  <a:gd name="T3" fmla="*/ 254 h 505"/>
                  <a:gd name="T4" fmla="*/ 37 w 501"/>
                  <a:gd name="T5" fmla="*/ 161 h 505"/>
                  <a:gd name="T6" fmla="*/ 313 w 501"/>
                  <a:gd name="T7" fmla="*/ 5 h 505"/>
                  <a:gd name="T8" fmla="*/ 403 w 501"/>
                  <a:gd name="T9" fmla="*/ 21 h 505"/>
                  <a:gd name="T10" fmla="*/ 462 w 501"/>
                  <a:gd name="T11" fmla="*/ 91 h 505"/>
                  <a:gd name="T12" fmla="*/ 464 w 501"/>
                  <a:gd name="T13" fmla="*/ 408 h 505"/>
                  <a:gd name="T14" fmla="*/ 402 w 501"/>
                  <a:gd name="T15" fmla="*/ 486 h 505"/>
                  <a:gd name="T16" fmla="*/ 313 w 501"/>
                  <a:gd name="T17" fmla="*/ 502 h 505"/>
                  <a:gd name="T18" fmla="*/ 31 w 501"/>
                  <a:gd name="T19" fmla="*/ 339 h 5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01" h="505">
                    <a:moveTo>
                      <a:pt x="31" y="339"/>
                    </a:moveTo>
                    <a:cubicBezTo>
                      <a:pt x="13" y="315"/>
                      <a:pt x="0" y="286"/>
                      <a:pt x="0" y="254"/>
                    </a:cubicBezTo>
                    <a:cubicBezTo>
                      <a:pt x="0" y="218"/>
                      <a:pt x="15" y="186"/>
                      <a:pt x="37" y="161"/>
                    </a:cubicBezTo>
                    <a:cubicBezTo>
                      <a:pt x="108" y="82"/>
                      <a:pt x="203" y="23"/>
                      <a:pt x="313" y="5"/>
                    </a:cubicBezTo>
                    <a:cubicBezTo>
                      <a:pt x="343" y="0"/>
                      <a:pt x="374" y="5"/>
                      <a:pt x="403" y="21"/>
                    </a:cubicBezTo>
                    <a:cubicBezTo>
                      <a:pt x="431" y="37"/>
                      <a:pt x="451" y="62"/>
                      <a:pt x="462" y="91"/>
                    </a:cubicBezTo>
                    <a:cubicBezTo>
                      <a:pt x="501" y="195"/>
                      <a:pt x="497" y="306"/>
                      <a:pt x="464" y="408"/>
                    </a:cubicBezTo>
                    <a:cubicBezTo>
                      <a:pt x="453" y="439"/>
                      <a:pt x="433" y="468"/>
                      <a:pt x="402" y="486"/>
                    </a:cubicBezTo>
                    <a:cubicBezTo>
                      <a:pt x="374" y="502"/>
                      <a:pt x="343" y="505"/>
                      <a:pt x="313" y="502"/>
                    </a:cubicBezTo>
                    <a:cubicBezTo>
                      <a:pt x="214" y="492"/>
                      <a:pt x="92" y="421"/>
                      <a:pt x="31" y="339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200">
                  <a:latin typeface="+mn-lt"/>
                  <a:cs typeface="Arial" panose="020B0604020202020204" pitchFamily="34" charset="0"/>
                </a:endParaRPr>
              </a:p>
            </p:txBody>
          </p:sp>
          <p:sp>
            <p:nvSpPr>
              <p:cNvPr id="14" name="Freeform 6"/>
              <p:cNvSpPr>
                <a:spLocks noChangeAspect="1"/>
              </p:cNvSpPr>
              <p:nvPr/>
            </p:nvSpPr>
            <p:spPr bwMode="auto">
              <a:xfrm rot="402533">
                <a:off x="430632" y="2415772"/>
                <a:ext cx="1033689" cy="1043195"/>
              </a:xfrm>
              <a:custGeom>
                <a:avLst/>
                <a:gdLst>
                  <a:gd name="T0" fmla="*/ 31 w 501"/>
                  <a:gd name="T1" fmla="*/ 339 h 505"/>
                  <a:gd name="T2" fmla="*/ 0 w 501"/>
                  <a:gd name="T3" fmla="*/ 254 h 505"/>
                  <a:gd name="T4" fmla="*/ 37 w 501"/>
                  <a:gd name="T5" fmla="*/ 161 h 505"/>
                  <a:gd name="T6" fmla="*/ 313 w 501"/>
                  <a:gd name="T7" fmla="*/ 5 h 505"/>
                  <a:gd name="T8" fmla="*/ 403 w 501"/>
                  <a:gd name="T9" fmla="*/ 21 h 505"/>
                  <a:gd name="T10" fmla="*/ 462 w 501"/>
                  <a:gd name="T11" fmla="*/ 91 h 505"/>
                  <a:gd name="T12" fmla="*/ 464 w 501"/>
                  <a:gd name="T13" fmla="*/ 408 h 505"/>
                  <a:gd name="T14" fmla="*/ 402 w 501"/>
                  <a:gd name="T15" fmla="*/ 486 h 505"/>
                  <a:gd name="T16" fmla="*/ 313 w 501"/>
                  <a:gd name="T17" fmla="*/ 502 h 505"/>
                  <a:gd name="T18" fmla="*/ 31 w 501"/>
                  <a:gd name="T19" fmla="*/ 339 h 5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01" h="505">
                    <a:moveTo>
                      <a:pt x="31" y="339"/>
                    </a:moveTo>
                    <a:cubicBezTo>
                      <a:pt x="13" y="315"/>
                      <a:pt x="0" y="286"/>
                      <a:pt x="0" y="254"/>
                    </a:cubicBezTo>
                    <a:cubicBezTo>
                      <a:pt x="0" y="218"/>
                      <a:pt x="15" y="186"/>
                      <a:pt x="37" y="161"/>
                    </a:cubicBezTo>
                    <a:cubicBezTo>
                      <a:pt x="108" y="82"/>
                      <a:pt x="203" y="23"/>
                      <a:pt x="313" y="5"/>
                    </a:cubicBezTo>
                    <a:cubicBezTo>
                      <a:pt x="343" y="0"/>
                      <a:pt x="374" y="5"/>
                      <a:pt x="403" y="21"/>
                    </a:cubicBezTo>
                    <a:cubicBezTo>
                      <a:pt x="431" y="37"/>
                      <a:pt x="451" y="62"/>
                      <a:pt x="462" y="91"/>
                    </a:cubicBezTo>
                    <a:cubicBezTo>
                      <a:pt x="501" y="195"/>
                      <a:pt x="497" y="306"/>
                      <a:pt x="464" y="408"/>
                    </a:cubicBezTo>
                    <a:cubicBezTo>
                      <a:pt x="453" y="439"/>
                      <a:pt x="433" y="468"/>
                      <a:pt x="402" y="486"/>
                    </a:cubicBezTo>
                    <a:cubicBezTo>
                      <a:pt x="374" y="502"/>
                      <a:pt x="343" y="505"/>
                      <a:pt x="313" y="502"/>
                    </a:cubicBezTo>
                    <a:cubicBezTo>
                      <a:pt x="214" y="492"/>
                      <a:pt x="92" y="421"/>
                      <a:pt x="31" y="339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2">
                      <a:alpha val="23000"/>
                    </a:schemeClr>
                  </a:gs>
                  <a:gs pos="100000">
                    <a:srgbClr val="B7EEFF">
                      <a:alpha val="45000"/>
                    </a:srgbClr>
                  </a:gs>
                </a:gsLst>
                <a:lin ang="16200000" scaled="1"/>
              </a:gradFill>
              <a:ln w="12700">
                <a:solidFill>
                  <a:schemeClr val="accent2">
                    <a:lumMod val="60000"/>
                    <a:lumOff val="40000"/>
                    <a:alpha val="98000"/>
                  </a:schemeClr>
                </a:solidFill>
              </a:ln>
              <a:effectLst>
                <a:outerShdw blurRad="114300" dist="63500" dir="2880000" sx="98000" sy="98000" algn="tl" rotWithShape="0">
                  <a:srgbClr val="0486FC">
                    <a:alpha val="57000"/>
                  </a:srgbClr>
                </a:outerShdw>
              </a:effectLst>
            </p:spPr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ru-RU" sz="1200">
                  <a:latin typeface="+mn-lt"/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15" name="Рисунок 1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81274" y="1303772"/>
              <a:ext cx="460349" cy="460349"/>
            </a:xfrm>
            <a:prstGeom prst="rect">
              <a:avLst/>
            </a:prstGeom>
          </p:spPr>
        </p:pic>
        <p:pic>
          <p:nvPicPr>
            <p:cNvPr id="16" name="Рисунок 1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89434" y="4263374"/>
              <a:ext cx="460349" cy="460349"/>
            </a:xfrm>
            <a:prstGeom prst="rect">
              <a:avLst/>
            </a:prstGeom>
          </p:spPr>
        </p:pic>
        <p:pic>
          <p:nvPicPr>
            <p:cNvPr id="17" name="Рисунок 1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81274" y="2683650"/>
              <a:ext cx="460349" cy="460349"/>
            </a:xfrm>
            <a:prstGeom prst="rect">
              <a:avLst/>
            </a:prstGeom>
          </p:spPr>
        </p:pic>
      </p:grpSp>
      <p:pic>
        <p:nvPicPr>
          <p:cNvPr id="19" name="Рисунок 18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798727" y="779788"/>
            <a:ext cx="5801545" cy="6078212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9002" y="-690055"/>
            <a:ext cx="2540189" cy="19489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475973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Рисунок 2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2907913" y="5461000"/>
            <a:ext cx="2795772" cy="1397000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6994" y="-12700"/>
            <a:ext cx="2540189" cy="194893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Ряд полезных ссылок</a:t>
            </a:r>
            <a:br>
              <a:rPr lang="ru-RU" dirty="0"/>
            </a:br>
            <a:r>
              <a:rPr lang="ru-RU" dirty="0"/>
              <a:t>для ознакомления с темой</a:t>
            </a:r>
          </a:p>
        </p:txBody>
      </p:sp>
      <p:sp>
        <p:nvSpPr>
          <p:cNvPr id="15" name="Скругленный прямоугольник 14"/>
          <p:cNvSpPr/>
          <p:nvPr/>
        </p:nvSpPr>
        <p:spPr bwMode="auto">
          <a:xfrm>
            <a:off x="371474" y="1667914"/>
            <a:ext cx="5041774" cy="1267310"/>
          </a:xfrm>
          <a:prstGeom prst="roundRect">
            <a:avLst>
              <a:gd name="adj" fmla="val 7065"/>
            </a:avLst>
          </a:prstGeom>
          <a:solidFill>
            <a:schemeClr val="bg1">
              <a:alpha val="56000"/>
            </a:schemeClr>
          </a:solidFill>
          <a:ln w="6350">
            <a:solidFill>
              <a:srgbClr val="EEF2F0"/>
            </a:solidFill>
          </a:ln>
          <a:effectLst>
            <a:outerShdw blurRad="139700" dist="88900" dir="3000000" algn="tl" rotWithShape="0">
              <a:schemeClr val="accent1">
                <a:lumMod val="40000"/>
                <a:lumOff val="60000"/>
                <a:alpha val="15000"/>
              </a:schemeClr>
            </a:outerShdw>
          </a:effectLst>
        </p:spPr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447675"/>
            <a:r>
              <a:rPr lang="en-US" sz="1400" b="1" dirty="0"/>
              <a:t>Congestion Control for Datacenter Networks:</a:t>
            </a:r>
            <a:endParaRPr lang="ru-RU" sz="1400" b="1" dirty="0"/>
          </a:p>
          <a:p>
            <a:pPr marL="447675"/>
            <a:r>
              <a:rPr lang="en-US" sz="1400" b="1" dirty="0"/>
              <a:t>A Control-Theoretic Approach</a:t>
            </a:r>
            <a:endParaRPr lang="ru-RU" sz="1400" b="1" dirty="0"/>
          </a:p>
          <a:p>
            <a:pPr marL="447675"/>
            <a:r>
              <a:rPr lang="ru-RU" sz="1400" b="1" dirty="0">
                <a:solidFill>
                  <a:schemeClr val="accent2"/>
                </a:solidFill>
              </a:rPr>
              <a:t>https://ieeexplore.ieee.org/document/10082870</a:t>
            </a:r>
          </a:p>
        </p:txBody>
      </p:sp>
      <p:sp>
        <p:nvSpPr>
          <p:cNvPr id="16" name="Прямоугольник с двумя скругленными соседними углами 15"/>
          <p:cNvSpPr/>
          <p:nvPr/>
        </p:nvSpPr>
        <p:spPr bwMode="auto">
          <a:xfrm rot="16200000">
            <a:off x="-190800" y="2230190"/>
            <a:ext cx="1262582" cy="138032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2"/>
          </a:solidFill>
          <a:ln>
            <a:noFill/>
          </a:ln>
        </p:spPr>
        <p:txBody>
          <a:bodyPr lIns="0" tIns="0" rIns="0" bIns="0" rtlCol="0" anchor="ctr"/>
          <a:lstStyle/>
          <a:p>
            <a:pPr algn="ctr"/>
            <a:endParaRPr lang="ru-RU"/>
          </a:p>
        </p:txBody>
      </p:sp>
      <p:sp>
        <p:nvSpPr>
          <p:cNvPr id="17" name="Скругленный прямоугольник 16"/>
          <p:cNvSpPr/>
          <p:nvPr/>
        </p:nvSpPr>
        <p:spPr bwMode="auto">
          <a:xfrm>
            <a:off x="371475" y="3082897"/>
            <a:ext cx="5041774" cy="1267310"/>
          </a:xfrm>
          <a:prstGeom prst="roundRect">
            <a:avLst>
              <a:gd name="adj" fmla="val 7065"/>
            </a:avLst>
          </a:prstGeom>
          <a:solidFill>
            <a:schemeClr val="bg1">
              <a:alpha val="56000"/>
            </a:schemeClr>
          </a:solidFill>
          <a:ln w="6350">
            <a:solidFill>
              <a:srgbClr val="EEF2F0"/>
            </a:solidFill>
          </a:ln>
          <a:effectLst>
            <a:outerShdw blurRad="139700" dist="88900" dir="3000000" algn="tl" rotWithShape="0">
              <a:schemeClr val="accent1">
                <a:lumMod val="40000"/>
                <a:lumOff val="60000"/>
                <a:alpha val="15000"/>
              </a:schemeClr>
            </a:outerShdw>
          </a:effectLst>
        </p:spPr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447675"/>
            <a:r>
              <a:rPr lang="en-US" sz="1400" b="1" dirty="0"/>
              <a:t>Predictive Queue-Based Rate Control for Low Latency in Lossless Data Center Networks</a:t>
            </a:r>
            <a:endParaRPr lang="ru-RU" sz="1400" b="1" dirty="0"/>
          </a:p>
          <a:p>
            <a:pPr marL="447675"/>
            <a:r>
              <a:rPr lang="ru-RU" sz="1400" b="1" dirty="0">
                <a:solidFill>
                  <a:schemeClr val="accent2"/>
                </a:solidFill>
              </a:rPr>
              <a:t>https://ieeexplore.ieee.org/document/10423851</a:t>
            </a:r>
          </a:p>
          <a:p>
            <a:endParaRPr lang="en-US" sz="1400" b="1" dirty="0">
              <a:solidFill>
                <a:schemeClr val="accent2"/>
              </a:solidFill>
            </a:endParaRPr>
          </a:p>
        </p:txBody>
      </p:sp>
      <p:sp>
        <p:nvSpPr>
          <p:cNvPr id="18" name="Прямоугольник с двумя скругленными соседними углами 17"/>
          <p:cNvSpPr/>
          <p:nvPr/>
        </p:nvSpPr>
        <p:spPr bwMode="auto">
          <a:xfrm rot="16200000">
            <a:off x="-190799" y="3645173"/>
            <a:ext cx="1262582" cy="138032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2"/>
          </a:solidFill>
          <a:ln>
            <a:noFill/>
          </a:ln>
        </p:spPr>
        <p:txBody>
          <a:bodyPr lIns="0" tIns="0" rIns="0" bIns="0" rtlCol="0" anchor="ctr"/>
          <a:lstStyle/>
          <a:p>
            <a:pPr algn="ctr"/>
            <a:endParaRPr lang="ru-RU"/>
          </a:p>
        </p:txBody>
      </p:sp>
      <p:sp>
        <p:nvSpPr>
          <p:cNvPr id="19" name="Скругленный прямоугольник 18"/>
          <p:cNvSpPr/>
          <p:nvPr/>
        </p:nvSpPr>
        <p:spPr bwMode="auto">
          <a:xfrm>
            <a:off x="371476" y="4502607"/>
            <a:ext cx="5041774" cy="1267310"/>
          </a:xfrm>
          <a:prstGeom prst="roundRect">
            <a:avLst>
              <a:gd name="adj" fmla="val 7065"/>
            </a:avLst>
          </a:prstGeom>
          <a:solidFill>
            <a:schemeClr val="bg1">
              <a:alpha val="56000"/>
            </a:schemeClr>
          </a:solidFill>
          <a:ln w="6350">
            <a:solidFill>
              <a:srgbClr val="EEF2F0"/>
            </a:solidFill>
          </a:ln>
          <a:effectLst>
            <a:outerShdw blurRad="139700" dist="88900" dir="3000000" algn="tl" rotWithShape="0">
              <a:schemeClr val="accent1">
                <a:lumMod val="40000"/>
                <a:lumOff val="60000"/>
                <a:alpha val="15000"/>
              </a:schemeClr>
            </a:outerShdw>
          </a:effectLst>
        </p:spPr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447675"/>
            <a:r>
              <a:rPr lang="en-US" sz="1400" b="1" dirty="0"/>
              <a:t>Cisco Data Center Networking Blueprint for AI/ML Applications</a:t>
            </a:r>
            <a:endParaRPr lang="ru-RU" sz="1400" b="1" dirty="0"/>
          </a:p>
          <a:p>
            <a:pPr marL="447675"/>
            <a:r>
              <a:rPr lang="ru-RU" sz="1400" b="1" dirty="0">
                <a:solidFill>
                  <a:schemeClr val="accent2"/>
                </a:solidFill>
              </a:rPr>
              <a:t>https://www.cisco.com/c/en/us/td/docs/dcn/whitepapers/cisco-data-center-networking-blueprint-for-ai-ml-applications.html</a:t>
            </a:r>
          </a:p>
        </p:txBody>
      </p:sp>
      <p:sp>
        <p:nvSpPr>
          <p:cNvPr id="20" name="Прямоугольник с двумя скругленными соседними углами 19"/>
          <p:cNvSpPr/>
          <p:nvPr/>
        </p:nvSpPr>
        <p:spPr bwMode="auto">
          <a:xfrm rot="16200000">
            <a:off x="-190798" y="5064883"/>
            <a:ext cx="1262582" cy="138032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2"/>
          </a:solidFill>
          <a:ln>
            <a:noFill/>
          </a:ln>
        </p:spPr>
        <p:txBody>
          <a:bodyPr lIns="0" tIns="0" rIns="0" bIns="0" rtlCol="0" anchor="ctr"/>
          <a:lstStyle/>
          <a:p>
            <a:pPr algn="ctr"/>
            <a:endParaRPr lang="ru-RU"/>
          </a:p>
        </p:txBody>
      </p:sp>
      <p:sp>
        <p:nvSpPr>
          <p:cNvPr id="21" name="Скругленный прямоугольник 20"/>
          <p:cNvSpPr/>
          <p:nvPr/>
        </p:nvSpPr>
        <p:spPr bwMode="auto">
          <a:xfrm>
            <a:off x="5565649" y="1667915"/>
            <a:ext cx="5800343" cy="1267310"/>
          </a:xfrm>
          <a:prstGeom prst="roundRect">
            <a:avLst>
              <a:gd name="adj" fmla="val 7065"/>
            </a:avLst>
          </a:prstGeom>
          <a:solidFill>
            <a:schemeClr val="bg1">
              <a:alpha val="56000"/>
            </a:schemeClr>
          </a:solidFill>
          <a:ln w="6350">
            <a:solidFill>
              <a:srgbClr val="EEF2F0"/>
            </a:solidFill>
          </a:ln>
          <a:effectLst>
            <a:outerShdw blurRad="139700" dist="88900" dir="3000000" algn="tl" rotWithShape="0">
              <a:schemeClr val="accent1">
                <a:lumMod val="40000"/>
                <a:lumOff val="60000"/>
                <a:alpha val="15000"/>
              </a:schemeClr>
            </a:outerShdw>
          </a:effectLst>
        </p:spPr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539750"/>
            <a:r>
              <a:rPr lang="en-US" sz="1400" b="1" dirty="0"/>
              <a:t>DCQCN CC Algorithm</a:t>
            </a:r>
          </a:p>
          <a:p>
            <a:pPr marL="539750"/>
            <a:r>
              <a:rPr lang="en-US" sz="1400" b="1" dirty="0">
                <a:solidFill>
                  <a:schemeClr val="accent2"/>
                </a:solidFill>
              </a:rPr>
              <a:t>https://enterprise-support.nvidia.com/s/article/DCQCN-CC-algorithm</a:t>
            </a:r>
            <a:endParaRPr lang="ru-RU" sz="1400" b="1" dirty="0">
              <a:solidFill>
                <a:schemeClr val="accent2"/>
              </a:solidFill>
            </a:endParaRPr>
          </a:p>
        </p:txBody>
      </p:sp>
      <p:sp>
        <p:nvSpPr>
          <p:cNvPr id="22" name="Прямоугольник с двумя скругленными соседними углами 21"/>
          <p:cNvSpPr/>
          <p:nvPr/>
        </p:nvSpPr>
        <p:spPr bwMode="auto">
          <a:xfrm rot="16200000">
            <a:off x="5003376" y="2230191"/>
            <a:ext cx="1262582" cy="138032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2"/>
          </a:solidFill>
          <a:ln>
            <a:noFill/>
          </a:ln>
        </p:spPr>
        <p:txBody>
          <a:bodyPr lIns="0" tIns="0" rIns="0" bIns="0" rtlCol="0" anchor="ctr"/>
          <a:lstStyle/>
          <a:p>
            <a:pPr algn="ctr"/>
            <a:endParaRPr lang="ru-RU"/>
          </a:p>
        </p:txBody>
      </p:sp>
      <p:sp>
        <p:nvSpPr>
          <p:cNvPr id="23" name="Скругленный прямоугольник 22"/>
          <p:cNvSpPr/>
          <p:nvPr/>
        </p:nvSpPr>
        <p:spPr bwMode="auto">
          <a:xfrm>
            <a:off x="5565650" y="3082898"/>
            <a:ext cx="5800343" cy="1267310"/>
          </a:xfrm>
          <a:prstGeom prst="roundRect">
            <a:avLst>
              <a:gd name="adj" fmla="val 7065"/>
            </a:avLst>
          </a:prstGeom>
          <a:solidFill>
            <a:schemeClr val="bg1">
              <a:alpha val="56000"/>
            </a:schemeClr>
          </a:solidFill>
          <a:ln w="6350">
            <a:solidFill>
              <a:srgbClr val="EEF2F0"/>
            </a:solidFill>
          </a:ln>
          <a:effectLst>
            <a:outerShdw blurRad="139700" dist="88900" dir="3000000" algn="tl" rotWithShape="0">
              <a:schemeClr val="accent1">
                <a:lumMod val="40000"/>
                <a:lumOff val="60000"/>
                <a:alpha val="15000"/>
              </a:schemeClr>
            </a:outerShdw>
          </a:effectLst>
        </p:spPr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539750"/>
            <a:r>
              <a:rPr lang="en-US" sz="1400" b="1" dirty="0"/>
              <a:t>Understanding RoCEv2 Congestion </a:t>
            </a:r>
            <a:r>
              <a:rPr lang="en-US" sz="1400" b="1" dirty="0" smtClean="0"/>
              <a:t>Management</a:t>
            </a:r>
            <a:endParaRPr lang="ru-RU" sz="1400" b="1" dirty="0" smtClean="0"/>
          </a:p>
          <a:p>
            <a:pPr marL="539750"/>
            <a:r>
              <a:rPr lang="en-US" sz="1400" b="1" dirty="0">
                <a:solidFill>
                  <a:schemeClr val="accent2"/>
                </a:solidFill>
              </a:rPr>
              <a:t>https://enterprise-support.nvidia.com/s/article/understanding-rocev2-congestion-management</a:t>
            </a:r>
            <a:endParaRPr lang="ru-RU" sz="1400" b="1" dirty="0">
              <a:solidFill>
                <a:schemeClr val="accent2"/>
              </a:solidFill>
            </a:endParaRPr>
          </a:p>
        </p:txBody>
      </p:sp>
      <p:sp>
        <p:nvSpPr>
          <p:cNvPr id="24" name="Прямоугольник с двумя скругленными соседними углами 23"/>
          <p:cNvSpPr/>
          <p:nvPr/>
        </p:nvSpPr>
        <p:spPr bwMode="auto">
          <a:xfrm rot="16200000">
            <a:off x="5003377" y="3645174"/>
            <a:ext cx="1262582" cy="138032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2"/>
          </a:solidFill>
          <a:ln>
            <a:noFill/>
          </a:ln>
        </p:spPr>
        <p:txBody>
          <a:bodyPr lIns="0" tIns="0" rIns="0" bIns="0" rtlCol="0" anchor="ctr"/>
          <a:lstStyle/>
          <a:p>
            <a:pPr algn="ctr"/>
            <a:endParaRPr lang="ru-RU"/>
          </a:p>
        </p:txBody>
      </p:sp>
      <p:sp>
        <p:nvSpPr>
          <p:cNvPr id="25" name="Скругленный прямоугольник 24"/>
          <p:cNvSpPr/>
          <p:nvPr/>
        </p:nvSpPr>
        <p:spPr bwMode="auto">
          <a:xfrm>
            <a:off x="5565652" y="4502608"/>
            <a:ext cx="5800340" cy="1267310"/>
          </a:xfrm>
          <a:prstGeom prst="roundRect">
            <a:avLst>
              <a:gd name="adj" fmla="val 7065"/>
            </a:avLst>
          </a:prstGeom>
          <a:solidFill>
            <a:schemeClr val="bg1">
              <a:alpha val="56000"/>
            </a:schemeClr>
          </a:solidFill>
          <a:ln w="6350">
            <a:solidFill>
              <a:srgbClr val="EEF2F0"/>
            </a:solidFill>
          </a:ln>
          <a:effectLst>
            <a:outerShdw blurRad="139700" dist="88900" dir="3000000" algn="tl" rotWithShape="0">
              <a:schemeClr val="accent1">
                <a:lumMod val="40000"/>
                <a:lumOff val="60000"/>
                <a:alpha val="15000"/>
              </a:schemeClr>
            </a:outerShdw>
          </a:effectLst>
        </p:spPr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539750"/>
            <a:r>
              <a:rPr lang="en-US" sz="1400" b="1" dirty="0"/>
              <a:t>Load Balancing in Data Center</a:t>
            </a:r>
            <a:endParaRPr lang="ru-RU" sz="1400" b="1" dirty="0"/>
          </a:p>
          <a:p>
            <a:pPr marL="539750"/>
            <a:r>
              <a:rPr lang="ru-RU" sz="1400" b="1" dirty="0">
                <a:solidFill>
                  <a:schemeClr val="accent2"/>
                </a:solidFill>
              </a:rPr>
              <a:t>https://www.juniper.net/documentation/us/en/software/nce/load-balancing-in-data-center/load-balancing-in-data-center.pdf</a:t>
            </a:r>
          </a:p>
        </p:txBody>
      </p:sp>
      <p:sp>
        <p:nvSpPr>
          <p:cNvPr id="26" name="Прямоугольник с двумя скругленными соседними углами 25"/>
          <p:cNvSpPr/>
          <p:nvPr/>
        </p:nvSpPr>
        <p:spPr bwMode="auto">
          <a:xfrm rot="16200000">
            <a:off x="5003378" y="5064884"/>
            <a:ext cx="1262582" cy="138032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2"/>
          </a:solidFill>
          <a:ln>
            <a:noFill/>
          </a:ln>
        </p:spPr>
        <p:txBody>
          <a:bodyPr lIns="0" tIns="0" rIns="0" bIns="0"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958062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0" r="860"/>
          <a:stretch>
            <a:fillRect/>
          </a:stretch>
        </p:blipFill>
        <p:spPr>
          <a:noFill/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26A99EFB-6F61-4C43-B1E5-77EDA26A1CD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53706" y="2495550"/>
            <a:ext cx="2125262" cy="2125262"/>
          </a:xfrm>
          <a:prstGeom prst="roundRect">
            <a:avLst>
              <a:gd name="adj" fmla="val 7158"/>
            </a:avLst>
          </a:prstGeom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C8BF58CE-F204-4BF6-8C7C-CE1E7486B523}"/>
              </a:ext>
            </a:extLst>
          </p:cNvPr>
          <p:cNvSpPr/>
          <p:nvPr/>
        </p:nvSpPr>
        <p:spPr>
          <a:xfrm>
            <a:off x="5962265" y="2028617"/>
            <a:ext cx="230391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chemeClr val="bg1"/>
                </a:solidFill>
              </a:rPr>
              <a:t>Отзывы, пожелания</a:t>
            </a:r>
            <a:endParaRPr lang="ru-RU" sz="1600" dirty="0"/>
          </a:p>
        </p:txBody>
      </p:sp>
      <p:sp>
        <p:nvSpPr>
          <p:cNvPr id="8" name="Текст 4"/>
          <p:cNvSpPr>
            <a:spLocks noGrp="1"/>
          </p:cNvSpPr>
          <p:nvPr>
            <p:ph type="body" sz="quarter" idx="25"/>
          </p:nvPr>
        </p:nvSpPr>
        <p:spPr>
          <a:xfrm>
            <a:off x="6079898" y="4877570"/>
            <a:ext cx="4874973" cy="825776"/>
          </a:xfrm>
        </p:spPr>
        <p:txBody>
          <a:bodyPr/>
          <a:lstStyle/>
          <a:p>
            <a:r>
              <a:rPr lang="ru-RU" b="1" dirty="0">
                <a:solidFill>
                  <a:srgbClr val="00C3FF"/>
                </a:solidFill>
                <a:latin typeface="+mn-lt"/>
                <a:cs typeface="Segoe UI" panose="020B0502040204020203" pitchFamily="34" charset="0"/>
              </a:rPr>
              <a:t>Павел </a:t>
            </a:r>
            <a:r>
              <a:rPr lang="ru-RU" b="1" dirty="0" err="1">
                <a:solidFill>
                  <a:srgbClr val="00C3FF"/>
                </a:solidFill>
                <a:latin typeface="+mn-lt"/>
                <a:cs typeface="Segoe UI" panose="020B0502040204020203" pitchFamily="34" charset="0"/>
              </a:rPr>
              <a:t>Михайлик</a:t>
            </a:r>
            <a:endParaRPr lang="ru-RU" dirty="0">
              <a:solidFill>
                <a:srgbClr val="00C3FF"/>
              </a:solidFill>
              <a:latin typeface="+mn-lt"/>
              <a:cs typeface="Segoe UI" panose="020B0502040204020203" pitchFamily="34" charset="0"/>
            </a:endParaRPr>
          </a:p>
          <a:p>
            <a:r>
              <a:rPr lang="ru-RU" sz="1400" dirty="0">
                <a:solidFill>
                  <a:srgbClr val="00C3FF"/>
                </a:solidFill>
                <a:latin typeface="+mj-lt"/>
              </a:rPr>
              <a:t>Старший консультант по сетевому аудиту</a:t>
            </a:r>
          </a:p>
          <a:p>
            <a:r>
              <a:rPr lang="ru-RU" sz="1400" dirty="0">
                <a:solidFill>
                  <a:srgbClr val="00C3FF"/>
                </a:solidFill>
                <a:latin typeface="+mj-lt"/>
              </a:rPr>
              <a:t>«Инфосистемы </a:t>
            </a:r>
            <a:r>
              <a:rPr lang="ru-RU" sz="1400" dirty="0" err="1">
                <a:solidFill>
                  <a:srgbClr val="00C3FF"/>
                </a:solidFill>
                <a:latin typeface="+mj-lt"/>
              </a:rPr>
              <a:t>Джет</a:t>
            </a:r>
            <a:r>
              <a:rPr lang="ru-RU" sz="1400" dirty="0">
                <a:solidFill>
                  <a:srgbClr val="00C3FF"/>
                </a:solidFill>
                <a:latin typeface="+mj-lt"/>
              </a:rPr>
              <a:t>»</a:t>
            </a:r>
          </a:p>
          <a:p>
            <a:endParaRPr lang="ru-RU" sz="1400" dirty="0">
              <a:solidFill>
                <a:srgbClr val="00C3FF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0332659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Почему </a:t>
            </a:r>
            <a:r>
              <a:rPr lang="en-US" dirty="0"/>
              <a:t>Ethernet + ROCEv2 </a:t>
            </a:r>
            <a:r>
              <a:rPr lang="ru-RU" dirty="0"/>
              <a:t>вместо </a:t>
            </a:r>
            <a:r>
              <a:rPr lang="en-US" dirty="0" err="1"/>
              <a:t>Infiniband</a:t>
            </a:r>
            <a:r>
              <a:rPr lang="ru-RU" dirty="0"/>
              <a:t> – аргументы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67C5E541-B6FE-4D73-888F-01368E7E992A}"/>
              </a:ext>
            </a:extLst>
          </p:cNvPr>
          <p:cNvSpPr/>
          <p:nvPr/>
        </p:nvSpPr>
        <p:spPr>
          <a:xfrm>
            <a:off x="235962" y="2662559"/>
            <a:ext cx="1135306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3812" lvl="1"/>
            <a:r>
              <a:rPr lang="ru-RU" sz="2400" b="1" dirty="0">
                <a:latin typeface="+mn-lt"/>
                <a:cs typeface="Arial" panose="020B0604020202020204" pitchFamily="34" charset="0"/>
              </a:rPr>
              <a:t>Тут должна быть большая таблица с кучей метрик, комментариями, спорными отсылками к стоимости</a:t>
            </a:r>
            <a:r>
              <a:rPr lang="en-US" sz="2400" b="1" dirty="0">
                <a:latin typeface="+mn-lt"/>
                <a:cs typeface="Arial" panose="020B0604020202020204" pitchFamily="34" charset="0"/>
              </a:rPr>
              <a:t>/</a:t>
            </a:r>
            <a:r>
              <a:rPr lang="ru-RU" sz="2400" b="1" dirty="0">
                <a:latin typeface="+mn-lt"/>
                <a:cs typeface="Arial" panose="020B0604020202020204" pitchFamily="34" charset="0"/>
              </a:rPr>
              <a:t>логистике и прочее</a:t>
            </a:r>
            <a:r>
              <a:rPr lang="ru-RU" sz="2400" b="1" dirty="0" smtClean="0">
                <a:latin typeface="+mn-lt"/>
                <a:cs typeface="Arial" panose="020B0604020202020204" pitchFamily="34" charset="0"/>
              </a:rPr>
              <a:t>…</a:t>
            </a:r>
            <a:endParaRPr lang="ru-RU" sz="2400" b="1" dirty="0">
              <a:latin typeface="+mn-lt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17796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Почему </a:t>
            </a:r>
            <a:r>
              <a:rPr lang="en-US" dirty="0"/>
              <a:t>Ethernet + ROCEv2 </a:t>
            </a:r>
            <a:r>
              <a:rPr lang="ru-RU" dirty="0"/>
              <a:t>вместо </a:t>
            </a:r>
            <a:r>
              <a:rPr lang="en-US" dirty="0" err="1"/>
              <a:t>Infiniband</a:t>
            </a:r>
            <a:r>
              <a:rPr lang="ru-RU" dirty="0"/>
              <a:t> – аргументы достаточные в текущей реальности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67C5E541-B6FE-4D73-888F-01368E7E992A}"/>
              </a:ext>
            </a:extLst>
          </p:cNvPr>
          <p:cNvSpPr/>
          <p:nvPr/>
        </p:nvSpPr>
        <p:spPr>
          <a:xfrm>
            <a:off x="235962" y="1466805"/>
            <a:ext cx="586003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3812" lvl="1"/>
            <a:r>
              <a:rPr lang="ru-RU" sz="1600" b="1" dirty="0">
                <a:latin typeface="+mn-lt"/>
                <a:cs typeface="Arial" panose="020B0604020202020204" pitchFamily="34" charset="0"/>
              </a:rPr>
              <a:t>Тесты </a:t>
            </a:r>
            <a:r>
              <a:rPr lang="en-US" sz="1600" b="1" dirty="0">
                <a:latin typeface="+mn-lt"/>
                <a:cs typeface="Arial" panose="020B0604020202020204" pitchFamily="34" charset="0"/>
              </a:rPr>
              <a:t>Ethernet ROCEv2</a:t>
            </a:r>
            <a:r>
              <a:rPr lang="ru-RU" sz="1600" b="1" dirty="0">
                <a:latin typeface="+mn-lt"/>
                <a:cs typeface="Arial" panose="020B0604020202020204" pitchFamily="34" charset="0"/>
              </a:rPr>
              <a:t>, проведенные одним</a:t>
            </a:r>
          </a:p>
          <a:p>
            <a:pPr marL="23812" lvl="1"/>
            <a:r>
              <a:rPr lang="ru-RU" sz="1600" b="1" dirty="0">
                <a:latin typeface="+mn-lt"/>
                <a:cs typeface="Arial" panose="020B0604020202020204" pitchFamily="34" charset="0"/>
              </a:rPr>
              <a:t>из локальных поставщиков, </a:t>
            </a:r>
            <a:r>
              <a:rPr lang="ru-RU" sz="1600" b="1" dirty="0" smtClean="0">
                <a:latin typeface="+mn-lt"/>
                <a:cs typeface="Arial" panose="020B0604020202020204" pitchFamily="34" charset="0"/>
              </a:rPr>
              <a:t>- проверялась </a:t>
            </a:r>
            <a:r>
              <a:rPr lang="ru-RU" sz="1600" b="1" dirty="0">
                <a:latin typeface="+mn-lt"/>
                <a:cs typeface="Arial" panose="020B0604020202020204" pitchFamily="34" charset="0"/>
              </a:rPr>
              <a:t>работоспособность </a:t>
            </a:r>
            <a:r>
              <a:rPr lang="en-US" sz="1600" b="1" dirty="0">
                <a:latin typeface="+mn-lt"/>
                <a:cs typeface="Arial" panose="020B0604020202020204" pitchFamily="34" charset="0"/>
              </a:rPr>
              <a:t>Ethernet </a:t>
            </a:r>
            <a:r>
              <a:rPr lang="ru-RU" sz="1600" b="1" dirty="0">
                <a:latin typeface="+mn-lt"/>
                <a:cs typeface="Arial" panose="020B0604020202020204" pitchFamily="34" charset="0"/>
              </a:rPr>
              <a:t>для </a:t>
            </a:r>
            <a:r>
              <a:rPr lang="en-US" sz="1600" b="1" dirty="0">
                <a:latin typeface="+mn-lt"/>
                <a:cs typeface="Arial" panose="020B0604020202020204" pitchFamily="34" charset="0"/>
              </a:rPr>
              <a:t>Backend</a:t>
            </a:r>
            <a:r>
              <a:rPr lang="ru-RU" sz="1600" b="1" dirty="0">
                <a:latin typeface="+mn-lt"/>
                <a:cs typeface="Arial" panose="020B0604020202020204" pitchFamily="34" charset="0"/>
              </a:rPr>
              <a:t> сети</a:t>
            </a:r>
          </a:p>
          <a:p>
            <a:pPr marL="23812" lvl="1"/>
            <a:r>
              <a:rPr lang="ru-RU" sz="1600" b="1" dirty="0">
                <a:latin typeface="+mn-lt"/>
                <a:cs typeface="Arial" panose="020B0604020202020204" pitchFamily="34" charset="0"/>
              </a:rPr>
              <a:t>с целью замены </a:t>
            </a:r>
            <a:r>
              <a:rPr lang="en-US" sz="1600" b="1" dirty="0" err="1">
                <a:latin typeface="+mn-lt"/>
                <a:cs typeface="Arial" panose="020B0604020202020204" pitchFamily="34" charset="0"/>
              </a:rPr>
              <a:t>Infiniband</a:t>
            </a:r>
            <a:r>
              <a:rPr lang="ru-RU" sz="1600" b="1" dirty="0">
                <a:latin typeface="+mn-lt"/>
                <a:cs typeface="Arial" panose="020B0604020202020204" pitchFamily="34" charset="0"/>
              </a:rPr>
              <a:t>, фактически продуктивный кластер перенесли на </a:t>
            </a:r>
            <a:r>
              <a:rPr lang="en-US" sz="1600" b="1" dirty="0">
                <a:latin typeface="+mn-lt"/>
                <a:cs typeface="Arial" panose="020B0604020202020204" pitchFamily="34" charset="0"/>
              </a:rPr>
              <a:t>Ethernet</a:t>
            </a:r>
            <a:r>
              <a:rPr lang="ru-RU" sz="1600" b="1" dirty="0">
                <a:latin typeface="+mn-lt"/>
                <a:cs typeface="Arial" panose="020B0604020202020204" pitchFamily="34" charset="0"/>
              </a:rPr>
              <a:t>. </a:t>
            </a:r>
          </a:p>
          <a:p>
            <a:pPr marL="23812" lvl="1"/>
            <a:endParaRPr lang="ru-RU" sz="1600" b="1" dirty="0">
              <a:latin typeface="+mn-lt"/>
              <a:cs typeface="Arial" panose="020B0604020202020204" pitchFamily="34" charset="0"/>
            </a:endParaRPr>
          </a:p>
          <a:p>
            <a:pPr marL="309562" lvl="1" indent="-285750">
              <a:buFont typeface="Arial" panose="020B0604020202020204" pitchFamily="34" charset="0"/>
              <a:buChar char="•"/>
            </a:pPr>
            <a:endParaRPr lang="ru-RU" sz="1600" b="1" dirty="0">
              <a:latin typeface="+mn-lt"/>
              <a:cs typeface="Arial" panose="020B0604020202020204" pitchFamily="34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 bwMode="auto">
          <a:xfrm>
            <a:off x="354413" y="3003525"/>
            <a:ext cx="5208187" cy="1522425"/>
          </a:xfrm>
          <a:prstGeom prst="roundRect">
            <a:avLst>
              <a:gd name="adj" fmla="val 7065"/>
            </a:avLst>
          </a:prstGeom>
          <a:solidFill>
            <a:schemeClr val="bg1">
              <a:alpha val="56000"/>
            </a:schemeClr>
          </a:solidFill>
          <a:ln w="6350">
            <a:solidFill>
              <a:srgbClr val="EEF2F0"/>
            </a:solidFill>
          </a:ln>
          <a:effectLst>
            <a:outerShdw blurRad="139700" dist="88900" dir="3000000" algn="tl" rotWithShape="0">
              <a:schemeClr val="accent1">
                <a:lumMod val="40000"/>
                <a:lumOff val="60000"/>
                <a:alpha val="15000"/>
              </a:schemeClr>
            </a:outerShdw>
          </a:effectLst>
        </p:spPr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596306" y="3179962"/>
            <a:ext cx="4914900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3812" lvl="1"/>
            <a:r>
              <a:rPr lang="ru-RU" sz="1400" b="1" dirty="0">
                <a:solidFill>
                  <a:schemeClr val="accent2"/>
                </a:solidFill>
                <a:cs typeface="Arial" panose="020B0604020202020204" pitchFamily="34" charset="0"/>
              </a:rPr>
              <a:t>РЕЗУЛЬТАТЫ:</a:t>
            </a:r>
          </a:p>
          <a:p>
            <a:pPr marL="266700" lvl="1" indent="-244475">
              <a:buBlip>
                <a:blip r:embed="rId3"/>
              </a:buBlip>
            </a:pPr>
            <a:r>
              <a:rPr lang="ru-RU" sz="1400" dirty="0">
                <a:cs typeface="Arial" panose="020B0604020202020204" pitchFamily="34" charset="0"/>
              </a:rPr>
              <a:t>Схема «взлетела»</a:t>
            </a:r>
          </a:p>
          <a:p>
            <a:pPr marL="266700" lvl="1" indent="-244475">
              <a:buBlip>
                <a:blip r:embed="rId3"/>
              </a:buBlip>
            </a:pPr>
            <a:r>
              <a:rPr lang="ru-RU" sz="1400" dirty="0">
                <a:cs typeface="Arial" panose="020B0604020202020204" pitchFamily="34" charset="0"/>
              </a:rPr>
              <a:t>Проблем с работоспособностью не обнаружено</a:t>
            </a:r>
          </a:p>
          <a:p>
            <a:pPr marL="266700" lvl="1" indent="-244475">
              <a:buBlip>
                <a:blip r:embed="rId3"/>
              </a:buBlip>
            </a:pPr>
            <a:r>
              <a:rPr lang="ru-RU" sz="1400" dirty="0">
                <a:cs typeface="Arial" panose="020B0604020202020204" pitchFamily="34" charset="0"/>
              </a:rPr>
              <a:t>Какой либо </a:t>
            </a:r>
            <a:r>
              <a:rPr lang="ru-RU" sz="1400" dirty="0" smtClean="0">
                <a:cs typeface="Arial" panose="020B0604020202020204" pitchFamily="34" charset="0"/>
              </a:rPr>
              <a:t>просадки </a:t>
            </a:r>
            <a:r>
              <a:rPr lang="ru-RU" sz="1400" dirty="0">
                <a:cs typeface="Arial" panose="020B0604020202020204" pitchFamily="34" charset="0"/>
              </a:rPr>
              <a:t>производительности</a:t>
            </a:r>
          </a:p>
          <a:p>
            <a:pPr marL="266700" lvl="1"/>
            <a:r>
              <a:rPr lang="ru-RU" sz="1400" dirty="0">
                <a:cs typeface="Arial" panose="020B0604020202020204" pitchFamily="34" charset="0"/>
              </a:rPr>
              <a:t>не выявлено</a:t>
            </a:r>
          </a:p>
        </p:txBody>
      </p:sp>
      <p:sp>
        <p:nvSpPr>
          <p:cNvPr id="6" name="Скругленный прямоугольник 5"/>
          <p:cNvSpPr/>
          <p:nvPr/>
        </p:nvSpPr>
        <p:spPr bwMode="auto">
          <a:xfrm>
            <a:off x="354412" y="4702387"/>
            <a:ext cx="5208187" cy="1064345"/>
          </a:xfrm>
          <a:prstGeom prst="roundRect">
            <a:avLst>
              <a:gd name="adj" fmla="val 7065"/>
            </a:avLst>
          </a:prstGeom>
          <a:solidFill>
            <a:schemeClr val="bg1">
              <a:alpha val="56000"/>
            </a:schemeClr>
          </a:solidFill>
          <a:ln w="6350">
            <a:solidFill>
              <a:srgbClr val="EEF2F0"/>
            </a:solidFill>
          </a:ln>
          <a:effectLst>
            <a:outerShdw blurRad="139700" dist="88900" dir="3000000" algn="tl" rotWithShape="0">
              <a:schemeClr val="accent1">
                <a:lumMod val="40000"/>
                <a:lumOff val="60000"/>
                <a:alpha val="15000"/>
              </a:schemeClr>
            </a:outerShdw>
          </a:effectLst>
        </p:spPr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96306" y="4856383"/>
            <a:ext cx="4804369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3812" lvl="1"/>
            <a:r>
              <a:rPr lang="ru-RU" sz="1400" b="1" dirty="0">
                <a:solidFill>
                  <a:schemeClr val="accent2"/>
                </a:solidFill>
                <a:cs typeface="Arial" panose="020B0604020202020204" pitchFamily="34" charset="0"/>
              </a:rPr>
              <a:t>СЛЕДСТВИЕ:</a:t>
            </a:r>
          </a:p>
          <a:p>
            <a:pPr marL="23812" lvl="1"/>
            <a:r>
              <a:rPr lang="ru-RU" sz="1400" dirty="0">
                <a:cs typeface="Arial" panose="020B0604020202020204" pitchFamily="34" charset="0"/>
              </a:rPr>
              <a:t>Заказчик оставил продуктивный кластер работать</a:t>
            </a:r>
          </a:p>
          <a:p>
            <a:pPr marL="23812" lvl="1"/>
            <a:r>
              <a:rPr lang="ru-RU" sz="1400" dirty="0">
                <a:cs typeface="Arial" panose="020B0604020202020204" pitchFamily="34" charset="0"/>
              </a:rPr>
              <a:t>на </a:t>
            </a:r>
            <a:r>
              <a:rPr lang="en-US" sz="1400" dirty="0">
                <a:cs typeface="Arial" panose="020B0604020202020204" pitchFamily="34" charset="0"/>
              </a:rPr>
              <a:t>Ethernet</a:t>
            </a:r>
            <a:endParaRPr lang="ru-RU" sz="1400" dirty="0">
              <a:cs typeface="Arial" panose="020B0604020202020204" pitchFamily="34" charset="0"/>
            </a:endParaRPr>
          </a:p>
        </p:txBody>
      </p:sp>
      <p:sp>
        <p:nvSpPr>
          <p:cNvPr id="8" name="Прямоугольник с двумя скругленными соседними углами 7"/>
          <p:cNvSpPr/>
          <p:nvPr/>
        </p:nvSpPr>
        <p:spPr bwMode="auto">
          <a:xfrm rot="16200000">
            <a:off x="-331593" y="3689531"/>
            <a:ext cx="1522426" cy="150411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2"/>
          </a:solidFill>
          <a:ln>
            <a:noFill/>
          </a:ln>
        </p:spPr>
        <p:txBody>
          <a:bodyPr lIns="0" tIns="0" rIns="0" bIns="0"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с двумя скругленными соседними углами 8"/>
          <p:cNvSpPr/>
          <p:nvPr/>
        </p:nvSpPr>
        <p:spPr bwMode="auto">
          <a:xfrm rot="16200000">
            <a:off x="-105043" y="5147335"/>
            <a:ext cx="1088380" cy="150413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2"/>
          </a:solidFill>
          <a:ln>
            <a:noFill/>
          </a:ln>
        </p:spPr>
        <p:txBody>
          <a:bodyPr lIns="0" tIns="0" rIns="0" bIns="0" rtlCol="0" anchor="ctr"/>
          <a:lstStyle/>
          <a:p>
            <a:pPr algn="ctr"/>
            <a:endParaRPr lang="ru-RU"/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592CDF34-B1BE-4C22-84E5-147FEBFF2FD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14754" y="2490161"/>
            <a:ext cx="5144711" cy="2891668"/>
          </a:xfrm>
          <a:prstGeom prst="rect">
            <a:avLst/>
          </a:prstGeom>
        </p:spPr>
      </p:pic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C3BA980B-5DCE-4C12-BE0C-B64A07073CC1}"/>
              </a:ext>
            </a:extLst>
          </p:cNvPr>
          <p:cNvSpPr/>
          <p:nvPr/>
        </p:nvSpPr>
        <p:spPr>
          <a:xfrm>
            <a:off x="6409979" y="5489733"/>
            <a:ext cx="514471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b="1" dirty="0"/>
              <a:t>GTC March 2025 Keynote with NVIDIA CEO Jensen Huang</a:t>
            </a:r>
          </a:p>
          <a:p>
            <a:r>
              <a:rPr lang="ru-RU" sz="1200" dirty="0" smtClean="0">
                <a:solidFill>
                  <a:schemeClr val="accent2"/>
                </a:solidFill>
              </a:rPr>
              <a:t>https</a:t>
            </a:r>
            <a:r>
              <a:rPr lang="ru-RU" sz="1200" dirty="0">
                <a:solidFill>
                  <a:schemeClr val="accent2"/>
                </a:solidFill>
              </a:rPr>
              <a:t>://www.youtube.com/watch?v=1Oqt4zzxjTU&amp;ab_channel=StarMedia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DE177AE4-FF66-4C30-86D3-B2FBCE65EFE9}"/>
              </a:ext>
            </a:extLst>
          </p:cNvPr>
          <p:cNvSpPr/>
          <p:nvPr/>
        </p:nvSpPr>
        <p:spPr>
          <a:xfrm>
            <a:off x="6409979" y="1504860"/>
            <a:ext cx="514471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3812" lvl="1"/>
            <a:r>
              <a:rPr lang="ru-RU" sz="1600" dirty="0">
                <a:latin typeface="+mn-lt"/>
                <a:cs typeface="Arial" panose="020B0604020202020204" pitchFamily="34" charset="0"/>
              </a:rPr>
              <a:t>Выступление </a:t>
            </a:r>
            <a:r>
              <a:rPr lang="ru-RU" sz="1600" dirty="0" smtClean="0">
                <a:latin typeface="+mn-lt"/>
                <a:cs typeface="Arial" panose="020B0604020202020204" pitchFamily="34" charset="0"/>
              </a:rPr>
              <a:t>представителя </a:t>
            </a:r>
            <a:r>
              <a:rPr lang="en-US" sz="1600" dirty="0">
                <a:latin typeface="+mn-lt"/>
                <a:cs typeface="Arial" panose="020B0604020202020204" pitchFamily="34" charset="0"/>
              </a:rPr>
              <a:t>Nvidia</a:t>
            </a:r>
            <a:r>
              <a:rPr lang="ru-RU" sz="1600" dirty="0">
                <a:latin typeface="+mn-lt"/>
                <a:cs typeface="Arial" panose="020B0604020202020204" pitchFamily="34" charset="0"/>
              </a:rPr>
              <a:t>, </a:t>
            </a:r>
            <a:r>
              <a:rPr lang="ru-RU" sz="1600" dirty="0" smtClean="0">
                <a:latin typeface="+mn-lt"/>
                <a:cs typeface="Arial" panose="020B0604020202020204" pitchFamily="34" charset="0"/>
              </a:rPr>
              <a:t>один</a:t>
            </a:r>
            <a:endParaRPr lang="en-US" sz="1600" dirty="0" smtClean="0">
              <a:latin typeface="+mn-lt"/>
              <a:cs typeface="Arial" panose="020B0604020202020204" pitchFamily="34" charset="0"/>
            </a:endParaRPr>
          </a:p>
          <a:p>
            <a:pPr marL="23812" lvl="1"/>
            <a:r>
              <a:rPr lang="ru-RU" sz="1600" dirty="0" smtClean="0">
                <a:latin typeface="+mn-lt"/>
                <a:cs typeface="Arial" panose="020B0604020202020204" pitchFamily="34" charset="0"/>
              </a:rPr>
              <a:t>из </a:t>
            </a:r>
            <a:r>
              <a:rPr lang="ru-RU" sz="1600" dirty="0">
                <a:latin typeface="+mn-lt"/>
                <a:cs typeface="Arial" panose="020B0604020202020204" pitchFamily="34" charset="0"/>
              </a:rPr>
              <a:t>ключевых тезисов, - мы переходим на </a:t>
            </a:r>
            <a:r>
              <a:rPr lang="en-US" sz="1600" dirty="0">
                <a:latin typeface="+mn-lt"/>
                <a:cs typeface="Arial" panose="020B0604020202020204" pitchFamily="34" charset="0"/>
              </a:rPr>
              <a:t>Ethernet</a:t>
            </a:r>
            <a:r>
              <a:rPr lang="ru-RU" sz="1600" dirty="0">
                <a:latin typeface="+mn-lt"/>
                <a:cs typeface="Arial" panose="020B0604020202020204" pitchFamily="34" charset="0"/>
              </a:rPr>
              <a:t>, - эра </a:t>
            </a:r>
            <a:r>
              <a:rPr lang="en-US" sz="1600" dirty="0" err="1">
                <a:latin typeface="+mn-lt"/>
                <a:cs typeface="Arial" panose="020B0604020202020204" pitchFamily="34" charset="0"/>
              </a:rPr>
              <a:t>Infiniband</a:t>
            </a:r>
            <a:r>
              <a:rPr lang="en-US" sz="1600" dirty="0">
                <a:latin typeface="+mn-lt"/>
                <a:cs typeface="Arial" panose="020B0604020202020204" pitchFamily="34" charset="0"/>
              </a:rPr>
              <a:t> </a:t>
            </a:r>
            <a:r>
              <a:rPr lang="ru-RU" sz="1600" dirty="0">
                <a:latin typeface="+mn-lt"/>
                <a:cs typeface="Arial" panose="020B0604020202020204" pitchFamily="34" charset="0"/>
              </a:rPr>
              <a:t>закончена</a:t>
            </a:r>
          </a:p>
        </p:txBody>
      </p:sp>
    </p:spTree>
    <p:extLst>
      <p:ext uri="{BB962C8B-B14F-4D97-AF65-F5344CB8AC3E}">
        <p14:creationId xmlns:p14="http://schemas.microsoft.com/office/powerpoint/2010/main" val="138107514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Общее описание объекта изучения</a:t>
            </a:r>
          </a:p>
        </p:txBody>
      </p:sp>
      <p:sp>
        <p:nvSpPr>
          <p:cNvPr id="4" name="Скругленный прямоугольник 3"/>
          <p:cNvSpPr/>
          <p:nvPr/>
        </p:nvSpPr>
        <p:spPr bwMode="auto">
          <a:xfrm>
            <a:off x="770380" y="1022182"/>
            <a:ext cx="9190653" cy="1522425"/>
          </a:xfrm>
          <a:prstGeom prst="roundRect">
            <a:avLst>
              <a:gd name="adj" fmla="val 7065"/>
            </a:avLst>
          </a:prstGeom>
          <a:solidFill>
            <a:schemeClr val="bg1">
              <a:alpha val="56000"/>
            </a:schemeClr>
          </a:solidFill>
          <a:ln w="6350">
            <a:solidFill>
              <a:srgbClr val="EEF2F0"/>
            </a:solidFill>
          </a:ln>
          <a:effectLst>
            <a:outerShdw blurRad="139700" dist="88900" dir="3000000" algn="tl" rotWithShape="0">
              <a:schemeClr val="accent1">
                <a:lumMod val="40000"/>
                <a:lumOff val="60000"/>
                <a:alpha val="15000"/>
              </a:schemeClr>
            </a:outerShdw>
          </a:effectLst>
        </p:spPr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grpSp>
        <p:nvGrpSpPr>
          <p:cNvPr id="5" name="Группа 4"/>
          <p:cNvGrpSpPr/>
          <p:nvPr/>
        </p:nvGrpSpPr>
        <p:grpSpPr>
          <a:xfrm>
            <a:off x="339588" y="1294742"/>
            <a:ext cx="1003802" cy="977304"/>
            <a:chOff x="430632" y="2415772"/>
            <a:chExt cx="1071479" cy="1043195"/>
          </a:xfrm>
        </p:grpSpPr>
        <p:sp>
          <p:nvSpPr>
            <p:cNvPr id="6" name="Freeform 6"/>
            <p:cNvSpPr>
              <a:spLocks noChangeAspect="1"/>
            </p:cNvSpPr>
            <p:nvPr/>
          </p:nvSpPr>
          <p:spPr bwMode="auto">
            <a:xfrm rot="4440000">
              <a:off x="463669" y="2415773"/>
              <a:ext cx="1033689" cy="1043195"/>
            </a:xfrm>
            <a:custGeom>
              <a:avLst/>
              <a:gdLst>
                <a:gd name="T0" fmla="*/ 31 w 501"/>
                <a:gd name="T1" fmla="*/ 339 h 505"/>
                <a:gd name="T2" fmla="*/ 0 w 501"/>
                <a:gd name="T3" fmla="*/ 254 h 505"/>
                <a:gd name="T4" fmla="*/ 37 w 501"/>
                <a:gd name="T5" fmla="*/ 161 h 505"/>
                <a:gd name="T6" fmla="*/ 313 w 501"/>
                <a:gd name="T7" fmla="*/ 5 h 505"/>
                <a:gd name="T8" fmla="*/ 403 w 501"/>
                <a:gd name="T9" fmla="*/ 21 h 505"/>
                <a:gd name="T10" fmla="*/ 462 w 501"/>
                <a:gd name="T11" fmla="*/ 91 h 505"/>
                <a:gd name="T12" fmla="*/ 464 w 501"/>
                <a:gd name="T13" fmla="*/ 408 h 505"/>
                <a:gd name="T14" fmla="*/ 402 w 501"/>
                <a:gd name="T15" fmla="*/ 486 h 505"/>
                <a:gd name="T16" fmla="*/ 313 w 501"/>
                <a:gd name="T17" fmla="*/ 502 h 505"/>
                <a:gd name="T18" fmla="*/ 31 w 501"/>
                <a:gd name="T19" fmla="*/ 339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1" h="505">
                  <a:moveTo>
                    <a:pt x="31" y="339"/>
                  </a:moveTo>
                  <a:cubicBezTo>
                    <a:pt x="13" y="315"/>
                    <a:pt x="0" y="286"/>
                    <a:pt x="0" y="254"/>
                  </a:cubicBezTo>
                  <a:cubicBezTo>
                    <a:pt x="0" y="218"/>
                    <a:pt x="15" y="186"/>
                    <a:pt x="37" y="161"/>
                  </a:cubicBezTo>
                  <a:cubicBezTo>
                    <a:pt x="108" y="82"/>
                    <a:pt x="203" y="23"/>
                    <a:pt x="313" y="5"/>
                  </a:cubicBezTo>
                  <a:cubicBezTo>
                    <a:pt x="343" y="0"/>
                    <a:pt x="374" y="5"/>
                    <a:pt x="403" y="21"/>
                  </a:cubicBezTo>
                  <a:cubicBezTo>
                    <a:pt x="431" y="37"/>
                    <a:pt x="451" y="62"/>
                    <a:pt x="462" y="91"/>
                  </a:cubicBezTo>
                  <a:cubicBezTo>
                    <a:pt x="501" y="195"/>
                    <a:pt x="497" y="306"/>
                    <a:pt x="464" y="408"/>
                  </a:cubicBezTo>
                  <a:cubicBezTo>
                    <a:pt x="453" y="439"/>
                    <a:pt x="433" y="468"/>
                    <a:pt x="402" y="486"/>
                  </a:cubicBezTo>
                  <a:cubicBezTo>
                    <a:pt x="374" y="502"/>
                    <a:pt x="343" y="505"/>
                    <a:pt x="313" y="502"/>
                  </a:cubicBezTo>
                  <a:cubicBezTo>
                    <a:pt x="214" y="492"/>
                    <a:pt x="92" y="421"/>
                    <a:pt x="31" y="33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7" name="Freeform 6"/>
            <p:cNvSpPr>
              <a:spLocks noChangeAspect="1"/>
            </p:cNvSpPr>
            <p:nvPr/>
          </p:nvSpPr>
          <p:spPr bwMode="auto">
            <a:xfrm rot="402533">
              <a:off x="430632" y="2415772"/>
              <a:ext cx="1033689" cy="1043195"/>
            </a:xfrm>
            <a:custGeom>
              <a:avLst/>
              <a:gdLst>
                <a:gd name="T0" fmla="*/ 31 w 501"/>
                <a:gd name="T1" fmla="*/ 339 h 505"/>
                <a:gd name="T2" fmla="*/ 0 w 501"/>
                <a:gd name="T3" fmla="*/ 254 h 505"/>
                <a:gd name="T4" fmla="*/ 37 w 501"/>
                <a:gd name="T5" fmla="*/ 161 h 505"/>
                <a:gd name="T6" fmla="*/ 313 w 501"/>
                <a:gd name="T7" fmla="*/ 5 h 505"/>
                <a:gd name="T8" fmla="*/ 403 w 501"/>
                <a:gd name="T9" fmla="*/ 21 h 505"/>
                <a:gd name="T10" fmla="*/ 462 w 501"/>
                <a:gd name="T11" fmla="*/ 91 h 505"/>
                <a:gd name="T12" fmla="*/ 464 w 501"/>
                <a:gd name="T13" fmla="*/ 408 h 505"/>
                <a:gd name="T14" fmla="*/ 402 w 501"/>
                <a:gd name="T15" fmla="*/ 486 h 505"/>
                <a:gd name="T16" fmla="*/ 313 w 501"/>
                <a:gd name="T17" fmla="*/ 502 h 505"/>
                <a:gd name="T18" fmla="*/ 31 w 501"/>
                <a:gd name="T19" fmla="*/ 339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1" h="505">
                  <a:moveTo>
                    <a:pt x="31" y="339"/>
                  </a:moveTo>
                  <a:cubicBezTo>
                    <a:pt x="13" y="315"/>
                    <a:pt x="0" y="286"/>
                    <a:pt x="0" y="254"/>
                  </a:cubicBezTo>
                  <a:cubicBezTo>
                    <a:pt x="0" y="218"/>
                    <a:pt x="15" y="186"/>
                    <a:pt x="37" y="161"/>
                  </a:cubicBezTo>
                  <a:cubicBezTo>
                    <a:pt x="108" y="82"/>
                    <a:pt x="203" y="23"/>
                    <a:pt x="313" y="5"/>
                  </a:cubicBezTo>
                  <a:cubicBezTo>
                    <a:pt x="343" y="0"/>
                    <a:pt x="374" y="5"/>
                    <a:pt x="403" y="21"/>
                  </a:cubicBezTo>
                  <a:cubicBezTo>
                    <a:pt x="431" y="37"/>
                    <a:pt x="451" y="62"/>
                    <a:pt x="462" y="91"/>
                  </a:cubicBezTo>
                  <a:cubicBezTo>
                    <a:pt x="501" y="195"/>
                    <a:pt x="497" y="306"/>
                    <a:pt x="464" y="408"/>
                  </a:cubicBezTo>
                  <a:cubicBezTo>
                    <a:pt x="453" y="439"/>
                    <a:pt x="433" y="468"/>
                    <a:pt x="402" y="486"/>
                  </a:cubicBezTo>
                  <a:cubicBezTo>
                    <a:pt x="374" y="502"/>
                    <a:pt x="343" y="505"/>
                    <a:pt x="313" y="502"/>
                  </a:cubicBezTo>
                  <a:cubicBezTo>
                    <a:pt x="214" y="492"/>
                    <a:pt x="92" y="421"/>
                    <a:pt x="31" y="339"/>
                  </a:cubicBezTo>
                  <a:close/>
                </a:path>
              </a:pathLst>
            </a:custGeom>
            <a:gradFill>
              <a:gsLst>
                <a:gs pos="0">
                  <a:schemeClr val="accent2">
                    <a:alpha val="23000"/>
                  </a:schemeClr>
                </a:gs>
                <a:gs pos="100000">
                  <a:srgbClr val="B7EEFF">
                    <a:alpha val="45000"/>
                  </a:srgbClr>
                </a:gs>
              </a:gsLst>
              <a:lin ang="16200000" scaled="1"/>
            </a:gradFill>
            <a:ln w="12700">
              <a:solidFill>
                <a:schemeClr val="accent2">
                  <a:lumMod val="60000"/>
                  <a:lumOff val="40000"/>
                  <a:alpha val="98000"/>
                </a:schemeClr>
              </a:solidFill>
            </a:ln>
            <a:effectLst>
              <a:outerShdw blurRad="114300" dist="63500" dir="2880000" sx="98000" sy="98000" algn="tl" rotWithShape="0">
                <a:srgbClr val="0486FC">
                  <a:alpha val="57000"/>
                </a:srgbClr>
              </a:outerShdw>
            </a:effectLst>
          </p:spPr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ru-RU"/>
            </a:p>
          </p:txBody>
        </p:sp>
      </p:grpSp>
      <p:sp>
        <p:nvSpPr>
          <p:cNvPr id="8" name="Прямоугольник 7"/>
          <p:cNvSpPr/>
          <p:nvPr/>
        </p:nvSpPr>
        <p:spPr>
          <a:xfrm>
            <a:off x="1601754" y="1367896"/>
            <a:ext cx="691303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/>
            <a:r>
              <a:rPr lang="en-US" sz="1600" dirty="0">
                <a:latin typeface="+mn-lt"/>
                <a:cs typeface="Arial" panose="020B0604020202020204" pitchFamily="34" charset="0"/>
              </a:rPr>
              <a:t>ML </a:t>
            </a:r>
            <a:r>
              <a:rPr lang="ru-RU" sz="1600" dirty="0">
                <a:latin typeface="+mn-lt"/>
                <a:cs typeface="Arial" panose="020B0604020202020204" pitchFamily="34" charset="0"/>
              </a:rPr>
              <a:t> кластер, - дорогая система для решения важных для бизнеса задач, обычно стоится как выделенная экосистема на специализированной инфраструктуре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770380" y="2867665"/>
            <a:ext cx="4688028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3812" lvl="1"/>
            <a:r>
              <a:rPr lang="ru-RU" sz="1400" b="1" dirty="0">
                <a:solidFill>
                  <a:schemeClr val="accent2"/>
                </a:solidFill>
                <a:latin typeface="+mj-lt"/>
                <a:cs typeface="Arial" panose="020B0604020202020204" pitchFamily="34" charset="0"/>
              </a:rPr>
              <a:t>ДЛЯ КЛАСТЕРОВ </a:t>
            </a:r>
            <a:r>
              <a:rPr lang="en-US" sz="1400" b="1" dirty="0">
                <a:solidFill>
                  <a:schemeClr val="accent2"/>
                </a:solidFill>
                <a:latin typeface="+mj-lt"/>
                <a:cs typeface="Arial" panose="020B0604020202020204" pitchFamily="34" charset="0"/>
              </a:rPr>
              <a:t>ML</a:t>
            </a:r>
            <a:r>
              <a:rPr lang="ru-RU" sz="1400" b="1" dirty="0">
                <a:solidFill>
                  <a:schemeClr val="accent2"/>
                </a:solidFill>
                <a:latin typeface="+mj-lt"/>
                <a:cs typeface="Arial" panose="020B0604020202020204" pitchFamily="34" charset="0"/>
              </a:rPr>
              <a:t> НЕОБХОДИМА СПД</a:t>
            </a:r>
          </a:p>
          <a:p>
            <a:pPr marL="23812" lvl="1"/>
            <a:r>
              <a:rPr lang="ru-RU" sz="1400" b="1" dirty="0">
                <a:solidFill>
                  <a:schemeClr val="accent2"/>
                </a:solidFill>
                <a:latin typeface="+mj-lt"/>
                <a:cs typeface="Arial" panose="020B0604020202020204" pitchFamily="34" charset="0"/>
              </a:rPr>
              <a:t>С ДОВОЛЬНО СПЕЦИФИЧЕСКИМ ТРЕБОВАНИЯМИ:</a:t>
            </a:r>
          </a:p>
          <a:p>
            <a:pPr marL="23812" lvl="1"/>
            <a:endParaRPr lang="ru-RU" sz="1400" b="1" dirty="0">
              <a:solidFill>
                <a:schemeClr val="accent2"/>
              </a:solidFill>
              <a:latin typeface="+mj-lt"/>
              <a:cs typeface="Arial" panose="020B0604020202020204" pitchFamily="34" charset="0"/>
            </a:endParaRPr>
          </a:p>
          <a:p>
            <a:pPr marL="177800" lvl="2" indent="-177800">
              <a:buBlip>
                <a:blip r:embed="rId2"/>
              </a:buBlip>
            </a:pPr>
            <a:r>
              <a:rPr lang="ru-RU" sz="1400" dirty="0">
                <a:cs typeface="Arial" panose="020B0604020202020204" pitchFamily="34" charset="0"/>
              </a:rPr>
              <a:t>Размер относительно небольшой в сравнении</a:t>
            </a:r>
          </a:p>
          <a:p>
            <a:pPr marL="177800" lvl="2"/>
            <a:r>
              <a:rPr lang="ru-RU" sz="1400" dirty="0">
                <a:cs typeface="Arial" panose="020B0604020202020204" pitchFamily="34" charset="0"/>
              </a:rPr>
              <a:t>с обычными сетями ЦОД (кейс </a:t>
            </a:r>
            <a:r>
              <a:rPr lang="ru-RU" sz="1400" dirty="0" err="1">
                <a:cs typeface="Arial" panose="020B0604020202020204" pitchFamily="34" charset="0"/>
              </a:rPr>
              <a:t>гиперскейлеров</a:t>
            </a:r>
            <a:endParaRPr lang="ru-RU" sz="1400" dirty="0">
              <a:cs typeface="Arial" panose="020B0604020202020204" pitchFamily="34" charset="0"/>
            </a:endParaRPr>
          </a:p>
          <a:p>
            <a:pPr marL="177800" lvl="2"/>
            <a:r>
              <a:rPr lang="ru-RU" sz="1400" dirty="0">
                <a:cs typeface="Arial" panose="020B0604020202020204" pitchFamily="34" charset="0"/>
              </a:rPr>
              <a:t>мы не рассматриваем)</a:t>
            </a:r>
          </a:p>
          <a:p>
            <a:pPr marL="177800" lvl="2"/>
            <a:endParaRPr lang="ru-RU" sz="1400" dirty="0">
              <a:cs typeface="Arial" panose="020B0604020202020204" pitchFamily="34" charset="0"/>
            </a:endParaRPr>
          </a:p>
          <a:p>
            <a:pPr marL="177800" lvl="2" indent="-177800">
              <a:buBlip>
                <a:blip r:embed="rId2"/>
              </a:buBlip>
            </a:pPr>
            <a:r>
              <a:rPr lang="ru-RU" sz="1400" dirty="0">
                <a:cs typeface="Arial" panose="020B0604020202020204" pitchFamily="34" charset="0"/>
              </a:rPr>
              <a:t>Прокачка очень больших объемов данных</a:t>
            </a:r>
          </a:p>
          <a:p>
            <a:pPr marL="177800" lvl="2" indent="-177800">
              <a:buBlip>
                <a:blip r:embed="rId2"/>
              </a:buBlip>
            </a:pPr>
            <a:endParaRPr lang="ru-RU" sz="1400" dirty="0">
              <a:cs typeface="Arial" panose="020B0604020202020204" pitchFamily="34" charset="0"/>
            </a:endParaRPr>
          </a:p>
          <a:p>
            <a:pPr marL="177800" lvl="2" indent="-177800">
              <a:buBlip>
                <a:blip r:embed="rId2"/>
              </a:buBlip>
            </a:pPr>
            <a:r>
              <a:rPr lang="ru-RU" sz="1400" dirty="0">
                <a:cs typeface="Arial" panose="020B0604020202020204" pitchFamily="34" charset="0"/>
              </a:rPr>
              <a:t>Высокая чувствительность к потерям (так то потери формально недопустимы)</a:t>
            </a:r>
          </a:p>
          <a:p>
            <a:pPr marL="177800" lvl="2" indent="-177800">
              <a:buBlip>
                <a:blip r:embed="rId2"/>
              </a:buBlip>
            </a:pPr>
            <a:endParaRPr lang="ru-RU" sz="1400" dirty="0">
              <a:cs typeface="Arial" panose="020B0604020202020204" pitchFamily="34" charset="0"/>
            </a:endParaRPr>
          </a:p>
          <a:p>
            <a:pPr marL="177800" lvl="2" indent="-177800">
              <a:buBlip>
                <a:blip r:embed="rId2"/>
              </a:buBlip>
            </a:pPr>
            <a:r>
              <a:rPr lang="ru-RU" sz="1400" dirty="0">
                <a:cs typeface="Arial" panose="020B0604020202020204" pitchFamily="34" charset="0"/>
              </a:rPr>
              <a:t>Низкая энтропия потоков «</a:t>
            </a:r>
            <a:r>
              <a:rPr lang="en-US" sz="1400" dirty="0">
                <a:cs typeface="Arial" panose="020B0604020202020204" pitchFamily="34" charset="0"/>
              </a:rPr>
              <a:t>elephant flow</a:t>
            </a:r>
            <a:r>
              <a:rPr lang="ru-RU" sz="1400" dirty="0">
                <a:cs typeface="Arial" panose="020B0604020202020204" pitchFamily="34" charset="0"/>
              </a:rPr>
              <a:t>»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5753877" y="2774358"/>
            <a:ext cx="437916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3812" lvl="1"/>
            <a:r>
              <a:rPr lang="ru-RU" sz="1400" b="1" dirty="0">
                <a:solidFill>
                  <a:schemeClr val="accent2"/>
                </a:solidFill>
                <a:latin typeface="+mj-lt"/>
                <a:cs typeface="Arial" panose="020B0604020202020204" pitchFamily="34" charset="0"/>
              </a:rPr>
              <a:t>ДОРОГОСТОЯЩИЕ СИСТЕМЫ, ЗАКУПАЕМЫЕ ДЛЯ РЕШЕНИЯ КЛЮЧЕВЫХ БИЗНЕС ЗАДАЧ</a:t>
            </a:r>
          </a:p>
          <a:p>
            <a:pPr marL="23812" lvl="1"/>
            <a:endParaRPr lang="ru-RU" sz="1400" b="1" dirty="0">
              <a:solidFill>
                <a:schemeClr val="accent2"/>
              </a:solidFill>
              <a:latin typeface="+mj-lt"/>
              <a:cs typeface="Arial" panose="020B0604020202020204" pitchFamily="34" charset="0"/>
            </a:endParaRPr>
          </a:p>
          <a:p>
            <a:pPr marL="177800" lvl="2" indent="-177800">
              <a:buBlip>
                <a:blip r:embed="rId2"/>
              </a:buBlip>
            </a:pPr>
            <a:r>
              <a:rPr lang="ru-RU" sz="1400" dirty="0">
                <a:cs typeface="Arial" panose="020B0604020202020204" pitchFamily="34" charset="0"/>
              </a:rPr>
              <a:t>Скорость решения задачи является критичной метрикой</a:t>
            </a:r>
          </a:p>
          <a:p>
            <a:pPr marL="177800" lvl="2" indent="-177800">
              <a:buBlip>
                <a:blip r:embed="rId2"/>
              </a:buBlip>
            </a:pPr>
            <a:endParaRPr lang="ru-RU" sz="1400" dirty="0">
              <a:cs typeface="Arial" panose="020B0604020202020204" pitchFamily="34" charset="0"/>
            </a:endParaRPr>
          </a:p>
          <a:p>
            <a:pPr marL="177800" lvl="2" indent="-177800">
              <a:buBlip>
                <a:blip r:embed="rId2"/>
              </a:buBlip>
            </a:pPr>
            <a:r>
              <a:rPr lang="ru-RU" sz="1400" dirty="0">
                <a:cs typeface="Arial" panose="020B0604020202020204" pitchFamily="34" charset="0"/>
              </a:rPr>
              <a:t>Эффективность на единицу стоимости является критичной метрикой</a:t>
            </a:r>
          </a:p>
        </p:txBody>
      </p:sp>
      <p:grpSp>
        <p:nvGrpSpPr>
          <p:cNvPr id="11" name="Группа 10"/>
          <p:cNvGrpSpPr/>
          <p:nvPr/>
        </p:nvGrpSpPr>
        <p:grpSpPr>
          <a:xfrm>
            <a:off x="620684" y="1580291"/>
            <a:ext cx="406205" cy="406205"/>
            <a:chOff x="3621089" y="1274763"/>
            <a:chExt cx="479425" cy="479425"/>
          </a:xfrm>
        </p:grpSpPr>
        <p:sp>
          <p:nvSpPr>
            <p:cNvPr id="12" name="Oval 21"/>
            <p:cNvSpPr>
              <a:spLocks noChangeArrowheads="1"/>
            </p:cNvSpPr>
            <p:nvPr/>
          </p:nvSpPr>
          <p:spPr bwMode="auto">
            <a:xfrm>
              <a:off x="3795714" y="1449388"/>
              <a:ext cx="130175" cy="130175"/>
            </a:xfrm>
            <a:prstGeom prst="ellipse">
              <a:avLst/>
            </a:prstGeom>
            <a:noFill/>
            <a:ln w="22225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auto">
            <a:xfrm>
              <a:off x="3621089" y="1274763"/>
              <a:ext cx="479425" cy="479425"/>
            </a:xfrm>
            <a:custGeom>
              <a:avLst/>
              <a:gdLst>
                <a:gd name="T0" fmla="*/ 176 w 176"/>
                <a:gd name="T1" fmla="*/ 100 h 176"/>
                <a:gd name="T2" fmla="*/ 176 w 176"/>
                <a:gd name="T3" fmla="*/ 76 h 176"/>
                <a:gd name="T4" fmla="*/ 150 w 176"/>
                <a:gd name="T5" fmla="*/ 74 h 176"/>
                <a:gd name="T6" fmla="*/ 142 w 176"/>
                <a:gd name="T7" fmla="*/ 54 h 176"/>
                <a:gd name="T8" fmla="*/ 159 w 176"/>
                <a:gd name="T9" fmla="*/ 34 h 176"/>
                <a:gd name="T10" fmla="*/ 142 w 176"/>
                <a:gd name="T11" fmla="*/ 17 h 176"/>
                <a:gd name="T12" fmla="*/ 122 w 176"/>
                <a:gd name="T13" fmla="*/ 34 h 176"/>
                <a:gd name="T14" fmla="*/ 102 w 176"/>
                <a:gd name="T15" fmla="*/ 26 h 176"/>
                <a:gd name="T16" fmla="*/ 100 w 176"/>
                <a:gd name="T17" fmla="*/ 0 h 176"/>
                <a:gd name="T18" fmla="*/ 76 w 176"/>
                <a:gd name="T19" fmla="*/ 0 h 176"/>
                <a:gd name="T20" fmla="*/ 74 w 176"/>
                <a:gd name="T21" fmla="*/ 26 h 176"/>
                <a:gd name="T22" fmla="*/ 54 w 176"/>
                <a:gd name="T23" fmla="*/ 34 h 176"/>
                <a:gd name="T24" fmla="*/ 34 w 176"/>
                <a:gd name="T25" fmla="*/ 17 h 176"/>
                <a:gd name="T26" fmla="*/ 17 w 176"/>
                <a:gd name="T27" fmla="*/ 34 h 176"/>
                <a:gd name="T28" fmla="*/ 34 w 176"/>
                <a:gd name="T29" fmla="*/ 54 h 176"/>
                <a:gd name="T30" fmla="*/ 26 w 176"/>
                <a:gd name="T31" fmla="*/ 74 h 176"/>
                <a:gd name="T32" fmla="*/ 0 w 176"/>
                <a:gd name="T33" fmla="*/ 76 h 176"/>
                <a:gd name="T34" fmla="*/ 0 w 176"/>
                <a:gd name="T35" fmla="*/ 100 h 176"/>
                <a:gd name="T36" fmla="*/ 26 w 176"/>
                <a:gd name="T37" fmla="*/ 102 h 176"/>
                <a:gd name="T38" fmla="*/ 34 w 176"/>
                <a:gd name="T39" fmla="*/ 122 h 176"/>
                <a:gd name="T40" fmla="*/ 17 w 176"/>
                <a:gd name="T41" fmla="*/ 142 h 176"/>
                <a:gd name="T42" fmla="*/ 34 w 176"/>
                <a:gd name="T43" fmla="*/ 159 h 176"/>
                <a:gd name="T44" fmla="*/ 54 w 176"/>
                <a:gd name="T45" fmla="*/ 142 h 176"/>
                <a:gd name="T46" fmla="*/ 74 w 176"/>
                <a:gd name="T47" fmla="*/ 150 h 176"/>
                <a:gd name="T48" fmla="*/ 76 w 176"/>
                <a:gd name="T49" fmla="*/ 176 h 176"/>
                <a:gd name="T50" fmla="*/ 100 w 176"/>
                <a:gd name="T51" fmla="*/ 176 h 176"/>
                <a:gd name="T52" fmla="*/ 102 w 176"/>
                <a:gd name="T53" fmla="*/ 150 h 176"/>
                <a:gd name="T54" fmla="*/ 122 w 176"/>
                <a:gd name="T55" fmla="*/ 142 h 176"/>
                <a:gd name="T56" fmla="*/ 142 w 176"/>
                <a:gd name="T57" fmla="*/ 159 h 176"/>
                <a:gd name="T58" fmla="*/ 159 w 176"/>
                <a:gd name="T59" fmla="*/ 142 h 176"/>
                <a:gd name="T60" fmla="*/ 142 w 176"/>
                <a:gd name="T61" fmla="*/ 122 h 176"/>
                <a:gd name="T62" fmla="*/ 150 w 176"/>
                <a:gd name="T63" fmla="*/ 102 h 176"/>
                <a:gd name="T64" fmla="*/ 176 w 176"/>
                <a:gd name="T65" fmla="*/ 10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76" h="176">
                  <a:moveTo>
                    <a:pt x="176" y="100"/>
                  </a:moveTo>
                  <a:cubicBezTo>
                    <a:pt x="176" y="76"/>
                    <a:pt x="176" y="76"/>
                    <a:pt x="176" y="76"/>
                  </a:cubicBezTo>
                  <a:cubicBezTo>
                    <a:pt x="150" y="74"/>
                    <a:pt x="150" y="74"/>
                    <a:pt x="150" y="74"/>
                  </a:cubicBezTo>
                  <a:cubicBezTo>
                    <a:pt x="149" y="67"/>
                    <a:pt x="146" y="60"/>
                    <a:pt x="142" y="54"/>
                  </a:cubicBezTo>
                  <a:cubicBezTo>
                    <a:pt x="159" y="34"/>
                    <a:pt x="159" y="34"/>
                    <a:pt x="159" y="34"/>
                  </a:cubicBezTo>
                  <a:cubicBezTo>
                    <a:pt x="142" y="17"/>
                    <a:pt x="142" y="17"/>
                    <a:pt x="142" y="17"/>
                  </a:cubicBezTo>
                  <a:cubicBezTo>
                    <a:pt x="122" y="34"/>
                    <a:pt x="122" y="34"/>
                    <a:pt x="122" y="34"/>
                  </a:cubicBezTo>
                  <a:cubicBezTo>
                    <a:pt x="116" y="30"/>
                    <a:pt x="109" y="27"/>
                    <a:pt x="102" y="26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74" y="26"/>
                    <a:pt x="74" y="26"/>
                    <a:pt x="74" y="26"/>
                  </a:cubicBezTo>
                  <a:cubicBezTo>
                    <a:pt x="67" y="27"/>
                    <a:pt x="60" y="30"/>
                    <a:pt x="54" y="34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0" y="60"/>
                    <a:pt x="27" y="67"/>
                    <a:pt x="26" y="74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26" y="102"/>
                    <a:pt x="26" y="102"/>
                    <a:pt x="26" y="102"/>
                  </a:cubicBezTo>
                  <a:cubicBezTo>
                    <a:pt x="27" y="109"/>
                    <a:pt x="30" y="116"/>
                    <a:pt x="34" y="122"/>
                  </a:cubicBezTo>
                  <a:cubicBezTo>
                    <a:pt x="17" y="142"/>
                    <a:pt x="17" y="142"/>
                    <a:pt x="17" y="142"/>
                  </a:cubicBezTo>
                  <a:cubicBezTo>
                    <a:pt x="34" y="159"/>
                    <a:pt x="34" y="159"/>
                    <a:pt x="34" y="159"/>
                  </a:cubicBezTo>
                  <a:cubicBezTo>
                    <a:pt x="54" y="142"/>
                    <a:pt x="54" y="142"/>
                    <a:pt x="54" y="142"/>
                  </a:cubicBezTo>
                  <a:cubicBezTo>
                    <a:pt x="60" y="146"/>
                    <a:pt x="67" y="149"/>
                    <a:pt x="74" y="150"/>
                  </a:cubicBezTo>
                  <a:cubicBezTo>
                    <a:pt x="76" y="176"/>
                    <a:pt x="76" y="176"/>
                    <a:pt x="76" y="176"/>
                  </a:cubicBezTo>
                  <a:cubicBezTo>
                    <a:pt x="100" y="176"/>
                    <a:pt x="100" y="176"/>
                    <a:pt x="100" y="176"/>
                  </a:cubicBezTo>
                  <a:cubicBezTo>
                    <a:pt x="102" y="150"/>
                    <a:pt x="102" y="150"/>
                    <a:pt x="102" y="150"/>
                  </a:cubicBezTo>
                  <a:cubicBezTo>
                    <a:pt x="109" y="149"/>
                    <a:pt x="116" y="146"/>
                    <a:pt x="122" y="142"/>
                  </a:cubicBezTo>
                  <a:cubicBezTo>
                    <a:pt x="142" y="159"/>
                    <a:pt x="142" y="159"/>
                    <a:pt x="142" y="159"/>
                  </a:cubicBezTo>
                  <a:cubicBezTo>
                    <a:pt x="159" y="142"/>
                    <a:pt x="159" y="142"/>
                    <a:pt x="159" y="142"/>
                  </a:cubicBezTo>
                  <a:cubicBezTo>
                    <a:pt x="142" y="122"/>
                    <a:pt x="142" y="122"/>
                    <a:pt x="142" y="122"/>
                  </a:cubicBezTo>
                  <a:cubicBezTo>
                    <a:pt x="146" y="116"/>
                    <a:pt x="149" y="109"/>
                    <a:pt x="150" y="102"/>
                  </a:cubicBezTo>
                  <a:lnTo>
                    <a:pt x="176" y="100"/>
                  </a:lnTo>
                  <a:close/>
                </a:path>
              </a:pathLst>
            </a:custGeom>
            <a:noFill/>
            <a:ln w="22225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14" name="Рисунок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2950" y="605822"/>
            <a:ext cx="2540189" cy="1948938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4638918" y="5335929"/>
            <a:ext cx="3068167" cy="1533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183028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Скругленный прямоугольник 31"/>
          <p:cNvSpPr/>
          <p:nvPr/>
        </p:nvSpPr>
        <p:spPr bwMode="auto">
          <a:xfrm>
            <a:off x="3051110" y="4627761"/>
            <a:ext cx="4756728" cy="629715"/>
          </a:xfrm>
          <a:prstGeom prst="roundRect">
            <a:avLst>
              <a:gd name="adj" fmla="val 15955"/>
            </a:avLst>
          </a:prstGeom>
          <a:solidFill>
            <a:schemeClr val="accent3">
              <a:alpha val="56000"/>
            </a:schemeClr>
          </a:solidFill>
          <a:ln w="6350">
            <a:solidFill>
              <a:srgbClr val="EEF2F0"/>
            </a:solidFill>
          </a:ln>
          <a:effectLst>
            <a:outerShdw blurRad="139700" dist="88900" dir="3000000" algn="tl" rotWithShape="0">
              <a:schemeClr val="accent1">
                <a:lumMod val="40000"/>
                <a:lumOff val="60000"/>
                <a:alpha val="15000"/>
              </a:schemeClr>
            </a:outerShdw>
          </a:effectLst>
        </p:spPr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31" name="Скругленный прямоугольник 30"/>
          <p:cNvSpPr/>
          <p:nvPr/>
        </p:nvSpPr>
        <p:spPr bwMode="auto">
          <a:xfrm>
            <a:off x="3025004" y="3187711"/>
            <a:ext cx="4756728" cy="629715"/>
          </a:xfrm>
          <a:prstGeom prst="roundRect">
            <a:avLst>
              <a:gd name="adj" fmla="val 15955"/>
            </a:avLst>
          </a:prstGeom>
          <a:solidFill>
            <a:schemeClr val="accent3">
              <a:alpha val="56000"/>
            </a:schemeClr>
          </a:solidFill>
          <a:ln w="6350">
            <a:solidFill>
              <a:srgbClr val="EEF2F0"/>
            </a:solidFill>
          </a:ln>
          <a:effectLst>
            <a:outerShdw blurRad="139700" dist="88900" dir="3000000" algn="tl" rotWithShape="0">
              <a:schemeClr val="accent1">
                <a:lumMod val="40000"/>
                <a:lumOff val="60000"/>
                <a:alpha val="15000"/>
              </a:schemeClr>
            </a:outerShdw>
          </a:effectLst>
        </p:spPr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Упрощенное описание цикла вычислений</a:t>
            </a:r>
          </a:p>
        </p:txBody>
      </p:sp>
      <p:grpSp>
        <p:nvGrpSpPr>
          <p:cNvPr id="4" name="Группа 3"/>
          <p:cNvGrpSpPr/>
          <p:nvPr/>
        </p:nvGrpSpPr>
        <p:grpSpPr>
          <a:xfrm>
            <a:off x="838200" y="5268572"/>
            <a:ext cx="832775" cy="810792"/>
            <a:chOff x="430632" y="2415772"/>
            <a:chExt cx="1071479" cy="1043195"/>
          </a:xfrm>
        </p:grpSpPr>
        <p:sp>
          <p:nvSpPr>
            <p:cNvPr id="5" name="Freeform 6"/>
            <p:cNvSpPr>
              <a:spLocks noChangeAspect="1"/>
            </p:cNvSpPr>
            <p:nvPr/>
          </p:nvSpPr>
          <p:spPr bwMode="auto">
            <a:xfrm rot="4440000">
              <a:off x="463669" y="2415773"/>
              <a:ext cx="1033689" cy="1043195"/>
            </a:xfrm>
            <a:custGeom>
              <a:avLst/>
              <a:gdLst>
                <a:gd name="T0" fmla="*/ 31 w 501"/>
                <a:gd name="T1" fmla="*/ 339 h 505"/>
                <a:gd name="T2" fmla="*/ 0 w 501"/>
                <a:gd name="T3" fmla="*/ 254 h 505"/>
                <a:gd name="T4" fmla="*/ 37 w 501"/>
                <a:gd name="T5" fmla="*/ 161 h 505"/>
                <a:gd name="T6" fmla="*/ 313 w 501"/>
                <a:gd name="T7" fmla="*/ 5 h 505"/>
                <a:gd name="T8" fmla="*/ 403 w 501"/>
                <a:gd name="T9" fmla="*/ 21 h 505"/>
                <a:gd name="T10" fmla="*/ 462 w 501"/>
                <a:gd name="T11" fmla="*/ 91 h 505"/>
                <a:gd name="T12" fmla="*/ 464 w 501"/>
                <a:gd name="T13" fmla="*/ 408 h 505"/>
                <a:gd name="T14" fmla="*/ 402 w 501"/>
                <a:gd name="T15" fmla="*/ 486 h 505"/>
                <a:gd name="T16" fmla="*/ 313 w 501"/>
                <a:gd name="T17" fmla="*/ 502 h 505"/>
                <a:gd name="T18" fmla="*/ 31 w 501"/>
                <a:gd name="T19" fmla="*/ 339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1" h="505">
                  <a:moveTo>
                    <a:pt x="31" y="339"/>
                  </a:moveTo>
                  <a:cubicBezTo>
                    <a:pt x="13" y="315"/>
                    <a:pt x="0" y="286"/>
                    <a:pt x="0" y="254"/>
                  </a:cubicBezTo>
                  <a:cubicBezTo>
                    <a:pt x="0" y="218"/>
                    <a:pt x="15" y="186"/>
                    <a:pt x="37" y="161"/>
                  </a:cubicBezTo>
                  <a:cubicBezTo>
                    <a:pt x="108" y="82"/>
                    <a:pt x="203" y="23"/>
                    <a:pt x="313" y="5"/>
                  </a:cubicBezTo>
                  <a:cubicBezTo>
                    <a:pt x="343" y="0"/>
                    <a:pt x="374" y="5"/>
                    <a:pt x="403" y="21"/>
                  </a:cubicBezTo>
                  <a:cubicBezTo>
                    <a:pt x="431" y="37"/>
                    <a:pt x="451" y="62"/>
                    <a:pt x="462" y="91"/>
                  </a:cubicBezTo>
                  <a:cubicBezTo>
                    <a:pt x="501" y="195"/>
                    <a:pt x="497" y="306"/>
                    <a:pt x="464" y="408"/>
                  </a:cubicBezTo>
                  <a:cubicBezTo>
                    <a:pt x="453" y="439"/>
                    <a:pt x="433" y="468"/>
                    <a:pt x="402" y="486"/>
                  </a:cubicBezTo>
                  <a:cubicBezTo>
                    <a:pt x="374" y="502"/>
                    <a:pt x="343" y="505"/>
                    <a:pt x="313" y="502"/>
                  </a:cubicBezTo>
                  <a:cubicBezTo>
                    <a:pt x="214" y="492"/>
                    <a:pt x="92" y="421"/>
                    <a:pt x="31" y="33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" name="Freeform 6"/>
            <p:cNvSpPr>
              <a:spLocks noChangeAspect="1"/>
            </p:cNvSpPr>
            <p:nvPr/>
          </p:nvSpPr>
          <p:spPr bwMode="auto">
            <a:xfrm rot="402533">
              <a:off x="430632" y="2415772"/>
              <a:ext cx="1033689" cy="1043195"/>
            </a:xfrm>
            <a:custGeom>
              <a:avLst/>
              <a:gdLst>
                <a:gd name="T0" fmla="*/ 31 w 501"/>
                <a:gd name="T1" fmla="*/ 339 h 505"/>
                <a:gd name="T2" fmla="*/ 0 w 501"/>
                <a:gd name="T3" fmla="*/ 254 h 505"/>
                <a:gd name="T4" fmla="*/ 37 w 501"/>
                <a:gd name="T5" fmla="*/ 161 h 505"/>
                <a:gd name="T6" fmla="*/ 313 w 501"/>
                <a:gd name="T7" fmla="*/ 5 h 505"/>
                <a:gd name="T8" fmla="*/ 403 w 501"/>
                <a:gd name="T9" fmla="*/ 21 h 505"/>
                <a:gd name="T10" fmla="*/ 462 w 501"/>
                <a:gd name="T11" fmla="*/ 91 h 505"/>
                <a:gd name="T12" fmla="*/ 464 w 501"/>
                <a:gd name="T13" fmla="*/ 408 h 505"/>
                <a:gd name="T14" fmla="*/ 402 w 501"/>
                <a:gd name="T15" fmla="*/ 486 h 505"/>
                <a:gd name="T16" fmla="*/ 313 w 501"/>
                <a:gd name="T17" fmla="*/ 502 h 505"/>
                <a:gd name="T18" fmla="*/ 31 w 501"/>
                <a:gd name="T19" fmla="*/ 339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1" h="505">
                  <a:moveTo>
                    <a:pt x="31" y="339"/>
                  </a:moveTo>
                  <a:cubicBezTo>
                    <a:pt x="13" y="315"/>
                    <a:pt x="0" y="286"/>
                    <a:pt x="0" y="254"/>
                  </a:cubicBezTo>
                  <a:cubicBezTo>
                    <a:pt x="0" y="218"/>
                    <a:pt x="15" y="186"/>
                    <a:pt x="37" y="161"/>
                  </a:cubicBezTo>
                  <a:cubicBezTo>
                    <a:pt x="108" y="82"/>
                    <a:pt x="203" y="23"/>
                    <a:pt x="313" y="5"/>
                  </a:cubicBezTo>
                  <a:cubicBezTo>
                    <a:pt x="343" y="0"/>
                    <a:pt x="374" y="5"/>
                    <a:pt x="403" y="21"/>
                  </a:cubicBezTo>
                  <a:cubicBezTo>
                    <a:pt x="431" y="37"/>
                    <a:pt x="451" y="62"/>
                    <a:pt x="462" y="91"/>
                  </a:cubicBezTo>
                  <a:cubicBezTo>
                    <a:pt x="501" y="195"/>
                    <a:pt x="497" y="306"/>
                    <a:pt x="464" y="408"/>
                  </a:cubicBezTo>
                  <a:cubicBezTo>
                    <a:pt x="453" y="439"/>
                    <a:pt x="433" y="468"/>
                    <a:pt x="402" y="486"/>
                  </a:cubicBezTo>
                  <a:cubicBezTo>
                    <a:pt x="374" y="502"/>
                    <a:pt x="343" y="505"/>
                    <a:pt x="313" y="502"/>
                  </a:cubicBezTo>
                  <a:cubicBezTo>
                    <a:pt x="214" y="492"/>
                    <a:pt x="92" y="421"/>
                    <a:pt x="31" y="339"/>
                  </a:cubicBezTo>
                  <a:close/>
                </a:path>
              </a:pathLst>
            </a:custGeom>
            <a:gradFill>
              <a:gsLst>
                <a:gs pos="0">
                  <a:schemeClr val="accent2">
                    <a:alpha val="23000"/>
                  </a:schemeClr>
                </a:gs>
                <a:gs pos="100000">
                  <a:srgbClr val="B7EEFF">
                    <a:alpha val="45000"/>
                  </a:srgbClr>
                </a:gs>
              </a:gsLst>
              <a:lin ang="16200000" scaled="1"/>
            </a:gradFill>
            <a:ln w="12700">
              <a:solidFill>
                <a:schemeClr val="accent2">
                  <a:lumMod val="60000"/>
                  <a:lumOff val="40000"/>
                  <a:alpha val="98000"/>
                </a:schemeClr>
              </a:solidFill>
            </a:ln>
            <a:effectLst>
              <a:outerShdw blurRad="114300" dist="63500" dir="2880000" sx="98000" sy="98000" algn="tl" rotWithShape="0">
                <a:srgbClr val="0486FC">
                  <a:alpha val="57000"/>
                </a:srgbClr>
              </a:outerShdw>
            </a:effectLst>
          </p:spPr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ru-RU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49F5605C-0768-1736-BD86-FEFC13E2D48F}"/>
              </a:ext>
            </a:extLst>
          </p:cNvPr>
          <p:cNvSpPr/>
          <p:nvPr/>
        </p:nvSpPr>
        <p:spPr>
          <a:xfrm>
            <a:off x="1954669" y="5340856"/>
            <a:ext cx="595769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>
                <a:latin typeface="+mn-lt"/>
                <a:cs typeface="Arial" panose="020B0604020202020204" pitchFamily="34" charset="0"/>
              </a:rPr>
              <a:t>Шаги 3-5 показаны условно, для разных топологий синхронизации схема слегка отличается (</a:t>
            </a:r>
            <a:r>
              <a:rPr lang="en-US" sz="1400" b="1" dirty="0">
                <a:latin typeface="+mn-lt"/>
                <a:cs typeface="Arial" panose="020B0604020202020204" pitchFamily="34" charset="0"/>
              </a:rPr>
              <a:t>all2alll, all/reduce</a:t>
            </a:r>
            <a:endParaRPr lang="ru-RU" sz="1400" b="1" dirty="0">
              <a:latin typeface="+mn-lt"/>
              <a:cs typeface="Arial" panose="020B0604020202020204" pitchFamily="34" charset="0"/>
            </a:endParaRPr>
          </a:p>
          <a:p>
            <a:r>
              <a:rPr lang="ru-RU" sz="1400" b="1" dirty="0">
                <a:latin typeface="+mn-lt"/>
                <a:cs typeface="Arial" panose="020B0604020202020204" pitchFamily="34" charset="0"/>
              </a:rPr>
              <a:t>и т п), в частности этапы 3 и 5 могут по факту быть одним этапом</a:t>
            </a:r>
          </a:p>
        </p:txBody>
      </p:sp>
      <p:grpSp>
        <p:nvGrpSpPr>
          <p:cNvPr id="8" name="Группа 7"/>
          <p:cNvGrpSpPr/>
          <p:nvPr/>
        </p:nvGrpSpPr>
        <p:grpSpPr>
          <a:xfrm>
            <a:off x="1062044" y="5474224"/>
            <a:ext cx="406205" cy="406205"/>
            <a:chOff x="3621089" y="1274763"/>
            <a:chExt cx="479425" cy="479425"/>
          </a:xfrm>
        </p:grpSpPr>
        <p:sp>
          <p:nvSpPr>
            <p:cNvPr id="9" name="Oval 21"/>
            <p:cNvSpPr>
              <a:spLocks noChangeArrowheads="1"/>
            </p:cNvSpPr>
            <p:nvPr/>
          </p:nvSpPr>
          <p:spPr bwMode="auto">
            <a:xfrm>
              <a:off x="3795714" y="1449388"/>
              <a:ext cx="130175" cy="130175"/>
            </a:xfrm>
            <a:prstGeom prst="ellipse">
              <a:avLst/>
            </a:prstGeom>
            <a:noFill/>
            <a:ln w="22225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" name="Freeform 22"/>
            <p:cNvSpPr>
              <a:spLocks/>
            </p:cNvSpPr>
            <p:nvPr/>
          </p:nvSpPr>
          <p:spPr bwMode="auto">
            <a:xfrm>
              <a:off x="3621089" y="1274763"/>
              <a:ext cx="479425" cy="479425"/>
            </a:xfrm>
            <a:custGeom>
              <a:avLst/>
              <a:gdLst>
                <a:gd name="T0" fmla="*/ 176 w 176"/>
                <a:gd name="T1" fmla="*/ 100 h 176"/>
                <a:gd name="T2" fmla="*/ 176 w 176"/>
                <a:gd name="T3" fmla="*/ 76 h 176"/>
                <a:gd name="T4" fmla="*/ 150 w 176"/>
                <a:gd name="T5" fmla="*/ 74 h 176"/>
                <a:gd name="T6" fmla="*/ 142 w 176"/>
                <a:gd name="T7" fmla="*/ 54 h 176"/>
                <a:gd name="T8" fmla="*/ 159 w 176"/>
                <a:gd name="T9" fmla="*/ 34 h 176"/>
                <a:gd name="T10" fmla="*/ 142 w 176"/>
                <a:gd name="T11" fmla="*/ 17 h 176"/>
                <a:gd name="T12" fmla="*/ 122 w 176"/>
                <a:gd name="T13" fmla="*/ 34 h 176"/>
                <a:gd name="T14" fmla="*/ 102 w 176"/>
                <a:gd name="T15" fmla="*/ 26 h 176"/>
                <a:gd name="T16" fmla="*/ 100 w 176"/>
                <a:gd name="T17" fmla="*/ 0 h 176"/>
                <a:gd name="T18" fmla="*/ 76 w 176"/>
                <a:gd name="T19" fmla="*/ 0 h 176"/>
                <a:gd name="T20" fmla="*/ 74 w 176"/>
                <a:gd name="T21" fmla="*/ 26 h 176"/>
                <a:gd name="T22" fmla="*/ 54 w 176"/>
                <a:gd name="T23" fmla="*/ 34 h 176"/>
                <a:gd name="T24" fmla="*/ 34 w 176"/>
                <a:gd name="T25" fmla="*/ 17 h 176"/>
                <a:gd name="T26" fmla="*/ 17 w 176"/>
                <a:gd name="T27" fmla="*/ 34 h 176"/>
                <a:gd name="T28" fmla="*/ 34 w 176"/>
                <a:gd name="T29" fmla="*/ 54 h 176"/>
                <a:gd name="T30" fmla="*/ 26 w 176"/>
                <a:gd name="T31" fmla="*/ 74 h 176"/>
                <a:gd name="T32" fmla="*/ 0 w 176"/>
                <a:gd name="T33" fmla="*/ 76 h 176"/>
                <a:gd name="T34" fmla="*/ 0 w 176"/>
                <a:gd name="T35" fmla="*/ 100 h 176"/>
                <a:gd name="T36" fmla="*/ 26 w 176"/>
                <a:gd name="T37" fmla="*/ 102 h 176"/>
                <a:gd name="T38" fmla="*/ 34 w 176"/>
                <a:gd name="T39" fmla="*/ 122 h 176"/>
                <a:gd name="T40" fmla="*/ 17 w 176"/>
                <a:gd name="T41" fmla="*/ 142 h 176"/>
                <a:gd name="T42" fmla="*/ 34 w 176"/>
                <a:gd name="T43" fmla="*/ 159 h 176"/>
                <a:gd name="T44" fmla="*/ 54 w 176"/>
                <a:gd name="T45" fmla="*/ 142 h 176"/>
                <a:gd name="T46" fmla="*/ 74 w 176"/>
                <a:gd name="T47" fmla="*/ 150 h 176"/>
                <a:gd name="T48" fmla="*/ 76 w 176"/>
                <a:gd name="T49" fmla="*/ 176 h 176"/>
                <a:gd name="T50" fmla="*/ 100 w 176"/>
                <a:gd name="T51" fmla="*/ 176 h 176"/>
                <a:gd name="T52" fmla="*/ 102 w 176"/>
                <a:gd name="T53" fmla="*/ 150 h 176"/>
                <a:gd name="T54" fmla="*/ 122 w 176"/>
                <a:gd name="T55" fmla="*/ 142 h 176"/>
                <a:gd name="T56" fmla="*/ 142 w 176"/>
                <a:gd name="T57" fmla="*/ 159 h 176"/>
                <a:gd name="T58" fmla="*/ 159 w 176"/>
                <a:gd name="T59" fmla="*/ 142 h 176"/>
                <a:gd name="T60" fmla="*/ 142 w 176"/>
                <a:gd name="T61" fmla="*/ 122 h 176"/>
                <a:gd name="T62" fmla="*/ 150 w 176"/>
                <a:gd name="T63" fmla="*/ 102 h 176"/>
                <a:gd name="T64" fmla="*/ 176 w 176"/>
                <a:gd name="T65" fmla="*/ 10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76" h="176">
                  <a:moveTo>
                    <a:pt x="176" y="100"/>
                  </a:moveTo>
                  <a:cubicBezTo>
                    <a:pt x="176" y="76"/>
                    <a:pt x="176" y="76"/>
                    <a:pt x="176" y="76"/>
                  </a:cubicBezTo>
                  <a:cubicBezTo>
                    <a:pt x="150" y="74"/>
                    <a:pt x="150" y="74"/>
                    <a:pt x="150" y="74"/>
                  </a:cubicBezTo>
                  <a:cubicBezTo>
                    <a:pt x="149" y="67"/>
                    <a:pt x="146" y="60"/>
                    <a:pt x="142" y="54"/>
                  </a:cubicBezTo>
                  <a:cubicBezTo>
                    <a:pt x="159" y="34"/>
                    <a:pt x="159" y="34"/>
                    <a:pt x="159" y="34"/>
                  </a:cubicBezTo>
                  <a:cubicBezTo>
                    <a:pt x="142" y="17"/>
                    <a:pt x="142" y="17"/>
                    <a:pt x="142" y="17"/>
                  </a:cubicBezTo>
                  <a:cubicBezTo>
                    <a:pt x="122" y="34"/>
                    <a:pt x="122" y="34"/>
                    <a:pt x="122" y="34"/>
                  </a:cubicBezTo>
                  <a:cubicBezTo>
                    <a:pt x="116" y="30"/>
                    <a:pt x="109" y="27"/>
                    <a:pt x="102" y="26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74" y="26"/>
                    <a:pt x="74" y="26"/>
                    <a:pt x="74" y="26"/>
                  </a:cubicBezTo>
                  <a:cubicBezTo>
                    <a:pt x="67" y="27"/>
                    <a:pt x="60" y="30"/>
                    <a:pt x="54" y="34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0" y="60"/>
                    <a:pt x="27" y="67"/>
                    <a:pt x="26" y="74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26" y="102"/>
                    <a:pt x="26" y="102"/>
                    <a:pt x="26" y="102"/>
                  </a:cubicBezTo>
                  <a:cubicBezTo>
                    <a:pt x="27" y="109"/>
                    <a:pt x="30" y="116"/>
                    <a:pt x="34" y="122"/>
                  </a:cubicBezTo>
                  <a:cubicBezTo>
                    <a:pt x="17" y="142"/>
                    <a:pt x="17" y="142"/>
                    <a:pt x="17" y="142"/>
                  </a:cubicBezTo>
                  <a:cubicBezTo>
                    <a:pt x="34" y="159"/>
                    <a:pt x="34" y="159"/>
                    <a:pt x="34" y="159"/>
                  </a:cubicBezTo>
                  <a:cubicBezTo>
                    <a:pt x="54" y="142"/>
                    <a:pt x="54" y="142"/>
                    <a:pt x="54" y="142"/>
                  </a:cubicBezTo>
                  <a:cubicBezTo>
                    <a:pt x="60" y="146"/>
                    <a:pt x="67" y="149"/>
                    <a:pt x="74" y="150"/>
                  </a:cubicBezTo>
                  <a:cubicBezTo>
                    <a:pt x="76" y="176"/>
                    <a:pt x="76" y="176"/>
                    <a:pt x="76" y="176"/>
                  </a:cubicBezTo>
                  <a:cubicBezTo>
                    <a:pt x="100" y="176"/>
                    <a:pt x="100" y="176"/>
                    <a:pt x="100" y="176"/>
                  </a:cubicBezTo>
                  <a:cubicBezTo>
                    <a:pt x="102" y="150"/>
                    <a:pt x="102" y="150"/>
                    <a:pt x="102" y="150"/>
                  </a:cubicBezTo>
                  <a:cubicBezTo>
                    <a:pt x="109" y="149"/>
                    <a:pt x="116" y="146"/>
                    <a:pt x="122" y="142"/>
                  </a:cubicBezTo>
                  <a:cubicBezTo>
                    <a:pt x="142" y="159"/>
                    <a:pt x="142" y="159"/>
                    <a:pt x="142" y="159"/>
                  </a:cubicBezTo>
                  <a:cubicBezTo>
                    <a:pt x="159" y="142"/>
                    <a:pt x="159" y="142"/>
                    <a:pt x="159" y="142"/>
                  </a:cubicBezTo>
                  <a:cubicBezTo>
                    <a:pt x="142" y="122"/>
                    <a:pt x="142" y="122"/>
                    <a:pt x="142" y="122"/>
                  </a:cubicBezTo>
                  <a:cubicBezTo>
                    <a:pt x="146" y="116"/>
                    <a:pt x="149" y="109"/>
                    <a:pt x="150" y="102"/>
                  </a:cubicBezTo>
                  <a:lnTo>
                    <a:pt x="176" y="100"/>
                  </a:lnTo>
                  <a:close/>
                </a:path>
              </a:pathLst>
            </a:custGeom>
            <a:noFill/>
            <a:ln w="22225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49F5605C-0768-1736-BD86-FEFC13E2D48F}"/>
              </a:ext>
            </a:extLst>
          </p:cNvPr>
          <p:cNvSpPr/>
          <p:nvPr/>
        </p:nvSpPr>
        <p:spPr>
          <a:xfrm>
            <a:off x="3470674" y="1240122"/>
            <a:ext cx="369403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latin typeface="+mn-lt"/>
                <a:cs typeface="Arial" panose="020B0604020202020204" pitchFamily="34" charset="0"/>
              </a:rPr>
              <a:t>X0</a:t>
            </a:r>
            <a:r>
              <a:rPr lang="ru-RU" sz="1400" dirty="0">
                <a:latin typeface="+mn-lt"/>
                <a:cs typeface="Arial" panose="020B0604020202020204" pitchFamily="34" charset="0"/>
              </a:rPr>
              <a:t>, - время первичное настройки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49F5605C-0768-1736-BD86-FEFC13E2D48F}"/>
              </a:ext>
            </a:extLst>
          </p:cNvPr>
          <p:cNvSpPr/>
          <p:nvPr/>
        </p:nvSpPr>
        <p:spPr>
          <a:xfrm>
            <a:off x="3470671" y="1879270"/>
            <a:ext cx="471600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latin typeface="+mn-lt"/>
                <a:cs typeface="Arial" panose="020B0604020202020204" pitchFamily="34" charset="0"/>
              </a:rPr>
              <a:t>X</a:t>
            </a:r>
            <a:r>
              <a:rPr lang="ru-RU" sz="1400" dirty="0">
                <a:latin typeface="+mn-lt"/>
                <a:cs typeface="Arial" panose="020B0604020202020204" pitchFamily="34" charset="0"/>
              </a:rPr>
              <a:t>1, - время загрузки образца для расчета –определяется параметрами сети 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49F5605C-0768-1736-BD86-FEFC13E2D48F}"/>
              </a:ext>
            </a:extLst>
          </p:cNvPr>
          <p:cNvSpPr/>
          <p:nvPr/>
        </p:nvSpPr>
        <p:spPr>
          <a:xfrm>
            <a:off x="3470674" y="2679109"/>
            <a:ext cx="471600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latin typeface="+mn-lt"/>
                <a:cs typeface="Arial" panose="020B0604020202020204" pitchFamily="34" charset="0"/>
              </a:rPr>
              <a:t>X</a:t>
            </a:r>
            <a:r>
              <a:rPr lang="ru-RU" sz="1400" dirty="0">
                <a:latin typeface="+mn-lt"/>
                <a:cs typeface="Arial" panose="020B0604020202020204" pitchFamily="34" charset="0"/>
              </a:rPr>
              <a:t>2, - время обработки образца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49F5605C-0768-1736-BD86-FEFC13E2D48F}"/>
              </a:ext>
            </a:extLst>
          </p:cNvPr>
          <p:cNvSpPr/>
          <p:nvPr/>
        </p:nvSpPr>
        <p:spPr>
          <a:xfrm>
            <a:off x="3470673" y="3255710"/>
            <a:ext cx="388755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latin typeface="+mn-lt"/>
                <a:cs typeface="Arial" panose="020B0604020202020204" pitchFamily="34" charset="0"/>
              </a:rPr>
              <a:t>X</a:t>
            </a:r>
            <a:r>
              <a:rPr lang="ru-RU" sz="1400" dirty="0">
                <a:latin typeface="+mn-lt"/>
                <a:cs typeface="Arial" panose="020B0604020202020204" pitchFamily="34" charset="0"/>
              </a:rPr>
              <a:t>3, - время передачи / синхронизации  результатов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49F5605C-0768-1736-BD86-FEFC13E2D48F}"/>
              </a:ext>
            </a:extLst>
          </p:cNvPr>
          <p:cNvSpPr/>
          <p:nvPr/>
        </p:nvSpPr>
        <p:spPr>
          <a:xfrm>
            <a:off x="3470672" y="4041429"/>
            <a:ext cx="471600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latin typeface="+mn-lt"/>
                <a:cs typeface="Arial" panose="020B0604020202020204" pitchFamily="34" charset="0"/>
              </a:rPr>
              <a:t>X</a:t>
            </a:r>
            <a:r>
              <a:rPr lang="ru-RU" sz="1400" dirty="0">
                <a:latin typeface="+mn-lt"/>
                <a:cs typeface="Arial" panose="020B0604020202020204" pitchFamily="34" charset="0"/>
              </a:rPr>
              <a:t>4, - время расчета следующей конфигурации</a:t>
            </a: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49F5605C-0768-1736-BD86-FEFC13E2D48F}"/>
              </a:ext>
            </a:extLst>
          </p:cNvPr>
          <p:cNvSpPr/>
          <p:nvPr/>
        </p:nvSpPr>
        <p:spPr>
          <a:xfrm>
            <a:off x="3470672" y="4684875"/>
            <a:ext cx="388756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latin typeface="+mn-lt"/>
                <a:cs typeface="Arial" panose="020B0604020202020204" pitchFamily="34" charset="0"/>
              </a:rPr>
              <a:t>X</a:t>
            </a:r>
            <a:r>
              <a:rPr lang="ru-RU" sz="1400" dirty="0">
                <a:latin typeface="+mn-lt"/>
                <a:cs typeface="Arial" panose="020B0604020202020204" pitchFamily="34" charset="0"/>
              </a:rPr>
              <a:t>5, - время загрузки конфигурации</a:t>
            </a:r>
          </a:p>
          <a:p>
            <a:r>
              <a:rPr lang="ru-RU" sz="1400" dirty="0">
                <a:latin typeface="+mn-lt"/>
                <a:cs typeface="Arial" panose="020B0604020202020204" pitchFamily="34" charset="0"/>
              </a:rPr>
              <a:t>для следующего цикла</a:t>
            </a:r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49F5605C-0768-1736-BD86-FEFC13E2D48F}"/>
              </a:ext>
            </a:extLst>
          </p:cNvPr>
          <p:cNvSpPr/>
          <p:nvPr/>
        </p:nvSpPr>
        <p:spPr>
          <a:xfrm>
            <a:off x="8018967" y="1221325"/>
            <a:ext cx="368119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latin typeface="+mn-lt"/>
                <a:cs typeface="Arial" panose="020B0604020202020204" pitchFamily="34" charset="0"/>
              </a:rPr>
              <a:t>JCT = X0 + (X1 + X2 + X3 + X4 + X5) * Z</a:t>
            </a:r>
          </a:p>
          <a:p>
            <a:r>
              <a:rPr lang="ru-RU" sz="1400" dirty="0">
                <a:latin typeface="+mn-lt"/>
                <a:cs typeface="Arial" panose="020B0604020202020204" pitchFamily="34" charset="0"/>
              </a:rPr>
              <a:t>где </a:t>
            </a:r>
            <a:r>
              <a:rPr lang="en-US" sz="1400" dirty="0">
                <a:latin typeface="+mn-lt"/>
                <a:cs typeface="Arial" panose="020B0604020202020204" pitchFamily="34" charset="0"/>
              </a:rPr>
              <a:t>Z = </a:t>
            </a:r>
            <a:r>
              <a:rPr lang="ru-RU" sz="1400" dirty="0">
                <a:latin typeface="+mn-lt"/>
                <a:cs typeface="Arial" panose="020B0604020202020204" pitchFamily="34" charset="0"/>
              </a:rPr>
              <a:t>количество циклов </a:t>
            </a:r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49F5605C-0768-1736-BD86-FEFC13E2D48F}"/>
              </a:ext>
            </a:extLst>
          </p:cNvPr>
          <p:cNvSpPr/>
          <p:nvPr/>
        </p:nvSpPr>
        <p:spPr>
          <a:xfrm>
            <a:off x="8036161" y="2479495"/>
            <a:ext cx="4055371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latin typeface="+mn-lt"/>
                <a:cs typeface="Arial" panose="020B0604020202020204" pitchFamily="34" charset="0"/>
              </a:rPr>
              <a:t>В случае когда</a:t>
            </a:r>
            <a:r>
              <a:rPr lang="en-US" sz="1400" dirty="0">
                <a:latin typeface="+mn-lt"/>
                <a:cs typeface="Arial" panose="020B0604020202020204" pitchFamily="34" charset="0"/>
              </a:rPr>
              <a:t> </a:t>
            </a:r>
            <a:r>
              <a:rPr lang="ru-RU" sz="1400" dirty="0">
                <a:latin typeface="+mn-lt"/>
                <a:cs typeface="Arial" panose="020B0604020202020204" pitchFamily="34" charset="0"/>
              </a:rPr>
              <a:t>значения </a:t>
            </a:r>
            <a:r>
              <a:rPr lang="en-US" sz="1400" dirty="0">
                <a:latin typeface="+mn-lt"/>
                <a:cs typeface="Arial" panose="020B0604020202020204" pitchFamily="34" charset="0"/>
              </a:rPr>
              <a:t>X1-X5 </a:t>
            </a:r>
            <a:r>
              <a:rPr lang="ru-RU" sz="1400" dirty="0">
                <a:latin typeface="+mn-lt"/>
                <a:cs typeface="Arial" panose="020B0604020202020204" pitchFamily="34" charset="0"/>
              </a:rPr>
              <a:t>являются величинами одного порядка, оптимизация эффективной пропускной способности кластерной сети, может заметно влиять</a:t>
            </a:r>
          </a:p>
          <a:p>
            <a:r>
              <a:rPr lang="ru-RU" sz="1400" dirty="0">
                <a:latin typeface="+mn-lt"/>
                <a:cs typeface="Arial" panose="020B0604020202020204" pitchFamily="34" charset="0"/>
              </a:rPr>
              <a:t>на длительность цикла и как следствие</a:t>
            </a:r>
          </a:p>
          <a:p>
            <a:r>
              <a:rPr lang="ru-RU" sz="1400" dirty="0">
                <a:latin typeface="+mn-lt"/>
                <a:cs typeface="Arial" panose="020B0604020202020204" pitchFamily="34" charset="0"/>
              </a:rPr>
              <a:t>на время выполнения задачи, для типовых сценариев ожидаемый диапазон</a:t>
            </a:r>
          </a:p>
          <a:p>
            <a:r>
              <a:rPr lang="ru-RU" sz="1400" dirty="0">
                <a:latin typeface="+mn-lt"/>
                <a:cs typeface="Arial" panose="020B0604020202020204" pitchFamily="34" charset="0"/>
              </a:rPr>
              <a:t>оптимизации 5-25%</a:t>
            </a:r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D63B857C-82B3-47FE-9303-D2F0272506D5}"/>
              </a:ext>
            </a:extLst>
          </p:cNvPr>
          <p:cNvSpPr/>
          <p:nvPr/>
        </p:nvSpPr>
        <p:spPr>
          <a:xfrm>
            <a:off x="8101033" y="5292520"/>
            <a:ext cx="374587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КПД загрузки </a:t>
            </a:r>
            <a:r>
              <a:rPr lang="en-US" sz="1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GPU</a:t>
            </a:r>
            <a:r>
              <a:rPr lang="ru-RU" sz="1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составляет обычно 50-70%, - фактически до половины времени, система не производит ту работу ради которой строилась</a:t>
            </a:r>
          </a:p>
        </p:txBody>
      </p:sp>
      <p:pic>
        <p:nvPicPr>
          <p:cNvPr id="22" name="Рисунок 21"/>
          <p:cNvPicPr>
            <a:picLocks noChangeAspect="1"/>
          </p:cNvPicPr>
          <p:nvPr/>
        </p:nvPicPr>
        <p:blipFill>
          <a:blip r:embed="rId2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306720" y="1177838"/>
            <a:ext cx="2486025" cy="3850292"/>
          </a:xfrm>
          <a:prstGeom prst="rect">
            <a:avLst/>
          </a:prstGeom>
        </p:spPr>
      </p:pic>
      <p:grpSp>
        <p:nvGrpSpPr>
          <p:cNvPr id="30" name="Группа 29"/>
          <p:cNvGrpSpPr/>
          <p:nvPr/>
        </p:nvGrpSpPr>
        <p:grpSpPr>
          <a:xfrm>
            <a:off x="3051110" y="1763342"/>
            <a:ext cx="8742784" cy="2796074"/>
            <a:chOff x="3051110" y="1763342"/>
            <a:chExt cx="16548420" cy="2796074"/>
          </a:xfrm>
        </p:grpSpPr>
        <p:cxnSp>
          <p:nvCxnSpPr>
            <p:cNvPr id="24" name="Прямая соединительная линия 23"/>
            <p:cNvCxnSpPr/>
            <p:nvPr/>
          </p:nvCxnSpPr>
          <p:spPr>
            <a:xfrm>
              <a:off x="3051110" y="1763342"/>
              <a:ext cx="16548420" cy="0"/>
            </a:xfrm>
            <a:prstGeom prst="line">
              <a:avLst/>
            </a:prstGeom>
            <a:ln w="9525">
              <a:solidFill>
                <a:schemeClr val="accent2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Прямая соединительная линия 25"/>
            <p:cNvCxnSpPr/>
            <p:nvPr/>
          </p:nvCxnSpPr>
          <p:spPr>
            <a:xfrm>
              <a:off x="3051110" y="2503571"/>
              <a:ext cx="8954162" cy="0"/>
            </a:xfrm>
            <a:prstGeom prst="line">
              <a:avLst/>
            </a:prstGeom>
            <a:ln w="9525">
              <a:solidFill>
                <a:schemeClr val="accent2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Прямая соединительная линия 26"/>
            <p:cNvCxnSpPr/>
            <p:nvPr/>
          </p:nvCxnSpPr>
          <p:spPr>
            <a:xfrm>
              <a:off x="3051110" y="3178485"/>
              <a:ext cx="8954162" cy="0"/>
            </a:xfrm>
            <a:prstGeom prst="line">
              <a:avLst/>
            </a:prstGeom>
            <a:ln w="9525">
              <a:solidFill>
                <a:schemeClr val="accent2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Прямая соединительная линия 27"/>
            <p:cNvCxnSpPr/>
            <p:nvPr/>
          </p:nvCxnSpPr>
          <p:spPr>
            <a:xfrm>
              <a:off x="3051110" y="3831628"/>
              <a:ext cx="8954162" cy="0"/>
            </a:xfrm>
            <a:prstGeom prst="line">
              <a:avLst/>
            </a:prstGeom>
            <a:ln w="9525">
              <a:solidFill>
                <a:schemeClr val="accent2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Прямая соединительная линия 28"/>
            <p:cNvCxnSpPr/>
            <p:nvPr/>
          </p:nvCxnSpPr>
          <p:spPr>
            <a:xfrm>
              <a:off x="3051110" y="4559416"/>
              <a:ext cx="8954162" cy="0"/>
            </a:xfrm>
            <a:prstGeom prst="line">
              <a:avLst/>
            </a:prstGeom>
            <a:ln w="9525">
              <a:solidFill>
                <a:schemeClr val="accent2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92908222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Скругленный прямоугольник 44"/>
          <p:cNvSpPr/>
          <p:nvPr/>
        </p:nvSpPr>
        <p:spPr bwMode="auto">
          <a:xfrm>
            <a:off x="6587275" y="1579831"/>
            <a:ext cx="5208187" cy="4193502"/>
          </a:xfrm>
          <a:prstGeom prst="roundRect">
            <a:avLst>
              <a:gd name="adj" fmla="val 2837"/>
            </a:avLst>
          </a:prstGeom>
          <a:solidFill>
            <a:schemeClr val="bg1">
              <a:alpha val="56000"/>
            </a:schemeClr>
          </a:solidFill>
          <a:ln w="6350">
            <a:solidFill>
              <a:srgbClr val="EEF2F0"/>
            </a:solidFill>
          </a:ln>
          <a:effectLst>
            <a:outerShdw blurRad="139700" dist="88900" dir="3000000" algn="tl" rotWithShape="0">
              <a:schemeClr val="accent1">
                <a:lumMod val="40000"/>
                <a:lumOff val="60000"/>
                <a:alpha val="15000"/>
              </a:schemeClr>
            </a:outerShdw>
          </a:effectLst>
        </p:spPr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КЛЮЧЕВЫЕ ТЕХНОЛОГИИ для реализации </a:t>
            </a:r>
            <a:r>
              <a:rPr lang="en-US" dirty="0"/>
              <a:t>backend </a:t>
            </a:r>
            <a:r>
              <a:rPr lang="ru-RU" dirty="0"/>
              <a:t>сети на </a:t>
            </a:r>
            <a:r>
              <a:rPr lang="en-US" dirty="0" err="1"/>
              <a:t>ethernet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35962" y="2141694"/>
            <a:ext cx="3296897" cy="3572727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2C05F128-823E-7C7D-336A-1470DDC049C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020950" y="3061667"/>
            <a:ext cx="2095857" cy="1059473"/>
            <a:chOff x="1230" y="1230"/>
            <a:chExt cx="817" cy="413"/>
          </a:xfrm>
        </p:grpSpPr>
        <p:sp>
          <p:nvSpPr>
            <p:cNvPr id="6" name="AutoShape 3">
              <a:extLst>
                <a:ext uri="{FF2B5EF4-FFF2-40B4-BE49-F238E27FC236}">
                  <a16:creationId xmlns:a16="http://schemas.microsoft.com/office/drawing/2014/main" id="{525CD666-A964-2233-CE24-454336EF5383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1230" y="1230"/>
              <a:ext cx="817" cy="4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" name="Oval 5">
              <a:extLst>
                <a:ext uri="{FF2B5EF4-FFF2-40B4-BE49-F238E27FC236}">
                  <a16:creationId xmlns:a16="http://schemas.microsoft.com/office/drawing/2014/main" id="{B76DCEBD-135D-130C-EE1F-61F88668AF4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00" y="1292"/>
              <a:ext cx="60" cy="59"/>
            </a:xfrm>
            <a:prstGeom prst="ellipse">
              <a:avLst/>
            </a:prstGeom>
            <a:noFill/>
            <a:ln w="22225">
              <a:solidFill>
                <a:srgbClr val="FFFFF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Segoe UI" panose="020B0502040204020203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Segoe UI" panose="020B0502040204020203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Segoe UI" panose="020B0502040204020203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Segoe UI" panose="020B0502040204020203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Segoe UI" panose="020B0502040204020203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Segoe UI" panose="020B0502040204020203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Segoe UI" panose="020B0502040204020203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Segoe UI" panose="020B0502040204020203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Segoe UI" panose="020B0502040204020203" pitchFamily="34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8" name="Freeform 6">
              <a:extLst>
                <a:ext uri="{FF2B5EF4-FFF2-40B4-BE49-F238E27FC236}">
                  <a16:creationId xmlns:a16="http://schemas.microsoft.com/office/drawing/2014/main" id="{95DE7A11-5C61-8C37-EFF5-98B9A4A89F1C}"/>
                </a:ext>
              </a:extLst>
            </p:cNvPr>
            <p:cNvSpPr>
              <a:spLocks/>
            </p:cNvSpPr>
            <p:nvPr/>
          </p:nvSpPr>
          <p:spPr bwMode="auto">
            <a:xfrm>
              <a:off x="1636" y="1322"/>
              <a:ext cx="264" cy="49"/>
            </a:xfrm>
            <a:custGeom>
              <a:avLst/>
              <a:gdLst>
                <a:gd name="T0" fmla="*/ 0 w 264"/>
                <a:gd name="T1" fmla="*/ 49 h 49"/>
                <a:gd name="T2" fmla="*/ 224 w 264"/>
                <a:gd name="T3" fmla="*/ 49 h 49"/>
                <a:gd name="T4" fmla="*/ 224 w 264"/>
                <a:gd name="T5" fmla="*/ 0 h 49"/>
                <a:gd name="T6" fmla="*/ 264 w 264"/>
                <a:gd name="T7" fmla="*/ 0 h 4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64" h="49">
                  <a:moveTo>
                    <a:pt x="0" y="49"/>
                  </a:moveTo>
                  <a:lnTo>
                    <a:pt x="224" y="49"/>
                  </a:lnTo>
                  <a:lnTo>
                    <a:pt x="224" y="0"/>
                  </a:lnTo>
                  <a:lnTo>
                    <a:pt x="264" y="0"/>
                  </a:lnTo>
                </a:path>
              </a:pathLst>
            </a:custGeom>
            <a:noFill/>
            <a:ln w="22225" cap="flat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" name="Oval 7">
              <a:extLst>
                <a:ext uri="{FF2B5EF4-FFF2-40B4-BE49-F238E27FC236}">
                  <a16:creationId xmlns:a16="http://schemas.microsoft.com/office/drawing/2014/main" id="{17751E9F-1000-D63A-D977-BD626DB316A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02" y="1292"/>
              <a:ext cx="60" cy="59"/>
            </a:xfrm>
            <a:prstGeom prst="ellipse">
              <a:avLst/>
            </a:prstGeom>
            <a:noFill/>
            <a:ln w="22225">
              <a:solidFill>
                <a:srgbClr val="FFFFF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Segoe UI" panose="020B0502040204020203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Segoe UI" panose="020B0502040204020203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Segoe UI" panose="020B0502040204020203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Segoe UI" panose="020B0502040204020203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Segoe UI" panose="020B0502040204020203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Segoe UI" panose="020B0502040204020203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Segoe UI" panose="020B0502040204020203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Segoe UI" panose="020B0502040204020203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Segoe UI" panose="020B0502040204020203" pitchFamily="34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10" name="Freeform 8">
              <a:extLst>
                <a:ext uri="{FF2B5EF4-FFF2-40B4-BE49-F238E27FC236}">
                  <a16:creationId xmlns:a16="http://schemas.microsoft.com/office/drawing/2014/main" id="{1A3824A0-5561-5BEA-3BAB-2408E4456217}"/>
                </a:ext>
              </a:extLst>
            </p:cNvPr>
            <p:cNvSpPr>
              <a:spLocks/>
            </p:cNvSpPr>
            <p:nvPr/>
          </p:nvSpPr>
          <p:spPr bwMode="auto">
            <a:xfrm>
              <a:off x="1362" y="1322"/>
              <a:ext cx="233" cy="49"/>
            </a:xfrm>
            <a:custGeom>
              <a:avLst/>
              <a:gdLst>
                <a:gd name="T0" fmla="*/ 0 w 233"/>
                <a:gd name="T1" fmla="*/ 0 h 49"/>
                <a:gd name="T2" fmla="*/ 40 w 233"/>
                <a:gd name="T3" fmla="*/ 0 h 49"/>
                <a:gd name="T4" fmla="*/ 40 w 233"/>
                <a:gd name="T5" fmla="*/ 49 h 49"/>
                <a:gd name="T6" fmla="*/ 77 w 233"/>
                <a:gd name="T7" fmla="*/ 49 h 49"/>
                <a:gd name="T8" fmla="*/ 233 w 233"/>
                <a:gd name="T9" fmla="*/ 49 h 4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33" h="49">
                  <a:moveTo>
                    <a:pt x="0" y="0"/>
                  </a:moveTo>
                  <a:lnTo>
                    <a:pt x="40" y="0"/>
                  </a:lnTo>
                  <a:lnTo>
                    <a:pt x="40" y="49"/>
                  </a:lnTo>
                  <a:lnTo>
                    <a:pt x="77" y="49"/>
                  </a:lnTo>
                  <a:lnTo>
                    <a:pt x="233" y="49"/>
                  </a:lnTo>
                </a:path>
              </a:pathLst>
            </a:custGeom>
            <a:noFill/>
            <a:ln w="22225" cap="flat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1" name="Oval 9">
              <a:extLst>
                <a:ext uri="{FF2B5EF4-FFF2-40B4-BE49-F238E27FC236}">
                  <a16:creationId xmlns:a16="http://schemas.microsoft.com/office/drawing/2014/main" id="{99F10E23-FAE6-0FB8-0800-55D17378C2A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07" y="1524"/>
              <a:ext cx="60" cy="60"/>
            </a:xfrm>
            <a:prstGeom prst="ellipse">
              <a:avLst/>
            </a:prstGeom>
            <a:noFill/>
            <a:ln w="22225">
              <a:solidFill>
                <a:srgbClr val="FFFFF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Segoe UI" panose="020B0502040204020203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Segoe UI" panose="020B0502040204020203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Segoe UI" panose="020B0502040204020203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Segoe UI" panose="020B0502040204020203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Segoe UI" panose="020B0502040204020203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Segoe UI" panose="020B0502040204020203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Segoe UI" panose="020B0502040204020203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Segoe UI" panose="020B0502040204020203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Segoe UI" panose="020B0502040204020203" pitchFamily="34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12" name="Freeform 10">
              <a:extLst>
                <a:ext uri="{FF2B5EF4-FFF2-40B4-BE49-F238E27FC236}">
                  <a16:creationId xmlns:a16="http://schemas.microsoft.com/office/drawing/2014/main" id="{045826B4-65F7-05C5-03FD-37C3BAFA441C}"/>
                </a:ext>
              </a:extLst>
            </p:cNvPr>
            <p:cNvSpPr>
              <a:spLocks/>
            </p:cNvSpPr>
            <p:nvPr/>
          </p:nvSpPr>
          <p:spPr bwMode="auto">
            <a:xfrm>
              <a:off x="1367" y="1505"/>
              <a:ext cx="130" cy="49"/>
            </a:xfrm>
            <a:custGeom>
              <a:avLst/>
              <a:gdLst>
                <a:gd name="T0" fmla="*/ 130 w 130"/>
                <a:gd name="T1" fmla="*/ 0 h 49"/>
                <a:gd name="T2" fmla="*/ 40 w 130"/>
                <a:gd name="T3" fmla="*/ 0 h 49"/>
                <a:gd name="T4" fmla="*/ 40 w 130"/>
                <a:gd name="T5" fmla="*/ 49 h 49"/>
                <a:gd name="T6" fmla="*/ 0 w 130"/>
                <a:gd name="T7" fmla="*/ 49 h 4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30" h="49">
                  <a:moveTo>
                    <a:pt x="130" y="0"/>
                  </a:moveTo>
                  <a:lnTo>
                    <a:pt x="40" y="0"/>
                  </a:lnTo>
                  <a:lnTo>
                    <a:pt x="40" y="49"/>
                  </a:lnTo>
                  <a:lnTo>
                    <a:pt x="0" y="49"/>
                  </a:lnTo>
                </a:path>
              </a:pathLst>
            </a:custGeom>
            <a:noFill/>
            <a:ln w="19050" cap="flat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3" name="Oval 11">
              <a:extLst>
                <a:ext uri="{FF2B5EF4-FFF2-40B4-BE49-F238E27FC236}">
                  <a16:creationId xmlns:a16="http://schemas.microsoft.com/office/drawing/2014/main" id="{CC92A93F-212B-A324-91D7-E2E6B80A73C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00" y="1524"/>
              <a:ext cx="60" cy="60"/>
            </a:xfrm>
            <a:prstGeom prst="ellipse">
              <a:avLst/>
            </a:prstGeom>
            <a:noFill/>
            <a:ln w="22225">
              <a:solidFill>
                <a:srgbClr val="FFFFF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Segoe UI" panose="020B0502040204020203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Segoe UI" panose="020B0502040204020203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Segoe UI" panose="020B0502040204020203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Segoe UI" panose="020B0502040204020203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Segoe UI" panose="020B0502040204020203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Segoe UI" panose="020B0502040204020203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Segoe UI" panose="020B0502040204020203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Segoe UI" panose="020B0502040204020203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Segoe UI" panose="020B0502040204020203" pitchFamily="34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14" name="Line 12">
              <a:extLst>
                <a:ext uri="{FF2B5EF4-FFF2-40B4-BE49-F238E27FC236}">
                  <a16:creationId xmlns:a16="http://schemas.microsoft.com/office/drawing/2014/main" id="{8F908411-A50C-D2DE-5855-EA996D1464D6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439" y="1505"/>
              <a:ext cx="161" cy="0"/>
            </a:xfrm>
            <a:prstGeom prst="line">
              <a:avLst/>
            </a:prstGeom>
            <a:noFill/>
            <a:ln w="22225">
              <a:solidFill>
                <a:srgbClr val="FFFFF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5" name="Freeform 13">
              <a:extLst>
                <a:ext uri="{FF2B5EF4-FFF2-40B4-BE49-F238E27FC236}">
                  <a16:creationId xmlns:a16="http://schemas.microsoft.com/office/drawing/2014/main" id="{C9ACF2FA-5666-D61C-0630-C610B9960B43}"/>
                </a:ext>
              </a:extLst>
            </p:cNvPr>
            <p:cNvSpPr>
              <a:spLocks/>
            </p:cNvSpPr>
            <p:nvPr/>
          </p:nvSpPr>
          <p:spPr bwMode="auto">
            <a:xfrm>
              <a:off x="1636" y="1505"/>
              <a:ext cx="264" cy="49"/>
            </a:xfrm>
            <a:custGeom>
              <a:avLst/>
              <a:gdLst>
                <a:gd name="T0" fmla="*/ 264 w 264"/>
                <a:gd name="T1" fmla="*/ 49 h 49"/>
                <a:gd name="T2" fmla="*/ 224 w 264"/>
                <a:gd name="T3" fmla="*/ 49 h 49"/>
                <a:gd name="T4" fmla="*/ 224 w 264"/>
                <a:gd name="T5" fmla="*/ 0 h 49"/>
                <a:gd name="T6" fmla="*/ 0 w 264"/>
                <a:gd name="T7" fmla="*/ 0 h 4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64" h="49">
                  <a:moveTo>
                    <a:pt x="264" y="49"/>
                  </a:moveTo>
                  <a:lnTo>
                    <a:pt x="224" y="49"/>
                  </a:lnTo>
                  <a:lnTo>
                    <a:pt x="224" y="0"/>
                  </a:lnTo>
                  <a:lnTo>
                    <a:pt x="0" y="0"/>
                  </a:lnTo>
                </a:path>
              </a:pathLst>
            </a:custGeom>
            <a:noFill/>
            <a:ln w="22225" cap="flat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" name="Oval 14">
              <a:extLst>
                <a:ext uri="{FF2B5EF4-FFF2-40B4-BE49-F238E27FC236}">
                  <a16:creationId xmlns:a16="http://schemas.microsoft.com/office/drawing/2014/main" id="{563EBBA6-AA72-5798-EE6C-48F4741A8E4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82" y="1410"/>
              <a:ext cx="60" cy="59"/>
            </a:xfrm>
            <a:prstGeom prst="ellipse">
              <a:avLst/>
            </a:prstGeom>
            <a:noFill/>
            <a:ln w="22225">
              <a:solidFill>
                <a:srgbClr val="FFFFF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Segoe UI" panose="020B0502040204020203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Segoe UI" panose="020B0502040204020203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Segoe UI" panose="020B0502040204020203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Segoe UI" panose="020B0502040204020203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Segoe UI" panose="020B0502040204020203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Segoe UI" panose="020B0502040204020203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Segoe UI" panose="020B0502040204020203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Segoe UI" panose="020B0502040204020203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Segoe UI" panose="020B0502040204020203" pitchFamily="34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17" name="Line 15">
              <a:extLst>
                <a:ext uri="{FF2B5EF4-FFF2-40B4-BE49-F238E27FC236}">
                  <a16:creationId xmlns:a16="http://schemas.microsoft.com/office/drawing/2014/main" id="{67126876-3666-B883-079D-3C83A104050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362" y="1440"/>
              <a:ext cx="620" cy="0"/>
            </a:xfrm>
            <a:prstGeom prst="line">
              <a:avLst/>
            </a:prstGeom>
            <a:noFill/>
            <a:ln w="22225">
              <a:solidFill>
                <a:srgbClr val="FFFFF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8" name="Oval 16">
              <a:extLst>
                <a:ext uri="{FF2B5EF4-FFF2-40B4-BE49-F238E27FC236}">
                  <a16:creationId xmlns:a16="http://schemas.microsoft.com/office/drawing/2014/main" id="{DB0B08DB-D20F-5876-5A27-5C1044B2BAF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36" y="1410"/>
              <a:ext cx="60" cy="59"/>
            </a:xfrm>
            <a:prstGeom prst="ellipse">
              <a:avLst/>
            </a:prstGeom>
            <a:noFill/>
            <a:ln w="22225">
              <a:solidFill>
                <a:srgbClr val="FFFFF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Segoe UI" panose="020B0502040204020203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Segoe UI" panose="020B0502040204020203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Segoe UI" panose="020B0502040204020203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Segoe UI" panose="020B0502040204020203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Segoe UI" panose="020B0502040204020203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Segoe UI" panose="020B0502040204020203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Segoe UI" panose="020B0502040204020203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Segoe UI" panose="020B0502040204020203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Segoe UI" panose="020B0502040204020203" pitchFamily="34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19" name="Line 17">
              <a:extLst>
                <a:ext uri="{FF2B5EF4-FFF2-40B4-BE49-F238E27FC236}">
                  <a16:creationId xmlns:a16="http://schemas.microsoft.com/office/drawing/2014/main" id="{C73F74CD-2C9D-DB03-0570-50F384E358E6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296" y="1440"/>
              <a:ext cx="306" cy="0"/>
            </a:xfrm>
            <a:prstGeom prst="line">
              <a:avLst/>
            </a:prstGeom>
            <a:noFill/>
            <a:ln w="22225">
              <a:solidFill>
                <a:srgbClr val="FFFFF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0" name="Oval 18">
              <a:extLst>
                <a:ext uri="{FF2B5EF4-FFF2-40B4-BE49-F238E27FC236}">
                  <a16:creationId xmlns:a16="http://schemas.microsoft.com/office/drawing/2014/main" id="{BFE1E106-AFDC-2F9D-3D49-8DCD41FB4BE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36" y="1236"/>
              <a:ext cx="400" cy="402"/>
            </a:xfrm>
            <a:prstGeom prst="ellipse">
              <a:avLst/>
            </a:prstGeom>
            <a:noFill/>
            <a:ln w="22225">
              <a:solidFill>
                <a:srgbClr val="FFFFF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Segoe UI" panose="020B0502040204020203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Segoe UI" panose="020B0502040204020203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Segoe UI" panose="020B0502040204020203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Segoe UI" panose="020B0502040204020203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Segoe UI" panose="020B0502040204020203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Segoe UI" panose="020B0502040204020203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Segoe UI" panose="020B0502040204020203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Segoe UI" panose="020B0502040204020203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Segoe UI" panose="020B0502040204020203" pitchFamily="34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21" name="Oval 19">
              <a:extLst>
                <a:ext uri="{FF2B5EF4-FFF2-40B4-BE49-F238E27FC236}">
                  <a16:creationId xmlns:a16="http://schemas.microsoft.com/office/drawing/2014/main" id="{E784CB68-A5CB-AEF3-2F52-BBBBBC499D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36" y="1236"/>
              <a:ext cx="200" cy="402"/>
            </a:xfrm>
            <a:prstGeom prst="ellipse">
              <a:avLst/>
            </a:prstGeom>
            <a:noFill/>
            <a:ln w="22225">
              <a:solidFill>
                <a:srgbClr val="FFFFF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Segoe UI" panose="020B0502040204020203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Segoe UI" panose="020B0502040204020203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Segoe UI" panose="020B0502040204020203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Segoe UI" panose="020B0502040204020203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Segoe UI" panose="020B0502040204020203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Segoe UI" panose="020B0502040204020203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Segoe UI" panose="020B0502040204020203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Segoe UI" panose="020B0502040204020203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Segoe UI" panose="020B0502040204020203" pitchFamily="34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22" name="Line 20">
              <a:extLst>
                <a:ext uri="{FF2B5EF4-FFF2-40B4-BE49-F238E27FC236}">
                  <a16:creationId xmlns:a16="http://schemas.microsoft.com/office/drawing/2014/main" id="{89A29D73-C7AC-ECEC-57ED-991E35DD35F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636" y="1236"/>
              <a:ext cx="0" cy="404"/>
            </a:xfrm>
            <a:prstGeom prst="line">
              <a:avLst/>
            </a:prstGeom>
            <a:noFill/>
            <a:ln w="22225">
              <a:solidFill>
                <a:srgbClr val="FFFFF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23" name="Группа 22"/>
          <p:cNvGrpSpPr/>
          <p:nvPr/>
        </p:nvGrpSpPr>
        <p:grpSpPr>
          <a:xfrm>
            <a:off x="3978527" y="1599821"/>
            <a:ext cx="1003802" cy="977304"/>
            <a:chOff x="430632" y="2415772"/>
            <a:chExt cx="1071479" cy="1043195"/>
          </a:xfrm>
        </p:grpSpPr>
        <p:sp>
          <p:nvSpPr>
            <p:cNvPr id="24" name="Freeform 6"/>
            <p:cNvSpPr>
              <a:spLocks noChangeAspect="1"/>
            </p:cNvSpPr>
            <p:nvPr/>
          </p:nvSpPr>
          <p:spPr bwMode="auto">
            <a:xfrm rot="4440000">
              <a:off x="463669" y="2415773"/>
              <a:ext cx="1033689" cy="1043195"/>
            </a:xfrm>
            <a:custGeom>
              <a:avLst/>
              <a:gdLst>
                <a:gd name="T0" fmla="*/ 31 w 501"/>
                <a:gd name="T1" fmla="*/ 339 h 505"/>
                <a:gd name="T2" fmla="*/ 0 w 501"/>
                <a:gd name="T3" fmla="*/ 254 h 505"/>
                <a:gd name="T4" fmla="*/ 37 w 501"/>
                <a:gd name="T5" fmla="*/ 161 h 505"/>
                <a:gd name="T6" fmla="*/ 313 w 501"/>
                <a:gd name="T7" fmla="*/ 5 h 505"/>
                <a:gd name="T8" fmla="*/ 403 w 501"/>
                <a:gd name="T9" fmla="*/ 21 h 505"/>
                <a:gd name="T10" fmla="*/ 462 w 501"/>
                <a:gd name="T11" fmla="*/ 91 h 505"/>
                <a:gd name="T12" fmla="*/ 464 w 501"/>
                <a:gd name="T13" fmla="*/ 408 h 505"/>
                <a:gd name="T14" fmla="*/ 402 w 501"/>
                <a:gd name="T15" fmla="*/ 486 h 505"/>
                <a:gd name="T16" fmla="*/ 313 w 501"/>
                <a:gd name="T17" fmla="*/ 502 h 505"/>
                <a:gd name="T18" fmla="*/ 31 w 501"/>
                <a:gd name="T19" fmla="*/ 339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1" h="505">
                  <a:moveTo>
                    <a:pt x="31" y="339"/>
                  </a:moveTo>
                  <a:cubicBezTo>
                    <a:pt x="13" y="315"/>
                    <a:pt x="0" y="286"/>
                    <a:pt x="0" y="254"/>
                  </a:cubicBezTo>
                  <a:cubicBezTo>
                    <a:pt x="0" y="218"/>
                    <a:pt x="15" y="186"/>
                    <a:pt x="37" y="161"/>
                  </a:cubicBezTo>
                  <a:cubicBezTo>
                    <a:pt x="108" y="82"/>
                    <a:pt x="203" y="23"/>
                    <a:pt x="313" y="5"/>
                  </a:cubicBezTo>
                  <a:cubicBezTo>
                    <a:pt x="343" y="0"/>
                    <a:pt x="374" y="5"/>
                    <a:pt x="403" y="21"/>
                  </a:cubicBezTo>
                  <a:cubicBezTo>
                    <a:pt x="431" y="37"/>
                    <a:pt x="451" y="62"/>
                    <a:pt x="462" y="91"/>
                  </a:cubicBezTo>
                  <a:cubicBezTo>
                    <a:pt x="501" y="195"/>
                    <a:pt x="497" y="306"/>
                    <a:pt x="464" y="408"/>
                  </a:cubicBezTo>
                  <a:cubicBezTo>
                    <a:pt x="453" y="439"/>
                    <a:pt x="433" y="468"/>
                    <a:pt x="402" y="486"/>
                  </a:cubicBezTo>
                  <a:cubicBezTo>
                    <a:pt x="374" y="502"/>
                    <a:pt x="343" y="505"/>
                    <a:pt x="313" y="502"/>
                  </a:cubicBezTo>
                  <a:cubicBezTo>
                    <a:pt x="214" y="492"/>
                    <a:pt x="92" y="421"/>
                    <a:pt x="31" y="33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5" name="Freeform 6"/>
            <p:cNvSpPr>
              <a:spLocks noChangeAspect="1"/>
            </p:cNvSpPr>
            <p:nvPr/>
          </p:nvSpPr>
          <p:spPr bwMode="auto">
            <a:xfrm rot="402533">
              <a:off x="430632" y="2415772"/>
              <a:ext cx="1033689" cy="1043195"/>
            </a:xfrm>
            <a:custGeom>
              <a:avLst/>
              <a:gdLst>
                <a:gd name="T0" fmla="*/ 31 w 501"/>
                <a:gd name="T1" fmla="*/ 339 h 505"/>
                <a:gd name="T2" fmla="*/ 0 w 501"/>
                <a:gd name="T3" fmla="*/ 254 h 505"/>
                <a:gd name="T4" fmla="*/ 37 w 501"/>
                <a:gd name="T5" fmla="*/ 161 h 505"/>
                <a:gd name="T6" fmla="*/ 313 w 501"/>
                <a:gd name="T7" fmla="*/ 5 h 505"/>
                <a:gd name="T8" fmla="*/ 403 w 501"/>
                <a:gd name="T9" fmla="*/ 21 h 505"/>
                <a:gd name="T10" fmla="*/ 462 w 501"/>
                <a:gd name="T11" fmla="*/ 91 h 505"/>
                <a:gd name="T12" fmla="*/ 464 w 501"/>
                <a:gd name="T13" fmla="*/ 408 h 505"/>
                <a:gd name="T14" fmla="*/ 402 w 501"/>
                <a:gd name="T15" fmla="*/ 486 h 505"/>
                <a:gd name="T16" fmla="*/ 313 w 501"/>
                <a:gd name="T17" fmla="*/ 502 h 505"/>
                <a:gd name="T18" fmla="*/ 31 w 501"/>
                <a:gd name="T19" fmla="*/ 339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1" h="505">
                  <a:moveTo>
                    <a:pt x="31" y="339"/>
                  </a:moveTo>
                  <a:cubicBezTo>
                    <a:pt x="13" y="315"/>
                    <a:pt x="0" y="286"/>
                    <a:pt x="0" y="254"/>
                  </a:cubicBezTo>
                  <a:cubicBezTo>
                    <a:pt x="0" y="218"/>
                    <a:pt x="15" y="186"/>
                    <a:pt x="37" y="161"/>
                  </a:cubicBezTo>
                  <a:cubicBezTo>
                    <a:pt x="108" y="82"/>
                    <a:pt x="203" y="23"/>
                    <a:pt x="313" y="5"/>
                  </a:cubicBezTo>
                  <a:cubicBezTo>
                    <a:pt x="343" y="0"/>
                    <a:pt x="374" y="5"/>
                    <a:pt x="403" y="21"/>
                  </a:cubicBezTo>
                  <a:cubicBezTo>
                    <a:pt x="431" y="37"/>
                    <a:pt x="451" y="62"/>
                    <a:pt x="462" y="91"/>
                  </a:cubicBezTo>
                  <a:cubicBezTo>
                    <a:pt x="501" y="195"/>
                    <a:pt x="497" y="306"/>
                    <a:pt x="464" y="408"/>
                  </a:cubicBezTo>
                  <a:cubicBezTo>
                    <a:pt x="453" y="439"/>
                    <a:pt x="433" y="468"/>
                    <a:pt x="402" y="486"/>
                  </a:cubicBezTo>
                  <a:cubicBezTo>
                    <a:pt x="374" y="502"/>
                    <a:pt x="343" y="505"/>
                    <a:pt x="313" y="502"/>
                  </a:cubicBezTo>
                  <a:cubicBezTo>
                    <a:pt x="214" y="492"/>
                    <a:pt x="92" y="421"/>
                    <a:pt x="31" y="339"/>
                  </a:cubicBezTo>
                  <a:close/>
                </a:path>
              </a:pathLst>
            </a:custGeom>
            <a:gradFill>
              <a:gsLst>
                <a:gs pos="0">
                  <a:schemeClr val="accent2">
                    <a:alpha val="23000"/>
                  </a:schemeClr>
                </a:gs>
                <a:gs pos="100000">
                  <a:srgbClr val="B7EEFF">
                    <a:alpha val="45000"/>
                  </a:srgbClr>
                </a:gs>
              </a:gsLst>
              <a:lin ang="16200000" scaled="1"/>
            </a:gradFill>
            <a:ln w="12700">
              <a:solidFill>
                <a:schemeClr val="accent2">
                  <a:lumMod val="60000"/>
                  <a:lumOff val="40000"/>
                  <a:alpha val="98000"/>
                </a:schemeClr>
              </a:solidFill>
            </a:ln>
            <a:effectLst>
              <a:outerShdw blurRad="114300" dist="63500" dir="2880000" sx="98000" sy="98000" algn="tl" rotWithShape="0">
                <a:srgbClr val="0486FC">
                  <a:alpha val="57000"/>
                </a:srgbClr>
              </a:outerShdw>
            </a:effectLst>
          </p:spPr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ru-RU"/>
            </a:p>
          </p:txBody>
        </p:sp>
      </p:grpSp>
      <p:grpSp>
        <p:nvGrpSpPr>
          <p:cNvPr id="26" name="Группа 25"/>
          <p:cNvGrpSpPr/>
          <p:nvPr/>
        </p:nvGrpSpPr>
        <p:grpSpPr>
          <a:xfrm>
            <a:off x="3978527" y="3171315"/>
            <a:ext cx="1003802" cy="977304"/>
            <a:chOff x="430632" y="2415772"/>
            <a:chExt cx="1071479" cy="1043195"/>
          </a:xfrm>
        </p:grpSpPr>
        <p:sp>
          <p:nvSpPr>
            <p:cNvPr id="27" name="Freeform 6"/>
            <p:cNvSpPr>
              <a:spLocks noChangeAspect="1"/>
            </p:cNvSpPr>
            <p:nvPr/>
          </p:nvSpPr>
          <p:spPr bwMode="auto">
            <a:xfrm rot="4440000">
              <a:off x="463669" y="2415773"/>
              <a:ext cx="1033689" cy="1043195"/>
            </a:xfrm>
            <a:custGeom>
              <a:avLst/>
              <a:gdLst>
                <a:gd name="T0" fmla="*/ 31 w 501"/>
                <a:gd name="T1" fmla="*/ 339 h 505"/>
                <a:gd name="T2" fmla="*/ 0 w 501"/>
                <a:gd name="T3" fmla="*/ 254 h 505"/>
                <a:gd name="T4" fmla="*/ 37 w 501"/>
                <a:gd name="T5" fmla="*/ 161 h 505"/>
                <a:gd name="T6" fmla="*/ 313 w 501"/>
                <a:gd name="T7" fmla="*/ 5 h 505"/>
                <a:gd name="T8" fmla="*/ 403 w 501"/>
                <a:gd name="T9" fmla="*/ 21 h 505"/>
                <a:gd name="T10" fmla="*/ 462 w 501"/>
                <a:gd name="T11" fmla="*/ 91 h 505"/>
                <a:gd name="T12" fmla="*/ 464 w 501"/>
                <a:gd name="T13" fmla="*/ 408 h 505"/>
                <a:gd name="T14" fmla="*/ 402 w 501"/>
                <a:gd name="T15" fmla="*/ 486 h 505"/>
                <a:gd name="T16" fmla="*/ 313 w 501"/>
                <a:gd name="T17" fmla="*/ 502 h 505"/>
                <a:gd name="T18" fmla="*/ 31 w 501"/>
                <a:gd name="T19" fmla="*/ 339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1" h="505">
                  <a:moveTo>
                    <a:pt x="31" y="339"/>
                  </a:moveTo>
                  <a:cubicBezTo>
                    <a:pt x="13" y="315"/>
                    <a:pt x="0" y="286"/>
                    <a:pt x="0" y="254"/>
                  </a:cubicBezTo>
                  <a:cubicBezTo>
                    <a:pt x="0" y="218"/>
                    <a:pt x="15" y="186"/>
                    <a:pt x="37" y="161"/>
                  </a:cubicBezTo>
                  <a:cubicBezTo>
                    <a:pt x="108" y="82"/>
                    <a:pt x="203" y="23"/>
                    <a:pt x="313" y="5"/>
                  </a:cubicBezTo>
                  <a:cubicBezTo>
                    <a:pt x="343" y="0"/>
                    <a:pt x="374" y="5"/>
                    <a:pt x="403" y="21"/>
                  </a:cubicBezTo>
                  <a:cubicBezTo>
                    <a:pt x="431" y="37"/>
                    <a:pt x="451" y="62"/>
                    <a:pt x="462" y="91"/>
                  </a:cubicBezTo>
                  <a:cubicBezTo>
                    <a:pt x="501" y="195"/>
                    <a:pt x="497" y="306"/>
                    <a:pt x="464" y="408"/>
                  </a:cubicBezTo>
                  <a:cubicBezTo>
                    <a:pt x="453" y="439"/>
                    <a:pt x="433" y="468"/>
                    <a:pt x="402" y="486"/>
                  </a:cubicBezTo>
                  <a:cubicBezTo>
                    <a:pt x="374" y="502"/>
                    <a:pt x="343" y="505"/>
                    <a:pt x="313" y="502"/>
                  </a:cubicBezTo>
                  <a:cubicBezTo>
                    <a:pt x="214" y="492"/>
                    <a:pt x="92" y="421"/>
                    <a:pt x="31" y="33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8" name="Freeform 6"/>
            <p:cNvSpPr>
              <a:spLocks noChangeAspect="1"/>
            </p:cNvSpPr>
            <p:nvPr/>
          </p:nvSpPr>
          <p:spPr bwMode="auto">
            <a:xfrm rot="402533">
              <a:off x="430632" y="2415772"/>
              <a:ext cx="1033689" cy="1043195"/>
            </a:xfrm>
            <a:custGeom>
              <a:avLst/>
              <a:gdLst>
                <a:gd name="T0" fmla="*/ 31 w 501"/>
                <a:gd name="T1" fmla="*/ 339 h 505"/>
                <a:gd name="T2" fmla="*/ 0 w 501"/>
                <a:gd name="T3" fmla="*/ 254 h 505"/>
                <a:gd name="T4" fmla="*/ 37 w 501"/>
                <a:gd name="T5" fmla="*/ 161 h 505"/>
                <a:gd name="T6" fmla="*/ 313 w 501"/>
                <a:gd name="T7" fmla="*/ 5 h 505"/>
                <a:gd name="T8" fmla="*/ 403 w 501"/>
                <a:gd name="T9" fmla="*/ 21 h 505"/>
                <a:gd name="T10" fmla="*/ 462 w 501"/>
                <a:gd name="T11" fmla="*/ 91 h 505"/>
                <a:gd name="T12" fmla="*/ 464 w 501"/>
                <a:gd name="T13" fmla="*/ 408 h 505"/>
                <a:gd name="T14" fmla="*/ 402 w 501"/>
                <a:gd name="T15" fmla="*/ 486 h 505"/>
                <a:gd name="T16" fmla="*/ 313 w 501"/>
                <a:gd name="T17" fmla="*/ 502 h 505"/>
                <a:gd name="T18" fmla="*/ 31 w 501"/>
                <a:gd name="T19" fmla="*/ 339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1" h="505">
                  <a:moveTo>
                    <a:pt x="31" y="339"/>
                  </a:moveTo>
                  <a:cubicBezTo>
                    <a:pt x="13" y="315"/>
                    <a:pt x="0" y="286"/>
                    <a:pt x="0" y="254"/>
                  </a:cubicBezTo>
                  <a:cubicBezTo>
                    <a:pt x="0" y="218"/>
                    <a:pt x="15" y="186"/>
                    <a:pt x="37" y="161"/>
                  </a:cubicBezTo>
                  <a:cubicBezTo>
                    <a:pt x="108" y="82"/>
                    <a:pt x="203" y="23"/>
                    <a:pt x="313" y="5"/>
                  </a:cubicBezTo>
                  <a:cubicBezTo>
                    <a:pt x="343" y="0"/>
                    <a:pt x="374" y="5"/>
                    <a:pt x="403" y="21"/>
                  </a:cubicBezTo>
                  <a:cubicBezTo>
                    <a:pt x="431" y="37"/>
                    <a:pt x="451" y="62"/>
                    <a:pt x="462" y="91"/>
                  </a:cubicBezTo>
                  <a:cubicBezTo>
                    <a:pt x="501" y="195"/>
                    <a:pt x="497" y="306"/>
                    <a:pt x="464" y="408"/>
                  </a:cubicBezTo>
                  <a:cubicBezTo>
                    <a:pt x="453" y="439"/>
                    <a:pt x="433" y="468"/>
                    <a:pt x="402" y="486"/>
                  </a:cubicBezTo>
                  <a:cubicBezTo>
                    <a:pt x="374" y="502"/>
                    <a:pt x="343" y="505"/>
                    <a:pt x="313" y="502"/>
                  </a:cubicBezTo>
                  <a:cubicBezTo>
                    <a:pt x="214" y="492"/>
                    <a:pt x="92" y="421"/>
                    <a:pt x="31" y="339"/>
                  </a:cubicBezTo>
                  <a:close/>
                </a:path>
              </a:pathLst>
            </a:custGeom>
            <a:gradFill>
              <a:gsLst>
                <a:gs pos="0">
                  <a:schemeClr val="accent2">
                    <a:alpha val="23000"/>
                  </a:schemeClr>
                </a:gs>
                <a:gs pos="100000">
                  <a:srgbClr val="B7EEFF">
                    <a:alpha val="45000"/>
                  </a:srgbClr>
                </a:gs>
              </a:gsLst>
              <a:lin ang="16200000" scaled="1"/>
            </a:gradFill>
            <a:ln w="12700">
              <a:solidFill>
                <a:schemeClr val="accent2">
                  <a:lumMod val="60000"/>
                  <a:lumOff val="40000"/>
                  <a:alpha val="98000"/>
                </a:schemeClr>
              </a:solidFill>
            </a:ln>
            <a:effectLst>
              <a:outerShdw blurRad="114300" dist="63500" dir="2880000" sx="98000" sy="98000" algn="tl" rotWithShape="0">
                <a:srgbClr val="0486FC">
                  <a:alpha val="57000"/>
                </a:srgbClr>
              </a:outerShdw>
            </a:effectLst>
          </p:spPr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ru-RU"/>
            </a:p>
          </p:txBody>
        </p:sp>
      </p:grpSp>
      <p:grpSp>
        <p:nvGrpSpPr>
          <p:cNvPr id="29" name="Группа 28"/>
          <p:cNvGrpSpPr/>
          <p:nvPr/>
        </p:nvGrpSpPr>
        <p:grpSpPr>
          <a:xfrm>
            <a:off x="3978527" y="4742808"/>
            <a:ext cx="1003802" cy="977304"/>
            <a:chOff x="430632" y="2415772"/>
            <a:chExt cx="1071479" cy="1043195"/>
          </a:xfrm>
        </p:grpSpPr>
        <p:sp>
          <p:nvSpPr>
            <p:cNvPr id="30" name="Freeform 6"/>
            <p:cNvSpPr>
              <a:spLocks noChangeAspect="1"/>
            </p:cNvSpPr>
            <p:nvPr/>
          </p:nvSpPr>
          <p:spPr bwMode="auto">
            <a:xfrm rot="4440000">
              <a:off x="463669" y="2415773"/>
              <a:ext cx="1033689" cy="1043195"/>
            </a:xfrm>
            <a:custGeom>
              <a:avLst/>
              <a:gdLst>
                <a:gd name="T0" fmla="*/ 31 w 501"/>
                <a:gd name="T1" fmla="*/ 339 h 505"/>
                <a:gd name="T2" fmla="*/ 0 w 501"/>
                <a:gd name="T3" fmla="*/ 254 h 505"/>
                <a:gd name="T4" fmla="*/ 37 w 501"/>
                <a:gd name="T5" fmla="*/ 161 h 505"/>
                <a:gd name="T6" fmla="*/ 313 w 501"/>
                <a:gd name="T7" fmla="*/ 5 h 505"/>
                <a:gd name="T8" fmla="*/ 403 w 501"/>
                <a:gd name="T9" fmla="*/ 21 h 505"/>
                <a:gd name="T10" fmla="*/ 462 w 501"/>
                <a:gd name="T11" fmla="*/ 91 h 505"/>
                <a:gd name="T12" fmla="*/ 464 w 501"/>
                <a:gd name="T13" fmla="*/ 408 h 505"/>
                <a:gd name="T14" fmla="*/ 402 w 501"/>
                <a:gd name="T15" fmla="*/ 486 h 505"/>
                <a:gd name="T16" fmla="*/ 313 w 501"/>
                <a:gd name="T17" fmla="*/ 502 h 505"/>
                <a:gd name="T18" fmla="*/ 31 w 501"/>
                <a:gd name="T19" fmla="*/ 339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1" h="505">
                  <a:moveTo>
                    <a:pt x="31" y="339"/>
                  </a:moveTo>
                  <a:cubicBezTo>
                    <a:pt x="13" y="315"/>
                    <a:pt x="0" y="286"/>
                    <a:pt x="0" y="254"/>
                  </a:cubicBezTo>
                  <a:cubicBezTo>
                    <a:pt x="0" y="218"/>
                    <a:pt x="15" y="186"/>
                    <a:pt x="37" y="161"/>
                  </a:cubicBezTo>
                  <a:cubicBezTo>
                    <a:pt x="108" y="82"/>
                    <a:pt x="203" y="23"/>
                    <a:pt x="313" y="5"/>
                  </a:cubicBezTo>
                  <a:cubicBezTo>
                    <a:pt x="343" y="0"/>
                    <a:pt x="374" y="5"/>
                    <a:pt x="403" y="21"/>
                  </a:cubicBezTo>
                  <a:cubicBezTo>
                    <a:pt x="431" y="37"/>
                    <a:pt x="451" y="62"/>
                    <a:pt x="462" y="91"/>
                  </a:cubicBezTo>
                  <a:cubicBezTo>
                    <a:pt x="501" y="195"/>
                    <a:pt x="497" y="306"/>
                    <a:pt x="464" y="408"/>
                  </a:cubicBezTo>
                  <a:cubicBezTo>
                    <a:pt x="453" y="439"/>
                    <a:pt x="433" y="468"/>
                    <a:pt x="402" y="486"/>
                  </a:cubicBezTo>
                  <a:cubicBezTo>
                    <a:pt x="374" y="502"/>
                    <a:pt x="343" y="505"/>
                    <a:pt x="313" y="502"/>
                  </a:cubicBezTo>
                  <a:cubicBezTo>
                    <a:pt x="214" y="492"/>
                    <a:pt x="92" y="421"/>
                    <a:pt x="31" y="33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1" name="Freeform 6"/>
            <p:cNvSpPr>
              <a:spLocks noChangeAspect="1"/>
            </p:cNvSpPr>
            <p:nvPr/>
          </p:nvSpPr>
          <p:spPr bwMode="auto">
            <a:xfrm rot="402533">
              <a:off x="430632" y="2415772"/>
              <a:ext cx="1033689" cy="1043195"/>
            </a:xfrm>
            <a:custGeom>
              <a:avLst/>
              <a:gdLst>
                <a:gd name="T0" fmla="*/ 31 w 501"/>
                <a:gd name="T1" fmla="*/ 339 h 505"/>
                <a:gd name="T2" fmla="*/ 0 w 501"/>
                <a:gd name="T3" fmla="*/ 254 h 505"/>
                <a:gd name="T4" fmla="*/ 37 w 501"/>
                <a:gd name="T5" fmla="*/ 161 h 505"/>
                <a:gd name="T6" fmla="*/ 313 w 501"/>
                <a:gd name="T7" fmla="*/ 5 h 505"/>
                <a:gd name="T8" fmla="*/ 403 w 501"/>
                <a:gd name="T9" fmla="*/ 21 h 505"/>
                <a:gd name="T10" fmla="*/ 462 w 501"/>
                <a:gd name="T11" fmla="*/ 91 h 505"/>
                <a:gd name="T12" fmla="*/ 464 w 501"/>
                <a:gd name="T13" fmla="*/ 408 h 505"/>
                <a:gd name="T14" fmla="*/ 402 w 501"/>
                <a:gd name="T15" fmla="*/ 486 h 505"/>
                <a:gd name="T16" fmla="*/ 313 w 501"/>
                <a:gd name="T17" fmla="*/ 502 h 505"/>
                <a:gd name="T18" fmla="*/ 31 w 501"/>
                <a:gd name="T19" fmla="*/ 339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1" h="505">
                  <a:moveTo>
                    <a:pt x="31" y="339"/>
                  </a:moveTo>
                  <a:cubicBezTo>
                    <a:pt x="13" y="315"/>
                    <a:pt x="0" y="286"/>
                    <a:pt x="0" y="254"/>
                  </a:cubicBezTo>
                  <a:cubicBezTo>
                    <a:pt x="0" y="218"/>
                    <a:pt x="15" y="186"/>
                    <a:pt x="37" y="161"/>
                  </a:cubicBezTo>
                  <a:cubicBezTo>
                    <a:pt x="108" y="82"/>
                    <a:pt x="203" y="23"/>
                    <a:pt x="313" y="5"/>
                  </a:cubicBezTo>
                  <a:cubicBezTo>
                    <a:pt x="343" y="0"/>
                    <a:pt x="374" y="5"/>
                    <a:pt x="403" y="21"/>
                  </a:cubicBezTo>
                  <a:cubicBezTo>
                    <a:pt x="431" y="37"/>
                    <a:pt x="451" y="62"/>
                    <a:pt x="462" y="91"/>
                  </a:cubicBezTo>
                  <a:cubicBezTo>
                    <a:pt x="501" y="195"/>
                    <a:pt x="497" y="306"/>
                    <a:pt x="464" y="408"/>
                  </a:cubicBezTo>
                  <a:cubicBezTo>
                    <a:pt x="453" y="439"/>
                    <a:pt x="433" y="468"/>
                    <a:pt x="402" y="486"/>
                  </a:cubicBezTo>
                  <a:cubicBezTo>
                    <a:pt x="374" y="502"/>
                    <a:pt x="343" y="505"/>
                    <a:pt x="313" y="502"/>
                  </a:cubicBezTo>
                  <a:cubicBezTo>
                    <a:pt x="214" y="492"/>
                    <a:pt x="92" y="421"/>
                    <a:pt x="31" y="339"/>
                  </a:cubicBezTo>
                  <a:close/>
                </a:path>
              </a:pathLst>
            </a:custGeom>
            <a:gradFill>
              <a:gsLst>
                <a:gs pos="0">
                  <a:schemeClr val="accent2">
                    <a:alpha val="23000"/>
                  </a:schemeClr>
                </a:gs>
                <a:gs pos="100000">
                  <a:srgbClr val="B7EEFF">
                    <a:alpha val="45000"/>
                  </a:srgbClr>
                </a:gs>
              </a:gsLst>
              <a:lin ang="16200000" scaled="1"/>
            </a:gradFill>
            <a:ln w="12700">
              <a:solidFill>
                <a:schemeClr val="accent2">
                  <a:lumMod val="60000"/>
                  <a:lumOff val="40000"/>
                  <a:alpha val="98000"/>
                </a:schemeClr>
              </a:solidFill>
            </a:ln>
            <a:effectLst>
              <a:outerShdw blurRad="114300" dist="63500" dir="2880000" sx="98000" sy="98000" algn="tl" rotWithShape="0">
                <a:srgbClr val="0486FC">
                  <a:alpha val="57000"/>
                </a:srgbClr>
              </a:outerShdw>
            </a:effectLst>
          </p:spPr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ru-RU"/>
            </a:p>
          </p:txBody>
        </p:sp>
      </p:grpSp>
      <p:sp>
        <p:nvSpPr>
          <p:cNvPr id="32" name="Прямоугольник 31">
            <a:extLst>
              <a:ext uri="{FF2B5EF4-FFF2-40B4-BE49-F238E27FC236}">
                <a16:creationId xmlns:a16="http://schemas.microsoft.com/office/drawing/2014/main" id="{49F5605C-0768-1736-BD86-FEFC13E2D48F}"/>
              </a:ext>
            </a:extLst>
          </p:cNvPr>
          <p:cNvSpPr/>
          <p:nvPr/>
        </p:nvSpPr>
        <p:spPr>
          <a:xfrm>
            <a:off x="5134355" y="1914046"/>
            <a:ext cx="277234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latin typeface="+mj-lt"/>
                <a:cs typeface="Arial" panose="020B0604020202020204" pitchFamily="34" charset="0"/>
              </a:rPr>
              <a:t>PFC</a:t>
            </a:r>
            <a:endParaRPr lang="ru-RU" sz="1600" dirty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33" name="Прямоугольник 32">
            <a:extLst>
              <a:ext uri="{FF2B5EF4-FFF2-40B4-BE49-F238E27FC236}">
                <a16:creationId xmlns:a16="http://schemas.microsoft.com/office/drawing/2014/main" id="{A48B49FC-3177-002E-3D24-FB17A707FC93}"/>
              </a:ext>
            </a:extLst>
          </p:cNvPr>
          <p:cNvSpPr/>
          <p:nvPr/>
        </p:nvSpPr>
        <p:spPr>
          <a:xfrm>
            <a:off x="5134355" y="3569391"/>
            <a:ext cx="261580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latin typeface="+mj-lt"/>
                <a:cs typeface="Arial" panose="020B0604020202020204" pitchFamily="34" charset="0"/>
              </a:rPr>
              <a:t>ECN</a:t>
            </a:r>
            <a:endParaRPr lang="ru-RU" sz="1600" dirty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34" name="Прямоугольник 33">
            <a:extLst>
              <a:ext uri="{FF2B5EF4-FFF2-40B4-BE49-F238E27FC236}">
                <a16:creationId xmlns:a16="http://schemas.microsoft.com/office/drawing/2014/main" id="{49F5605C-0768-1736-BD86-FEFC13E2D48F}"/>
              </a:ext>
            </a:extLst>
          </p:cNvPr>
          <p:cNvSpPr/>
          <p:nvPr/>
        </p:nvSpPr>
        <p:spPr>
          <a:xfrm>
            <a:off x="5134355" y="5224735"/>
            <a:ext cx="261580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latin typeface="+mj-lt"/>
                <a:cs typeface="Arial" panose="020B0604020202020204" pitchFamily="34" charset="0"/>
              </a:rPr>
              <a:t>ECMP</a:t>
            </a:r>
            <a:endParaRPr lang="ru-RU" sz="1600" dirty="0">
              <a:latin typeface="+mj-lt"/>
              <a:cs typeface="Arial" panose="020B0604020202020204" pitchFamily="34" charset="0"/>
            </a:endParaRPr>
          </a:p>
        </p:txBody>
      </p:sp>
      <p:grpSp>
        <p:nvGrpSpPr>
          <p:cNvPr id="35" name="Группа 34"/>
          <p:cNvGrpSpPr/>
          <p:nvPr/>
        </p:nvGrpSpPr>
        <p:grpSpPr>
          <a:xfrm>
            <a:off x="4290574" y="1914046"/>
            <a:ext cx="406205" cy="406205"/>
            <a:chOff x="3621089" y="1274763"/>
            <a:chExt cx="479425" cy="479425"/>
          </a:xfrm>
        </p:grpSpPr>
        <p:sp>
          <p:nvSpPr>
            <p:cNvPr id="36" name="Oval 21"/>
            <p:cNvSpPr>
              <a:spLocks noChangeArrowheads="1"/>
            </p:cNvSpPr>
            <p:nvPr/>
          </p:nvSpPr>
          <p:spPr bwMode="auto">
            <a:xfrm>
              <a:off x="3795714" y="1449388"/>
              <a:ext cx="130175" cy="130175"/>
            </a:xfrm>
            <a:prstGeom prst="ellipse">
              <a:avLst/>
            </a:prstGeom>
            <a:noFill/>
            <a:ln w="22225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7" name="Freeform 22"/>
            <p:cNvSpPr>
              <a:spLocks/>
            </p:cNvSpPr>
            <p:nvPr/>
          </p:nvSpPr>
          <p:spPr bwMode="auto">
            <a:xfrm>
              <a:off x="3621089" y="1274763"/>
              <a:ext cx="479425" cy="479425"/>
            </a:xfrm>
            <a:custGeom>
              <a:avLst/>
              <a:gdLst>
                <a:gd name="T0" fmla="*/ 176 w 176"/>
                <a:gd name="T1" fmla="*/ 100 h 176"/>
                <a:gd name="T2" fmla="*/ 176 w 176"/>
                <a:gd name="T3" fmla="*/ 76 h 176"/>
                <a:gd name="T4" fmla="*/ 150 w 176"/>
                <a:gd name="T5" fmla="*/ 74 h 176"/>
                <a:gd name="T6" fmla="*/ 142 w 176"/>
                <a:gd name="T7" fmla="*/ 54 h 176"/>
                <a:gd name="T8" fmla="*/ 159 w 176"/>
                <a:gd name="T9" fmla="*/ 34 h 176"/>
                <a:gd name="T10" fmla="*/ 142 w 176"/>
                <a:gd name="T11" fmla="*/ 17 h 176"/>
                <a:gd name="T12" fmla="*/ 122 w 176"/>
                <a:gd name="T13" fmla="*/ 34 h 176"/>
                <a:gd name="T14" fmla="*/ 102 w 176"/>
                <a:gd name="T15" fmla="*/ 26 h 176"/>
                <a:gd name="T16" fmla="*/ 100 w 176"/>
                <a:gd name="T17" fmla="*/ 0 h 176"/>
                <a:gd name="T18" fmla="*/ 76 w 176"/>
                <a:gd name="T19" fmla="*/ 0 h 176"/>
                <a:gd name="T20" fmla="*/ 74 w 176"/>
                <a:gd name="T21" fmla="*/ 26 h 176"/>
                <a:gd name="T22" fmla="*/ 54 w 176"/>
                <a:gd name="T23" fmla="*/ 34 h 176"/>
                <a:gd name="T24" fmla="*/ 34 w 176"/>
                <a:gd name="T25" fmla="*/ 17 h 176"/>
                <a:gd name="T26" fmla="*/ 17 w 176"/>
                <a:gd name="T27" fmla="*/ 34 h 176"/>
                <a:gd name="T28" fmla="*/ 34 w 176"/>
                <a:gd name="T29" fmla="*/ 54 h 176"/>
                <a:gd name="T30" fmla="*/ 26 w 176"/>
                <a:gd name="T31" fmla="*/ 74 h 176"/>
                <a:gd name="T32" fmla="*/ 0 w 176"/>
                <a:gd name="T33" fmla="*/ 76 h 176"/>
                <a:gd name="T34" fmla="*/ 0 w 176"/>
                <a:gd name="T35" fmla="*/ 100 h 176"/>
                <a:gd name="T36" fmla="*/ 26 w 176"/>
                <a:gd name="T37" fmla="*/ 102 h 176"/>
                <a:gd name="T38" fmla="*/ 34 w 176"/>
                <a:gd name="T39" fmla="*/ 122 h 176"/>
                <a:gd name="T40" fmla="*/ 17 w 176"/>
                <a:gd name="T41" fmla="*/ 142 h 176"/>
                <a:gd name="T42" fmla="*/ 34 w 176"/>
                <a:gd name="T43" fmla="*/ 159 h 176"/>
                <a:gd name="T44" fmla="*/ 54 w 176"/>
                <a:gd name="T45" fmla="*/ 142 h 176"/>
                <a:gd name="T46" fmla="*/ 74 w 176"/>
                <a:gd name="T47" fmla="*/ 150 h 176"/>
                <a:gd name="T48" fmla="*/ 76 w 176"/>
                <a:gd name="T49" fmla="*/ 176 h 176"/>
                <a:gd name="T50" fmla="*/ 100 w 176"/>
                <a:gd name="T51" fmla="*/ 176 h 176"/>
                <a:gd name="T52" fmla="*/ 102 w 176"/>
                <a:gd name="T53" fmla="*/ 150 h 176"/>
                <a:gd name="T54" fmla="*/ 122 w 176"/>
                <a:gd name="T55" fmla="*/ 142 h 176"/>
                <a:gd name="T56" fmla="*/ 142 w 176"/>
                <a:gd name="T57" fmla="*/ 159 h 176"/>
                <a:gd name="T58" fmla="*/ 159 w 176"/>
                <a:gd name="T59" fmla="*/ 142 h 176"/>
                <a:gd name="T60" fmla="*/ 142 w 176"/>
                <a:gd name="T61" fmla="*/ 122 h 176"/>
                <a:gd name="T62" fmla="*/ 150 w 176"/>
                <a:gd name="T63" fmla="*/ 102 h 176"/>
                <a:gd name="T64" fmla="*/ 176 w 176"/>
                <a:gd name="T65" fmla="*/ 10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76" h="176">
                  <a:moveTo>
                    <a:pt x="176" y="100"/>
                  </a:moveTo>
                  <a:cubicBezTo>
                    <a:pt x="176" y="76"/>
                    <a:pt x="176" y="76"/>
                    <a:pt x="176" y="76"/>
                  </a:cubicBezTo>
                  <a:cubicBezTo>
                    <a:pt x="150" y="74"/>
                    <a:pt x="150" y="74"/>
                    <a:pt x="150" y="74"/>
                  </a:cubicBezTo>
                  <a:cubicBezTo>
                    <a:pt x="149" y="67"/>
                    <a:pt x="146" y="60"/>
                    <a:pt x="142" y="54"/>
                  </a:cubicBezTo>
                  <a:cubicBezTo>
                    <a:pt x="159" y="34"/>
                    <a:pt x="159" y="34"/>
                    <a:pt x="159" y="34"/>
                  </a:cubicBezTo>
                  <a:cubicBezTo>
                    <a:pt x="142" y="17"/>
                    <a:pt x="142" y="17"/>
                    <a:pt x="142" y="17"/>
                  </a:cubicBezTo>
                  <a:cubicBezTo>
                    <a:pt x="122" y="34"/>
                    <a:pt x="122" y="34"/>
                    <a:pt x="122" y="34"/>
                  </a:cubicBezTo>
                  <a:cubicBezTo>
                    <a:pt x="116" y="30"/>
                    <a:pt x="109" y="27"/>
                    <a:pt x="102" y="26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74" y="26"/>
                    <a:pt x="74" y="26"/>
                    <a:pt x="74" y="26"/>
                  </a:cubicBezTo>
                  <a:cubicBezTo>
                    <a:pt x="67" y="27"/>
                    <a:pt x="60" y="30"/>
                    <a:pt x="54" y="34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0" y="60"/>
                    <a:pt x="27" y="67"/>
                    <a:pt x="26" y="74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26" y="102"/>
                    <a:pt x="26" y="102"/>
                    <a:pt x="26" y="102"/>
                  </a:cubicBezTo>
                  <a:cubicBezTo>
                    <a:pt x="27" y="109"/>
                    <a:pt x="30" y="116"/>
                    <a:pt x="34" y="122"/>
                  </a:cubicBezTo>
                  <a:cubicBezTo>
                    <a:pt x="17" y="142"/>
                    <a:pt x="17" y="142"/>
                    <a:pt x="17" y="142"/>
                  </a:cubicBezTo>
                  <a:cubicBezTo>
                    <a:pt x="34" y="159"/>
                    <a:pt x="34" y="159"/>
                    <a:pt x="34" y="159"/>
                  </a:cubicBezTo>
                  <a:cubicBezTo>
                    <a:pt x="54" y="142"/>
                    <a:pt x="54" y="142"/>
                    <a:pt x="54" y="142"/>
                  </a:cubicBezTo>
                  <a:cubicBezTo>
                    <a:pt x="60" y="146"/>
                    <a:pt x="67" y="149"/>
                    <a:pt x="74" y="150"/>
                  </a:cubicBezTo>
                  <a:cubicBezTo>
                    <a:pt x="76" y="176"/>
                    <a:pt x="76" y="176"/>
                    <a:pt x="76" y="176"/>
                  </a:cubicBezTo>
                  <a:cubicBezTo>
                    <a:pt x="100" y="176"/>
                    <a:pt x="100" y="176"/>
                    <a:pt x="100" y="176"/>
                  </a:cubicBezTo>
                  <a:cubicBezTo>
                    <a:pt x="102" y="150"/>
                    <a:pt x="102" y="150"/>
                    <a:pt x="102" y="150"/>
                  </a:cubicBezTo>
                  <a:cubicBezTo>
                    <a:pt x="109" y="149"/>
                    <a:pt x="116" y="146"/>
                    <a:pt x="122" y="142"/>
                  </a:cubicBezTo>
                  <a:cubicBezTo>
                    <a:pt x="142" y="159"/>
                    <a:pt x="142" y="159"/>
                    <a:pt x="142" y="159"/>
                  </a:cubicBezTo>
                  <a:cubicBezTo>
                    <a:pt x="159" y="142"/>
                    <a:pt x="159" y="142"/>
                    <a:pt x="159" y="142"/>
                  </a:cubicBezTo>
                  <a:cubicBezTo>
                    <a:pt x="142" y="122"/>
                    <a:pt x="142" y="122"/>
                    <a:pt x="142" y="122"/>
                  </a:cubicBezTo>
                  <a:cubicBezTo>
                    <a:pt x="146" y="116"/>
                    <a:pt x="149" y="109"/>
                    <a:pt x="150" y="102"/>
                  </a:cubicBezTo>
                  <a:lnTo>
                    <a:pt x="176" y="100"/>
                  </a:lnTo>
                  <a:close/>
                </a:path>
              </a:pathLst>
            </a:custGeom>
            <a:noFill/>
            <a:ln w="22225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38" name="Группа 37"/>
          <p:cNvGrpSpPr/>
          <p:nvPr/>
        </p:nvGrpSpPr>
        <p:grpSpPr>
          <a:xfrm>
            <a:off x="4290573" y="3471201"/>
            <a:ext cx="406205" cy="406205"/>
            <a:chOff x="3621089" y="1274763"/>
            <a:chExt cx="479425" cy="479425"/>
          </a:xfrm>
        </p:grpSpPr>
        <p:sp>
          <p:nvSpPr>
            <p:cNvPr id="39" name="Oval 21"/>
            <p:cNvSpPr>
              <a:spLocks noChangeArrowheads="1"/>
            </p:cNvSpPr>
            <p:nvPr/>
          </p:nvSpPr>
          <p:spPr bwMode="auto">
            <a:xfrm>
              <a:off x="3795714" y="1449388"/>
              <a:ext cx="130175" cy="130175"/>
            </a:xfrm>
            <a:prstGeom prst="ellipse">
              <a:avLst/>
            </a:prstGeom>
            <a:noFill/>
            <a:ln w="22225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0" name="Freeform 22"/>
            <p:cNvSpPr>
              <a:spLocks/>
            </p:cNvSpPr>
            <p:nvPr/>
          </p:nvSpPr>
          <p:spPr bwMode="auto">
            <a:xfrm>
              <a:off x="3621089" y="1274763"/>
              <a:ext cx="479425" cy="479425"/>
            </a:xfrm>
            <a:custGeom>
              <a:avLst/>
              <a:gdLst>
                <a:gd name="T0" fmla="*/ 176 w 176"/>
                <a:gd name="T1" fmla="*/ 100 h 176"/>
                <a:gd name="T2" fmla="*/ 176 w 176"/>
                <a:gd name="T3" fmla="*/ 76 h 176"/>
                <a:gd name="T4" fmla="*/ 150 w 176"/>
                <a:gd name="T5" fmla="*/ 74 h 176"/>
                <a:gd name="T6" fmla="*/ 142 w 176"/>
                <a:gd name="T7" fmla="*/ 54 h 176"/>
                <a:gd name="T8" fmla="*/ 159 w 176"/>
                <a:gd name="T9" fmla="*/ 34 h 176"/>
                <a:gd name="T10" fmla="*/ 142 w 176"/>
                <a:gd name="T11" fmla="*/ 17 h 176"/>
                <a:gd name="T12" fmla="*/ 122 w 176"/>
                <a:gd name="T13" fmla="*/ 34 h 176"/>
                <a:gd name="T14" fmla="*/ 102 w 176"/>
                <a:gd name="T15" fmla="*/ 26 h 176"/>
                <a:gd name="T16" fmla="*/ 100 w 176"/>
                <a:gd name="T17" fmla="*/ 0 h 176"/>
                <a:gd name="T18" fmla="*/ 76 w 176"/>
                <a:gd name="T19" fmla="*/ 0 h 176"/>
                <a:gd name="T20" fmla="*/ 74 w 176"/>
                <a:gd name="T21" fmla="*/ 26 h 176"/>
                <a:gd name="T22" fmla="*/ 54 w 176"/>
                <a:gd name="T23" fmla="*/ 34 h 176"/>
                <a:gd name="T24" fmla="*/ 34 w 176"/>
                <a:gd name="T25" fmla="*/ 17 h 176"/>
                <a:gd name="T26" fmla="*/ 17 w 176"/>
                <a:gd name="T27" fmla="*/ 34 h 176"/>
                <a:gd name="T28" fmla="*/ 34 w 176"/>
                <a:gd name="T29" fmla="*/ 54 h 176"/>
                <a:gd name="T30" fmla="*/ 26 w 176"/>
                <a:gd name="T31" fmla="*/ 74 h 176"/>
                <a:gd name="T32" fmla="*/ 0 w 176"/>
                <a:gd name="T33" fmla="*/ 76 h 176"/>
                <a:gd name="T34" fmla="*/ 0 w 176"/>
                <a:gd name="T35" fmla="*/ 100 h 176"/>
                <a:gd name="T36" fmla="*/ 26 w 176"/>
                <a:gd name="T37" fmla="*/ 102 h 176"/>
                <a:gd name="T38" fmla="*/ 34 w 176"/>
                <a:gd name="T39" fmla="*/ 122 h 176"/>
                <a:gd name="T40" fmla="*/ 17 w 176"/>
                <a:gd name="T41" fmla="*/ 142 h 176"/>
                <a:gd name="T42" fmla="*/ 34 w 176"/>
                <a:gd name="T43" fmla="*/ 159 h 176"/>
                <a:gd name="T44" fmla="*/ 54 w 176"/>
                <a:gd name="T45" fmla="*/ 142 h 176"/>
                <a:gd name="T46" fmla="*/ 74 w 176"/>
                <a:gd name="T47" fmla="*/ 150 h 176"/>
                <a:gd name="T48" fmla="*/ 76 w 176"/>
                <a:gd name="T49" fmla="*/ 176 h 176"/>
                <a:gd name="T50" fmla="*/ 100 w 176"/>
                <a:gd name="T51" fmla="*/ 176 h 176"/>
                <a:gd name="T52" fmla="*/ 102 w 176"/>
                <a:gd name="T53" fmla="*/ 150 h 176"/>
                <a:gd name="T54" fmla="*/ 122 w 176"/>
                <a:gd name="T55" fmla="*/ 142 h 176"/>
                <a:gd name="T56" fmla="*/ 142 w 176"/>
                <a:gd name="T57" fmla="*/ 159 h 176"/>
                <a:gd name="T58" fmla="*/ 159 w 176"/>
                <a:gd name="T59" fmla="*/ 142 h 176"/>
                <a:gd name="T60" fmla="*/ 142 w 176"/>
                <a:gd name="T61" fmla="*/ 122 h 176"/>
                <a:gd name="T62" fmla="*/ 150 w 176"/>
                <a:gd name="T63" fmla="*/ 102 h 176"/>
                <a:gd name="T64" fmla="*/ 176 w 176"/>
                <a:gd name="T65" fmla="*/ 10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76" h="176">
                  <a:moveTo>
                    <a:pt x="176" y="100"/>
                  </a:moveTo>
                  <a:cubicBezTo>
                    <a:pt x="176" y="76"/>
                    <a:pt x="176" y="76"/>
                    <a:pt x="176" y="76"/>
                  </a:cubicBezTo>
                  <a:cubicBezTo>
                    <a:pt x="150" y="74"/>
                    <a:pt x="150" y="74"/>
                    <a:pt x="150" y="74"/>
                  </a:cubicBezTo>
                  <a:cubicBezTo>
                    <a:pt x="149" y="67"/>
                    <a:pt x="146" y="60"/>
                    <a:pt x="142" y="54"/>
                  </a:cubicBezTo>
                  <a:cubicBezTo>
                    <a:pt x="159" y="34"/>
                    <a:pt x="159" y="34"/>
                    <a:pt x="159" y="34"/>
                  </a:cubicBezTo>
                  <a:cubicBezTo>
                    <a:pt x="142" y="17"/>
                    <a:pt x="142" y="17"/>
                    <a:pt x="142" y="17"/>
                  </a:cubicBezTo>
                  <a:cubicBezTo>
                    <a:pt x="122" y="34"/>
                    <a:pt x="122" y="34"/>
                    <a:pt x="122" y="34"/>
                  </a:cubicBezTo>
                  <a:cubicBezTo>
                    <a:pt x="116" y="30"/>
                    <a:pt x="109" y="27"/>
                    <a:pt x="102" y="26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74" y="26"/>
                    <a:pt x="74" y="26"/>
                    <a:pt x="74" y="26"/>
                  </a:cubicBezTo>
                  <a:cubicBezTo>
                    <a:pt x="67" y="27"/>
                    <a:pt x="60" y="30"/>
                    <a:pt x="54" y="34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0" y="60"/>
                    <a:pt x="27" y="67"/>
                    <a:pt x="26" y="74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26" y="102"/>
                    <a:pt x="26" y="102"/>
                    <a:pt x="26" y="102"/>
                  </a:cubicBezTo>
                  <a:cubicBezTo>
                    <a:pt x="27" y="109"/>
                    <a:pt x="30" y="116"/>
                    <a:pt x="34" y="122"/>
                  </a:cubicBezTo>
                  <a:cubicBezTo>
                    <a:pt x="17" y="142"/>
                    <a:pt x="17" y="142"/>
                    <a:pt x="17" y="142"/>
                  </a:cubicBezTo>
                  <a:cubicBezTo>
                    <a:pt x="34" y="159"/>
                    <a:pt x="34" y="159"/>
                    <a:pt x="34" y="159"/>
                  </a:cubicBezTo>
                  <a:cubicBezTo>
                    <a:pt x="54" y="142"/>
                    <a:pt x="54" y="142"/>
                    <a:pt x="54" y="142"/>
                  </a:cubicBezTo>
                  <a:cubicBezTo>
                    <a:pt x="60" y="146"/>
                    <a:pt x="67" y="149"/>
                    <a:pt x="74" y="150"/>
                  </a:cubicBezTo>
                  <a:cubicBezTo>
                    <a:pt x="76" y="176"/>
                    <a:pt x="76" y="176"/>
                    <a:pt x="76" y="176"/>
                  </a:cubicBezTo>
                  <a:cubicBezTo>
                    <a:pt x="100" y="176"/>
                    <a:pt x="100" y="176"/>
                    <a:pt x="100" y="176"/>
                  </a:cubicBezTo>
                  <a:cubicBezTo>
                    <a:pt x="102" y="150"/>
                    <a:pt x="102" y="150"/>
                    <a:pt x="102" y="150"/>
                  </a:cubicBezTo>
                  <a:cubicBezTo>
                    <a:pt x="109" y="149"/>
                    <a:pt x="116" y="146"/>
                    <a:pt x="122" y="142"/>
                  </a:cubicBezTo>
                  <a:cubicBezTo>
                    <a:pt x="142" y="159"/>
                    <a:pt x="142" y="159"/>
                    <a:pt x="142" y="159"/>
                  </a:cubicBezTo>
                  <a:cubicBezTo>
                    <a:pt x="159" y="142"/>
                    <a:pt x="159" y="142"/>
                    <a:pt x="159" y="142"/>
                  </a:cubicBezTo>
                  <a:cubicBezTo>
                    <a:pt x="142" y="122"/>
                    <a:pt x="142" y="122"/>
                    <a:pt x="142" y="122"/>
                  </a:cubicBezTo>
                  <a:cubicBezTo>
                    <a:pt x="146" y="116"/>
                    <a:pt x="149" y="109"/>
                    <a:pt x="150" y="102"/>
                  </a:cubicBezTo>
                  <a:lnTo>
                    <a:pt x="176" y="100"/>
                  </a:lnTo>
                  <a:close/>
                </a:path>
              </a:pathLst>
            </a:custGeom>
            <a:noFill/>
            <a:ln w="22225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41" name="Группа 40"/>
          <p:cNvGrpSpPr/>
          <p:nvPr/>
        </p:nvGrpSpPr>
        <p:grpSpPr>
          <a:xfrm>
            <a:off x="4289167" y="5028357"/>
            <a:ext cx="406205" cy="406205"/>
            <a:chOff x="3621089" y="1274763"/>
            <a:chExt cx="479425" cy="479425"/>
          </a:xfrm>
        </p:grpSpPr>
        <p:sp>
          <p:nvSpPr>
            <p:cNvPr id="42" name="Oval 21"/>
            <p:cNvSpPr>
              <a:spLocks noChangeArrowheads="1"/>
            </p:cNvSpPr>
            <p:nvPr/>
          </p:nvSpPr>
          <p:spPr bwMode="auto">
            <a:xfrm>
              <a:off x="3795714" y="1449388"/>
              <a:ext cx="130175" cy="130175"/>
            </a:xfrm>
            <a:prstGeom prst="ellipse">
              <a:avLst/>
            </a:prstGeom>
            <a:noFill/>
            <a:ln w="22225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3" name="Freeform 22"/>
            <p:cNvSpPr>
              <a:spLocks/>
            </p:cNvSpPr>
            <p:nvPr/>
          </p:nvSpPr>
          <p:spPr bwMode="auto">
            <a:xfrm>
              <a:off x="3621089" y="1274763"/>
              <a:ext cx="479425" cy="479425"/>
            </a:xfrm>
            <a:custGeom>
              <a:avLst/>
              <a:gdLst>
                <a:gd name="T0" fmla="*/ 176 w 176"/>
                <a:gd name="T1" fmla="*/ 100 h 176"/>
                <a:gd name="T2" fmla="*/ 176 w 176"/>
                <a:gd name="T3" fmla="*/ 76 h 176"/>
                <a:gd name="T4" fmla="*/ 150 w 176"/>
                <a:gd name="T5" fmla="*/ 74 h 176"/>
                <a:gd name="T6" fmla="*/ 142 w 176"/>
                <a:gd name="T7" fmla="*/ 54 h 176"/>
                <a:gd name="T8" fmla="*/ 159 w 176"/>
                <a:gd name="T9" fmla="*/ 34 h 176"/>
                <a:gd name="T10" fmla="*/ 142 w 176"/>
                <a:gd name="T11" fmla="*/ 17 h 176"/>
                <a:gd name="T12" fmla="*/ 122 w 176"/>
                <a:gd name="T13" fmla="*/ 34 h 176"/>
                <a:gd name="T14" fmla="*/ 102 w 176"/>
                <a:gd name="T15" fmla="*/ 26 h 176"/>
                <a:gd name="T16" fmla="*/ 100 w 176"/>
                <a:gd name="T17" fmla="*/ 0 h 176"/>
                <a:gd name="T18" fmla="*/ 76 w 176"/>
                <a:gd name="T19" fmla="*/ 0 h 176"/>
                <a:gd name="T20" fmla="*/ 74 w 176"/>
                <a:gd name="T21" fmla="*/ 26 h 176"/>
                <a:gd name="T22" fmla="*/ 54 w 176"/>
                <a:gd name="T23" fmla="*/ 34 h 176"/>
                <a:gd name="T24" fmla="*/ 34 w 176"/>
                <a:gd name="T25" fmla="*/ 17 h 176"/>
                <a:gd name="T26" fmla="*/ 17 w 176"/>
                <a:gd name="T27" fmla="*/ 34 h 176"/>
                <a:gd name="T28" fmla="*/ 34 w 176"/>
                <a:gd name="T29" fmla="*/ 54 h 176"/>
                <a:gd name="T30" fmla="*/ 26 w 176"/>
                <a:gd name="T31" fmla="*/ 74 h 176"/>
                <a:gd name="T32" fmla="*/ 0 w 176"/>
                <a:gd name="T33" fmla="*/ 76 h 176"/>
                <a:gd name="T34" fmla="*/ 0 w 176"/>
                <a:gd name="T35" fmla="*/ 100 h 176"/>
                <a:gd name="T36" fmla="*/ 26 w 176"/>
                <a:gd name="T37" fmla="*/ 102 h 176"/>
                <a:gd name="T38" fmla="*/ 34 w 176"/>
                <a:gd name="T39" fmla="*/ 122 h 176"/>
                <a:gd name="T40" fmla="*/ 17 w 176"/>
                <a:gd name="T41" fmla="*/ 142 h 176"/>
                <a:gd name="T42" fmla="*/ 34 w 176"/>
                <a:gd name="T43" fmla="*/ 159 h 176"/>
                <a:gd name="T44" fmla="*/ 54 w 176"/>
                <a:gd name="T45" fmla="*/ 142 h 176"/>
                <a:gd name="T46" fmla="*/ 74 w 176"/>
                <a:gd name="T47" fmla="*/ 150 h 176"/>
                <a:gd name="T48" fmla="*/ 76 w 176"/>
                <a:gd name="T49" fmla="*/ 176 h 176"/>
                <a:gd name="T50" fmla="*/ 100 w 176"/>
                <a:gd name="T51" fmla="*/ 176 h 176"/>
                <a:gd name="T52" fmla="*/ 102 w 176"/>
                <a:gd name="T53" fmla="*/ 150 h 176"/>
                <a:gd name="T54" fmla="*/ 122 w 176"/>
                <a:gd name="T55" fmla="*/ 142 h 176"/>
                <a:gd name="T56" fmla="*/ 142 w 176"/>
                <a:gd name="T57" fmla="*/ 159 h 176"/>
                <a:gd name="T58" fmla="*/ 159 w 176"/>
                <a:gd name="T59" fmla="*/ 142 h 176"/>
                <a:gd name="T60" fmla="*/ 142 w 176"/>
                <a:gd name="T61" fmla="*/ 122 h 176"/>
                <a:gd name="T62" fmla="*/ 150 w 176"/>
                <a:gd name="T63" fmla="*/ 102 h 176"/>
                <a:gd name="T64" fmla="*/ 176 w 176"/>
                <a:gd name="T65" fmla="*/ 10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76" h="176">
                  <a:moveTo>
                    <a:pt x="176" y="100"/>
                  </a:moveTo>
                  <a:cubicBezTo>
                    <a:pt x="176" y="76"/>
                    <a:pt x="176" y="76"/>
                    <a:pt x="176" y="76"/>
                  </a:cubicBezTo>
                  <a:cubicBezTo>
                    <a:pt x="150" y="74"/>
                    <a:pt x="150" y="74"/>
                    <a:pt x="150" y="74"/>
                  </a:cubicBezTo>
                  <a:cubicBezTo>
                    <a:pt x="149" y="67"/>
                    <a:pt x="146" y="60"/>
                    <a:pt x="142" y="54"/>
                  </a:cubicBezTo>
                  <a:cubicBezTo>
                    <a:pt x="159" y="34"/>
                    <a:pt x="159" y="34"/>
                    <a:pt x="159" y="34"/>
                  </a:cubicBezTo>
                  <a:cubicBezTo>
                    <a:pt x="142" y="17"/>
                    <a:pt x="142" y="17"/>
                    <a:pt x="142" y="17"/>
                  </a:cubicBezTo>
                  <a:cubicBezTo>
                    <a:pt x="122" y="34"/>
                    <a:pt x="122" y="34"/>
                    <a:pt x="122" y="34"/>
                  </a:cubicBezTo>
                  <a:cubicBezTo>
                    <a:pt x="116" y="30"/>
                    <a:pt x="109" y="27"/>
                    <a:pt x="102" y="26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74" y="26"/>
                    <a:pt x="74" y="26"/>
                    <a:pt x="74" y="26"/>
                  </a:cubicBezTo>
                  <a:cubicBezTo>
                    <a:pt x="67" y="27"/>
                    <a:pt x="60" y="30"/>
                    <a:pt x="54" y="34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0" y="60"/>
                    <a:pt x="27" y="67"/>
                    <a:pt x="26" y="74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26" y="102"/>
                    <a:pt x="26" y="102"/>
                    <a:pt x="26" y="102"/>
                  </a:cubicBezTo>
                  <a:cubicBezTo>
                    <a:pt x="27" y="109"/>
                    <a:pt x="30" y="116"/>
                    <a:pt x="34" y="122"/>
                  </a:cubicBezTo>
                  <a:cubicBezTo>
                    <a:pt x="17" y="142"/>
                    <a:pt x="17" y="142"/>
                    <a:pt x="17" y="142"/>
                  </a:cubicBezTo>
                  <a:cubicBezTo>
                    <a:pt x="34" y="159"/>
                    <a:pt x="34" y="159"/>
                    <a:pt x="34" y="159"/>
                  </a:cubicBezTo>
                  <a:cubicBezTo>
                    <a:pt x="54" y="142"/>
                    <a:pt x="54" y="142"/>
                    <a:pt x="54" y="142"/>
                  </a:cubicBezTo>
                  <a:cubicBezTo>
                    <a:pt x="60" y="146"/>
                    <a:pt x="67" y="149"/>
                    <a:pt x="74" y="150"/>
                  </a:cubicBezTo>
                  <a:cubicBezTo>
                    <a:pt x="76" y="176"/>
                    <a:pt x="76" y="176"/>
                    <a:pt x="76" y="176"/>
                  </a:cubicBezTo>
                  <a:cubicBezTo>
                    <a:pt x="100" y="176"/>
                    <a:pt x="100" y="176"/>
                    <a:pt x="100" y="176"/>
                  </a:cubicBezTo>
                  <a:cubicBezTo>
                    <a:pt x="102" y="150"/>
                    <a:pt x="102" y="150"/>
                    <a:pt x="102" y="150"/>
                  </a:cubicBezTo>
                  <a:cubicBezTo>
                    <a:pt x="109" y="149"/>
                    <a:pt x="116" y="146"/>
                    <a:pt x="122" y="142"/>
                  </a:cubicBezTo>
                  <a:cubicBezTo>
                    <a:pt x="142" y="159"/>
                    <a:pt x="142" y="159"/>
                    <a:pt x="142" y="159"/>
                  </a:cubicBezTo>
                  <a:cubicBezTo>
                    <a:pt x="159" y="142"/>
                    <a:pt x="159" y="142"/>
                    <a:pt x="159" y="142"/>
                  </a:cubicBezTo>
                  <a:cubicBezTo>
                    <a:pt x="142" y="122"/>
                    <a:pt x="142" y="122"/>
                    <a:pt x="142" y="122"/>
                  </a:cubicBezTo>
                  <a:cubicBezTo>
                    <a:pt x="146" y="116"/>
                    <a:pt x="149" y="109"/>
                    <a:pt x="150" y="102"/>
                  </a:cubicBezTo>
                  <a:lnTo>
                    <a:pt x="176" y="100"/>
                  </a:lnTo>
                  <a:close/>
                </a:path>
              </a:pathLst>
            </a:custGeom>
            <a:noFill/>
            <a:ln w="22225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44" name="Прямоугольник 43">
            <a:extLst>
              <a:ext uri="{FF2B5EF4-FFF2-40B4-BE49-F238E27FC236}">
                <a16:creationId xmlns:a16="http://schemas.microsoft.com/office/drawing/2014/main" id="{DD6608D0-6BA7-41D3-8A7A-81139E49E416}"/>
              </a:ext>
            </a:extLst>
          </p:cNvPr>
          <p:cNvSpPr/>
          <p:nvPr/>
        </p:nvSpPr>
        <p:spPr>
          <a:xfrm>
            <a:off x="7021917" y="2463699"/>
            <a:ext cx="459469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3812" lvl="1"/>
            <a:r>
              <a:rPr lang="ru-RU" sz="1600" dirty="0">
                <a:latin typeface="+mn-lt"/>
                <a:cs typeface="Arial" panose="020B0604020202020204" pitchFamily="34" charset="0"/>
              </a:rPr>
              <a:t>Мы не рассматриваем оптимизацию</a:t>
            </a:r>
          </a:p>
          <a:p>
            <a:pPr marL="23812" lvl="1"/>
            <a:r>
              <a:rPr lang="ru-RU" sz="1600" dirty="0">
                <a:latin typeface="+mn-lt"/>
                <a:cs typeface="Arial" panose="020B0604020202020204" pitchFamily="34" charset="0"/>
              </a:rPr>
              <a:t>на уровне алгоритмов вычислений и прочих «программных» слоев, — это отдельная независимая тема, предметом обсуждения является именно сетевая инфраструктура, тюнинг которой потенциально может дать дополнительный прирост КПД системы</a:t>
            </a:r>
          </a:p>
          <a:p>
            <a:pPr marL="23812" lvl="1"/>
            <a:r>
              <a:rPr lang="ru-RU" sz="1600" dirty="0">
                <a:latin typeface="+mn-lt"/>
                <a:cs typeface="Arial" panose="020B0604020202020204" pitchFamily="34" charset="0"/>
              </a:rPr>
              <a:t>в дополнении к ухищрениям коллег</a:t>
            </a:r>
          </a:p>
          <a:p>
            <a:pPr marL="23812" lvl="1"/>
            <a:r>
              <a:rPr lang="ru-RU" sz="1600" dirty="0">
                <a:latin typeface="+mn-lt"/>
                <a:cs typeface="Arial" panose="020B0604020202020204" pitchFamily="34" charset="0"/>
              </a:rPr>
              <a:t>от </a:t>
            </a:r>
            <a:r>
              <a:rPr lang="en-US" sz="1600" dirty="0">
                <a:latin typeface="+mn-lt"/>
                <a:cs typeface="Arial" panose="020B0604020202020204" pitchFamily="34" charset="0"/>
              </a:rPr>
              <a:t>DevOps</a:t>
            </a:r>
            <a:r>
              <a:rPr lang="ru-RU" sz="1600" dirty="0">
                <a:latin typeface="+mn-lt"/>
                <a:cs typeface="Arial" panose="020B0604020202020204" pitchFamily="34" charset="0"/>
              </a:rPr>
              <a:t>.</a:t>
            </a:r>
          </a:p>
        </p:txBody>
      </p:sp>
      <p:sp>
        <p:nvSpPr>
          <p:cNvPr id="47" name="Прямоугольник 46"/>
          <p:cNvSpPr/>
          <p:nvPr/>
        </p:nvSpPr>
        <p:spPr bwMode="auto">
          <a:xfrm>
            <a:off x="7175239" y="2252247"/>
            <a:ext cx="438539" cy="4571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lIns="0" tIns="0" rIns="0" bIns="0" rtlCol="0" anchor="ctr"/>
          <a:lstStyle/>
          <a:p>
            <a:pPr algn="ctr"/>
            <a:endParaRPr lang="ru-RU"/>
          </a:p>
        </p:txBody>
      </p:sp>
      <p:pic>
        <p:nvPicPr>
          <p:cNvPr id="48" name="Рисунок 47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2382" r="-5179"/>
          <a:stretch/>
        </p:blipFill>
        <p:spPr>
          <a:xfrm rot="3478859">
            <a:off x="264702" y="1863450"/>
            <a:ext cx="3443873" cy="373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3551860"/>
      </p:ext>
    </p:extLst>
  </p:cSld>
  <p:clrMapOvr>
    <a:masterClrMapping/>
  </p:clrMapOvr>
</p:sld>
</file>

<file path=ppt/theme/theme1.xml><?xml version="1.0" encoding="utf-8"?>
<a:theme xmlns:a="http://schemas.openxmlformats.org/drawingml/2006/main" name="Обложка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Другая 8">
      <a:majorFont>
        <a:latin typeface="Segoe UI"/>
        <a:ea typeface=""/>
        <a:cs typeface=""/>
      </a:majorFont>
      <a:minorFont>
        <a:latin typeface="Segoe UI Black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gradFill>
          <a:gsLst>
            <a:gs pos="0">
              <a:srgbClr val="00C3FF">
                <a:alpha val="23000"/>
              </a:srgbClr>
            </a:gs>
            <a:gs pos="100000">
              <a:srgbClr val="B7EEFF">
                <a:alpha val="45000"/>
              </a:srgbClr>
            </a:gs>
          </a:gsLst>
          <a:lin ang="16200000" scaled="1"/>
        </a:gradFill>
        <a:ln w="12700">
          <a:solidFill>
            <a:srgbClr val="00C3FF">
              <a:alpha val="98000"/>
            </a:srgbClr>
          </a:solidFill>
        </a:ln>
        <a:effectLst>
          <a:outerShdw blurRad="114300" dist="63500" dir="2880000" sx="98000" sy="98000" algn="tl" rotWithShape="0">
            <a:srgbClr val="0486FC">
              <a:alpha val="57000"/>
            </a:srgbClr>
          </a:outerShdw>
        </a:effectLst>
      </a:spPr>
      <a:bodyPr rot="0" spcFirstLastPara="0" vert="horz" wrap="square" lIns="0" tIns="0" rIns="0" bIns="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Светлая тема">
  <a:themeElements>
    <a:clrScheme name="Другая 21">
      <a:dk1>
        <a:srgbClr val="001031"/>
      </a:dk1>
      <a:lt1>
        <a:srgbClr val="FFFFFF"/>
      </a:lt1>
      <a:dk2>
        <a:srgbClr val="001031"/>
      </a:dk2>
      <a:lt2>
        <a:srgbClr val="FFFFFF"/>
      </a:lt2>
      <a:accent1>
        <a:srgbClr val="0033CC"/>
      </a:accent1>
      <a:accent2>
        <a:srgbClr val="00C3FF"/>
      </a:accent2>
      <a:accent3>
        <a:srgbClr val="B4F74B"/>
      </a:accent3>
      <a:accent4>
        <a:srgbClr val="F9A51A"/>
      </a:accent4>
      <a:accent5>
        <a:srgbClr val="EC1C24"/>
      </a:accent5>
      <a:accent6>
        <a:srgbClr val="7030A0"/>
      </a:accent6>
      <a:hlink>
        <a:srgbClr val="00C3FF"/>
      </a:hlink>
      <a:folHlink>
        <a:srgbClr val="0033CC"/>
      </a:folHlink>
    </a:clrScheme>
    <a:fontScheme name="Другая 2">
      <a:majorFont>
        <a:latin typeface="Segoe UI Black"/>
        <a:ea typeface=""/>
        <a:cs typeface=""/>
      </a:majorFont>
      <a:minorFont>
        <a:latin typeface="Segoe U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gradFill>
          <a:gsLst>
            <a:gs pos="0">
              <a:schemeClr val="accent1"/>
            </a:gs>
            <a:gs pos="100000">
              <a:schemeClr val="accent2"/>
            </a:gs>
          </a:gsLst>
          <a:lin ang="2700000" scaled="0"/>
        </a:gradFill>
        <a:ln>
          <a:noFill/>
        </a:ln>
      </a:spPr>
      <a:bodyPr lIns="0" tIns="0" rIns="0" bIns="0"/>
      <a:lstStyle>
        <a:defPPr algn="ctr">
          <a:defRPr/>
        </a:defPPr>
      </a:lstStyle>
    </a:spDef>
    <a:lnDef>
      <a:spPr>
        <a:ln w="25400"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0"/>
          </a:gra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ная тема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Другая 10">
      <a:majorFont>
        <a:latin typeface="Segoe"/>
        <a:ea typeface=""/>
        <a:cs typeface=""/>
      </a:majorFont>
      <a:minorFont>
        <a:latin typeface="Segoe UI Black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208314</TotalTime>
  <Words>4507</Words>
  <Application>Microsoft Office PowerPoint</Application>
  <PresentationFormat>Широкоэкранный</PresentationFormat>
  <Paragraphs>666</Paragraphs>
  <Slides>49</Slides>
  <Notes>35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3</vt:i4>
      </vt:variant>
      <vt:variant>
        <vt:lpstr>Заголовки слайдов</vt:lpstr>
      </vt:variant>
      <vt:variant>
        <vt:i4>49</vt:i4>
      </vt:variant>
    </vt:vector>
  </HeadingPairs>
  <TitlesOfParts>
    <vt:vector size="59" baseType="lpstr">
      <vt:lpstr>Segoe UI Black</vt:lpstr>
      <vt:lpstr>Calibri</vt:lpstr>
      <vt:lpstr>Segoe UI Semibold</vt:lpstr>
      <vt:lpstr>Arial</vt:lpstr>
      <vt:lpstr>Segoe UI</vt:lpstr>
      <vt:lpstr>Segoe</vt:lpstr>
      <vt:lpstr>Titillium</vt:lpstr>
      <vt:lpstr>Обложка</vt:lpstr>
      <vt:lpstr>Светлая тема</vt:lpstr>
      <vt:lpstr>Темная тема</vt:lpstr>
      <vt:lpstr>Презентация PowerPoint</vt:lpstr>
      <vt:lpstr>СТРУКТУРА ПРЕЗЕНТАЦИИ</vt:lpstr>
      <vt:lpstr>Вводные тезисы </vt:lpstr>
      <vt:lpstr>Упрощенное описание архитектуры ML кластера </vt:lpstr>
      <vt:lpstr>Почему Ethernet + ROCEv2 вместо Infiniband – аргументы</vt:lpstr>
      <vt:lpstr>Почему Ethernet + ROCEv2 вместо Infiniband – аргументы достаточные в текущей реальности</vt:lpstr>
      <vt:lpstr>Общее описание объекта изучения</vt:lpstr>
      <vt:lpstr>Упрощенное описание цикла вычислений</vt:lpstr>
      <vt:lpstr>КЛЮЧЕВЫЕ ТЕХНОЛОГИИ для реализации backend сети на ethernet </vt:lpstr>
      <vt:lpstr>Немного о механике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ПОЛУЧЕННЫЕ РЕЗУЛЬТАТЫ</vt:lpstr>
      <vt:lpstr>Презентация PowerPoint</vt:lpstr>
      <vt:lpstr>Презентация PowerPoint</vt:lpstr>
      <vt:lpstr>Презентация PowerPoint</vt:lpstr>
      <vt:lpstr>ВЫВОДЫ</vt:lpstr>
      <vt:lpstr>ИТОГ</vt:lpstr>
      <vt:lpstr>Ряд полезных ссылок для ознакомления с темой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Павел Михайлик</cp:lastModifiedBy>
  <cp:revision>2908</cp:revision>
  <cp:lastPrinted>2021-04-26T12:20:49Z</cp:lastPrinted>
  <dcterms:created xsi:type="dcterms:W3CDTF">2016-09-29T04:17:56Z</dcterms:created>
  <dcterms:modified xsi:type="dcterms:W3CDTF">2025-05-13T07:48:55Z</dcterms:modified>
</cp:coreProperties>
</file>