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6" r:id="rId13"/>
    <p:sldId id="287" r:id="rId14"/>
    <p:sldId id="288" r:id="rId15"/>
    <p:sldId id="289" r:id="rId16"/>
    <p:sldId id="290" r:id="rId17"/>
    <p:sldId id="285" r:id="rId18"/>
    <p:sldId id="291" r:id="rId19"/>
    <p:sldId id="294" r:id="rId20"/>
    <p:sldId id="295" r:id="rId21"/>
    <p:sldId id="292" r:id="rId22"/>
    <p:sldId id="293" r:id="rId23"/>
    <p:sldId id="269" r:id="rId24"/>
    <p:sldId id="275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6F5940-4337-44DA-93C2-9BE509C03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65A7887-7CC5-4316-AC8A-33F59B6D7B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79EDCF-2938-4990-AB90-12A5CBF1D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846DD2-4C02-4DED-B0CA-0D891B50D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5CF298-C1AB-4B7F-A928-DE1073479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989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C3C1D-3930-4DD2-89FC-399EBE456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D4C01-9FC5-43C3-8DE8-D6EE253B73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758FA4-8B63-4D9C-8C20-B51D79AFC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ADA5AC-CDF6-43FA-B2BF-5681AA9FC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EB2D40-4FD0-44B9-9FB4-8E2FA9A2A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66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27DABF5-945C-4F1B-BD9F-5B5FEAF09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81050ED-BC88-4D70-8F06-914525124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0A75A6-7193-4D81-876D-37ABFB866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999DB9-1E50-4F75-82BF-6D9037742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B01401-E5DE-4850-8ED6-477E2F37D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761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5FFCB3-D8A3-4A6B-AA47-617AA1780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8EF0D1-C046-44EB-97DE-8DC465D73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8FF264-7E46-454E-AACC-19B8557A5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40F142-1924-49D7-9C4D-748D6359B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A2F0EB-BB7F-4426-B830-24AF7F7A5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805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4CBB7-BEB2-493E-9849-301EFAA3B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1E3281-DBBF-4941-A54D-96F5D872F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65E108-3C51-4D1D-9698-0CFD7B005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B07710-35F4-4ED7-A083-06C658AD9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B8E70B-7817-42C7-B9F4-254EC1543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98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30FD00-4A97-488A-B568-8A6475A97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D5AE9A-43CF-43B0-86E4-B5641770CB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6E9A8E-8465-4A15-AFE6-3F5B96A1A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5321804-958F-42E6-B0AD-ADF3A4E6F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CE1739-19A4-45FA-B69E-960DA39A7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B747FC-BF70-46C7-9013-25E99658B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997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3A12EC-CF8B-4814-8A36-B027DB04E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7E055A-F5F4-4702-9C06-C7D3EC17D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43FAE24-3623-4D6D-BD41-A7C486A807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D9F7F05-BC1E-4841-8F31-42A818AAF5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DCEDB3A-D57A-4367-8946-24CB4A85F8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562A913-3A25-49CE-9424-F1B41EFB0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3645D8A-1252-4E4E-8DE3-CB0AC9216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B46C5ED-DE36-46D4-A5F2-20259D8F5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100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D8C07-3832-4C7E-BB1B-DCA54CC19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AAE295F-28C1-438A-A4A4-3E5D995C8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39A7AF6-6122-40EB-9091-66412F167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460675-F822-40B6-9048-53A56F63F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76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905CF99-55E6-4C98-81B7-BBD94584B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894B742-A233-4D68-A769-6E1E155B6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1ECBB59-FB0E-449D-BF8B-A59EF63A8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067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A0A7E2-CD76-4E04-982E-665B79132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268E39-BB4C-4A90-9FC1-CA577F71E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6A3C9A-1911-489D-B20E-247671EF0B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F21E79-D93A-4A60-8E38-F985C461F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4C2D52-0364-459C-93CC-583E86450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2FCB0C-0715-4A23-82B6-2B95CAB55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110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FB2382-6929-4479-9E47-1C9F620D2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F6EB987-23A7-45B8-A85B-ED3C85711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72D894B-C716-4BFA-8E21-261491C932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877592-2846-4FBD-979E-F89B8DDAD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2CF72AD-4E7D-4E2F-A566-AC3C15C3B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B92DF77-4AC7-46AC-A72D-DDAB4D783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961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875A4C-ECF0-446B-91CC-8E3D4F7E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A6FC5D-261C-4B21-B17D-92A3F4E4F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703A06-5AF1-481E-AA70-D0F356F25F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40381-EEB8-4710-BD0D-1F17023E49CA}" type="datetimeFigureOut">
              <a:rPr lang="ru-RU" smtClean="0"/>
              <a:t>13.05.2025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209276-A7FC-4D37-8CD8-A8E823C46E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91B14B-AFB9-432C-BF34-FC7C1A9EDB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5616B-F0A9-43F1-A283-A20A8000FE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97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vvs@centin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546099"/>
            <a:ext cx="11493500" cy="2692401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</a:rPr>
              <a:t>Проблемы генерации тестового трафика и пути их решения при помощи </a:t>
            </a:r>
            <a:r>
              <a:rPr lang="en-US" sz="5400" dirty="0">
                <a:latin typeface="Times New Roman" panose="02020603050405020304" pitchFamily="18" charset="0"/>
              </a:rPr>
              <a:t>FPGA</a:t>
            </a:r>
            <a:endParaRPr lang="ru-RU" sz="5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65A860-CC9C-4DC0-9AD4-D5BE8958EDF8}"/>
              </a:ext>
            </a:extLst>
          </p:cNvPr>
          <p:cNvSpPr txBox="1"/>
          <p:nvPr/>
        </p:nvSpPr>
        <p:spPr>
          <a:xfrm>
            <a:off x="2743200" y="566557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/>
              <a:t>Владимир Смирнов</a:t>
            </a:r>
          </a:p>
          <a:p>
            <a:pPr algn="ctr"/>
            <a:r>
              <a:rPr lang="ru-RU" sz="1800" dirty="0"/>
              <a:t>Главный конструктор АО «НИЦ»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33184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Предварительное тестирование </a:t>
            </a:r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RISC V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5100" y="2019299"/>
            <a:ext cx="9842500" cy="43307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Первые попытки тестирования стандартными средствами: пара х86 и </a:t>
            </a:r>
            <a:r>
              <a:rPr lang="en-US" sz="3200" dirty="0"/>
              <a:t>DUT </a:t>
            </a:r>
            <a:r>
              <a:rPr lang="ru-RU" sz="3200" dirty="0"/>
              <a:t>на </a:t>
            </a:r>
            <a:r>
              <a:rPr lang="en-US" sz="3200" dirty="0"/>
              <a:t>RISC V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Обескураживающий результат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Инструментарий: </a:t>
            </a:r>
            <a:r>
              <a:rPr lang="en-US" sz="3200" dirty="0" err="1"/>
              <a:t>TCPReplay</a:t>
            </a:r>
            <a:r>
              <a:rPr lang="en-US" sz="3200" dirty="0"/>
              <a:t>(Industrial Protocols), </a:t>
            </a:r>
            <a:r>
              <a:rPr lang="en-US" sz="3200" dirty="0" err="1"/>
              <a:t>Iperf</a:t>
            </a:r>
            <a:r>
              <a:rPr lang="en-US" sz="3200" dirty="0"/>
              <a:t>, TREX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Производительность на малых пакетах крайне низкая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На </a:t>
            </a:r>
            <a:r>
              <a:rPr lang="en-US" sz="3200" dirty="0" err="1"/>
              <a:t>CortexA</a:t>
            </a:r>
            <a:r>
              <a:rPr lang="en-US" sz="3200" dirty="0"/>
              <a:t> </a:t>
            </a:r>
            <a:r>
              <a:rPr lang="ru-RU" sz="3200" dirty="0"/>
              <a:t>кстати тоже</a:t>
            </a:r>
          </a:p>
        </p:txBody>
      </p:sp>
    </p:spTree>
    <p:extLst>
      <p:ext uri="{BB962C8B-B14F-4D97-AF65-F5344CB8AC3E}">
        <p14:creationId xmlns:p14="http://schemas.microsoft.com/office/powerpoint/2010/main" val="2389547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Выводы из результатов тестирования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5100" y="1587499"/>
            <a:ext cx="9842500" cy="4775201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наблюдаются артефакты: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прикладных программных инструментов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операционных систем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кремния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артефакты имеются как для </a:t>
            </a:r>
            <a:r>
              <a:rPr lang="en-US" sz="3200" dirty="0"/>
              <a:t>DUT</a:t>
            </a:r>
            <a:r>
              <a:rPr lang="ru-RU" sz="3200" dirty="0"/>
              <a:t>, так и для генератора и регистратора трафика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все наблюдаемые артефакты сложно разделимы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для сколько-нибудь репрезентативных результатов требуется постоянная калибровка стенда (</a:t>
            </a:r>
            <a:r>
              <a:rPr lang="en-US" sz="3200" dirty="0"/>
              <a:t>IXIA </a:t>
            </a:r>
            <a:r>
              <a:rPr lang="ru-RU" sz="3200" dirty="0"/>
              <a:t>в нашем случае)</a:t>
            </a:r>
          </a:p>
        </p:txBody>
      </p:sp>
    </p:spTree>
    <p:extLst>
      <p:ext uri="{BB962C8B-B14F-4D97-AF65-F5344CB8AC3E}">
        <p14:creationId xmlns:p14="http://schemas.microsoft.com/office/powerpoint/2010/main" val="203398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Дополнительные сложности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5100" y="1587499"/>
            <a:ext cx="9842500" cy="47752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проблема точных меток времени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без них затруднительны анализ и оптимизация задержек пакетов в </a:t>
            </a:r>
            <a:r>
              <a:rPr lang="en-US" sz="3200" dirty="0"/>
              <a:t>IP</a:t>
            </a:r>
            <a:r>
              <a:rPr lang="ru-RU" sz="3200" dirty="0"/>
              <a:t>-стеке и ППО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применение стандартных способов синхронизации?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применение для синхронизации </a:t>
            </a:r>
            <a:r>
              <a:rPr lang="en-US" sz="3200" dirty="0"/>
              <a:t>GPS?</a:t>
            </a:r>
            <a:endParaRPr lang="ru-RU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проблема снимается, если генератор и регистратор трафика синхронизированы от одного источника</a:t>
            </a:r>
          </a:p>
        </p:txBody>
      </p:sp>
    </p:spTree>
    <p:extLst>
      <p:ext uri="{BB962C8B-B14F-4D97-AF65-F5344CB8AC3E}">
        <p14:creationId xmlns:p14="http://schemas.microsoft.com/office/powerpoint/2010/main" val="3190665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Дополнительные сложности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73300" y="1625599"/>
            <a:ext cx="8229600" cy="47752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проблемы </a:t>
            </a:r>
            <a:r>
              <a:rPr lang="en-US" sz="3200" dirty="0"/>
              <a:t>Latency/Jitter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программные средства генерации трафика: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как правило, не дают возможности управлять этими параметрами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вносят свои собственные помехи, причём труднопредсказуемые и слабо контролируемые</a:t>
            </a:r>
          </a:p>
          <a:p>
            <a:pPr lvl="1" algn="l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78879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Дополнительные сложности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3700" y="1625599"/>
            <a:ext cx="8839200" cy="47752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проблемы генерации фрагментированных пакетов</a:t>
            </a:r>
            <a:endParaRPr lang="en-US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программные средства генерации трафика: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как правило, не дают возможности управлять фрагментацией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управление фрагментацией спрятано в недрах </a:t>
            </a:r>
            <a:r>
              <a:rPr lang="en-US" sz="2800" dirty="0"/>
              <a:t>IP</a:t>
            </a:r>
            <a:r>
              <a:rPr lang="ru-RU" sz="2800" dirty="0"/>
              <a:t>-стека и зависит от настроек подключённых снаружи интерфейсов</a:t>
            </a:r>
          </a:p>
        </p:txBody>
      </p:sp>
    </p:spTree>
    <p:extLst>
      <p:ext uri="{BB962C8B-B14F-4D97-AF65-F5344CB8AC3E}">
        <p14:creationId xmlns:p14="http://schemas.microsoft.com/office/powerpoint/2010/main" val="315179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Дополнительные сложности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3700" y="1625599"/>
            <a:ext cx="8839200" cy="47752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проблемы контроля и управления </a:t>
            </a:r>
            <a:r>
              <a:rPr lang="en-US" sz="3200" dirty="0"/>
              <a:t>IPG</a:t>
            </a:r>
            <a:endParaRPr lang="ru-RU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что такое </a:t>
            </a:r>
            <a:r>
              <a:rPr lang="en-US" sz="3200" dirty="0"/>
              <a:t>IPG</a:t>
            </a:r>
            <a:r>
              <a:rPr lang="ru-RU" sz="3200" dirty="0"/>
              <a:t> ?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dirty="0"/>
              <a:t>Normal IPG </a:t>
            </a:r>
            <a:r>
              <a:rPr lang="ru-RU" sz="3200" dirty="0"/>
              <a:t>и </a:t>
            </a:r>
            <a:r>
              <a:rPr lang="en-US" sz="3200" dirty="0"/>
              <a:t>Short IPG</a:t>
            </a:r>
            <a:endParaRPr lang="ru-RU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маленькое отступление – а в Вашем стенде учтены настройки коммутаторов?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44304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Дополнительные сложности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3700" y="1625599"/>
            <a:ext cx="8839200" cy="47752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проблема некорректных пакетов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пример из жизни – электростанция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а мы точно знаем, где будут обработаны некорректные пакеты?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на АСО ?</a:t>
            </a:r>
            <a:endParaRPr lang="en-US" sz="2800" dirty="0"/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в </a:t>
            </a:r>
            <a:r>
              <a:rPr lang="en-US" sz="2800" dirty="0"/>
              <a:t>NIC</a:t>
            </a:r>
            <a:r>
              <a:rPr lang="ru-RU" sz="2800" dirty="0"/>
              <a:t> ?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в </a:t>
            </a:r>
            <a:r>
              <a:rPr lang="en-US" sz="2800" dirty="0"/>
              <a:t>IP</a:t>
            </a:r>
            <a:r>
              <a:rPr lang="ru-RU" sz="2800" dirty="0"/>
              <a:t>-стеке ?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ещё где-то 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81484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Выводы из результатов тестирования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5100" y="1587499"/>
            <a:ext cx="9842500" cy="47752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надёжные воспроизводимые результаты в нашем случае даёт только применение аппаратных генераторов трафика </a:t>
            </a:r>
            <a:r>
              <a:rPr lang="en-US" sz="3200" dirty="0"/>
              <a:t>(IXIA, </a:t>
            </a:r>
            <a:r>
              <a:rPr lang="en-US" sz="3200" dirty="0" err="1"/>
              <a:t>KeySight</a:t>
            </a:r>
            <a:r>
              <a:rPr lang="en-US" sz="3200" dirty="0"/>
              <a:t>, Spirent, National Instruments)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задача наладки и оптимизации ПАК становится чрезвычайно дорогостоящей из-за цены тестирующего окружения</a:t>
            </a:r>
          </a:p>
        </p:txBody>
      </p:sp>
    </p:spTree>
    <p:extLst>
      <p:ext uri="{BB962C8B-B14F-4D97-AF65-F5344CB8AC3E}">
        <p14:creationId xmlns:p14="http://schemas.microsoft.com/office/powerpoint/2010/main" val="4042468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Предлагаемый путь решения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625599"/>
            <a:ext cx="10909300" cy="47752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разделение функционалов генерации, воспроизведения, фиксации и постобработки трафика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генерация и постобработка делается стандартными средствами ОС и ППО на обычной вычислительной платформе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воспроизведение и фиксация трафика проводится средствами </a:t>
            </a:r>
            <a:r>
              <a:rPr lang="en-US" sz="3200" dirty="0"/>
              <a:t>FPGA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соответствующие аппаратные платформы имеются в виде опытных образцов</a:t>
            </a:r>
          </a:p>
        </p:txBody>
      </p:sp>
    </p:spTree>
    <p:extLst>
      <p:ext uri="{BB962C8B-B14F-4D97-AF65-F5344CB8AC3E}">
        <p14:creationId xmlns:p14="http://schemas.microsoft.com/office/powerpoint/2010/main" val="13199330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0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Предлагаемый путь решения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028698"/>
            <a:ext cx="11233150" cy="5715002"/>
          </a:xfrm>
        </p:spPr>
        <p:txBody>
          <a:bodyPr>
            <a:normAutofit/>
          </a:bodyPr>
          <a:lstStyle/>
          <a:p>
            <a:pPr algn="l"/>
            <a:r>
              <a:rPr lang="ru-RU" sz="3200" dirty="0"/>
              <a:t>Достоинства: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воспроизведение образца трафика с точностью 8 </a:t>
            </a:r>
            <a:r>
              <a:rPr lang="ru-RU" sz="2800" dirty="0" err="1"/>
              <a:t>нс</a:t>
            </a:r>
            <a:endParaRPr lang="ru-RU" sz="2800" dirty="0"/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внесение в трафик меток времени с точностью 5…8 </a:t>
            </a:r>
            <a:r>
              <a:rPr lang="ru-RU" sz="2800" dirty="0" err="1"/>
              <a:t>нс</a:t>
            </a:r>
            <a:endParaRPr lang="ru-RU" sz="2800" dirty="0"/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воспроизведение трафика с любыми задержками и/или джиттером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воспроизведение некорректных и/или фрагментированных пакетов с любым корректным </a:t>
            </a:r>
            <a:r>
              <a:rPr lang="en-US" sz="2800" dirty="0"/>
              <a:t>IPG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захват принимаемого трафика, включая некорректные пакеты с произвольным </a:t>
            </a:r>
            <a:r>
              <a:rPr lang="en-US" sz="2800" dirty="0"/>
              <a:t>IPG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внесение в захваченный трафик меток времени с прежней точностью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управление окном захвата (по времени и/или по условию)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цена </a:t>
            </a:r>
            <a:endParaRPr lang="en-US" sz="2800" dirty="0"/>
          </a:p>
          <a:p>
            <a:pPr marL="914400" lvl="1" indent="-457200" algn="l">
              <a:buFontTx/>
              <a:buChar char="-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83143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Пара слов о команде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7499"/>
            <a:ext cx="9144000" cy="4826001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Главная компетенция – разработка аппаратных платформ для </a:t>
            </a:r>
            <a:r>
              <a:rPr lang="ru-RU" sz="2800" dirty="0" err="1"/>
              <a:t>инфобеза</a:t>
            </a:r>
            <a:endParaRPr lang="ru-RU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Изюминка – применение </a:t>
            </a:r>
            <a:r>
              <a:rPr lang="en-US" sz="2800" dirty="0"/>
              <a:t>FPGA </a:t>
            </a:r>
            <a:r>
              <a:rPr lang="ru-RU" sz="2800" dirty="0"/>
              <a:t>в подходящих местах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Специализация – «без крипто»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Основные задачи на сегодня – аппаратные платформы для КИИ</a:t>
            </a:r>
          </a:p>
          <a:p>
            <a:pPr marL="800100" lvl="1" indent="-342900" algn="l">
              <a:buFontTx/>
              <a:buChar char="-"/>
            </a:pPr>
            <a:r>
              <a:rPr lang="ru-RU" sz="2400" dirty="0" err="1"/>
              <a:t>российскость</a:t>
            </a:r>
            <a:endParaRPr lang="ru-RU" sz="2400" dirty="0"/>
          </a:p>
          <a:p>
            <a:pPr marL="800100" lvl="1" indent="-342900" algn="l">
              <a:buFontTx/>
              <a:buChar char="-"/>
            </a:pPr>
            <a:r>
              <a:rPr lang="ru-RU" sz="2400" dirty="0"/>
              <a:t>требования доверия, в том числе к архитектуре </a:t>
            </a:r>
            <a:r>
              <a:rPr lang="en-US" sz="2400" dirty="0"/>
              <a:t>CPU</a:t>
            </a:r>
            <a:endParaRPr lang="ru-RU" sz="2400" dirty="0"/>
          </a:p>
          <a:p>
            <a:pPr marL="800100" lvl="1" indent="-342900" algn="l">
              <a:buFontTx/>
              <a:buChar char="-"/>
            </a:pPr>
            <a:r>
              <a:rPr lang="ru-RU" sz="2400" dirty="0"/>
              <a:t>как следствие, неприменимость вкусностей в виде </a:t>
            </a:r>
            <a:r>
              <a:rPr lang="en-US" sz="2400" dirty="0" err="1"/>
              <a:t>SmartNIC</a:t>
            </a:r>
            <a:r>
              <a:rPr lang="en-US" sz="2400" dirty="0"/>
              <a:t> </a:t>
            </a:r>
            <a:r>
              <a:rPr lang="ru-RU" sz="2400" dirty="0"/>
              <a:t>и </a:t>
            </a:r>
            <a:r>
              <a:rPr lang="en-US" sz="2400" dirty="0"/>
              <a:t>DPDK</a:t>
            </a:r>
            <a:endParaRPr lang="ru-RU" sz="2400" dirty="0"/>
          </a:p>
          <a:p>
            <a:pPr marL="800100" lvl="1" indent="-342900" algn="l">
              <a:buFontTx/>
              <a:buChar char="-"/>
            </a:pPr>
            <a:r>
              <a:rPr lang="ru-RU" sz="2400" dirty="0"/>
              <a:t>как следствие, невысокая производительность программной обработки трафика</a:t>
            </a:r>
            <a:endParaRPr lang="en-US" sz="24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06648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Предлагаемый путь решения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2070099"/>
            <a:ext cx="11233150" cy="4330702"/>
          </a:xfrm>
        </p:spPr>
        <p:txBody>
          <a:bodyPr>
            <a:normAutofit/>
          </a:bodyPr>
          <a:lstStyle/>
          <a:p>
            <a:pPr algn="l"/>
            <a:r>
              <a:rPr lang="ru-RU" sz="3200" dirty="0"/>
              <a:t>Недостатки: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на сегодня предельная скорость интерфейсов – 1 </a:t>
            </a:r>
            <a:r>
              <a:rPr lang="ru-RU" sz="2800" dirty="0" err="1"/>
              <a:t>ГБит</a:t>
            </a:r>
            <a:r>
              <a:rPr lang="ru-RU" sz="2800" dirty="0"/>
              <a:t>/с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нет компетенции по разработке ППО для генерации и постобработки трафика</a:t>
            </a:r>
          </a:p>
        </p:txBody>
      </p:sp>
    </p:spTree>
    <p:extLst>
      <p:ext uri="{BB962C8B-B14F-4D97-AF65-F5344CB8AC3E}">
        <p14:creationId xmlns:p14="http://schemas.microsoft.com/office/powerpoint/2010/main" val="4255306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Аппаратная платформа Спрут2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987464-CA4D-4177-8105-937364D06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950" y="2238374"/>
            <a:ext cx="4489450" cy="33670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52ADEF-1D4B-434C-ABD8-80DB95DBAE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22839" y="1795660"/>
            <a:ext cx="5195888" cy="389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57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Аппаратная платформа Краб 1.2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68F3FC-0DFA-4C31-AA9D-7944C41D1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999" y="1219200"/>
            <a:ext cx="6925733" cy="51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6730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0"/>
            <a:ext cx="11493500" cy="965200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Аппаратная платформа Краб 1.2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4189" y="5618162"/>
            <a:ext cx="9144000" cy="566738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+mj-cs"/>
              </a:rPr>
              <a:t>Процессорный модуль </a:t>
            </a:r>
            <a:r>
              <a:rPr lang="en-US" sz="2800" dirty="0">
                <a:latin typeface="Times New Roman" panose="02020603050405020304" pitchFamily="18" charset="0"/>
                <a:cs typeface="+mj-cs"/>
              </a:rPr>
              <a:t>RISCV JH7110</a:t>
            </a:r>
            <a:endParaRPr lang="en-US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1A78DD1-E379-42D7-A53D-EA870A3C3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289" y="1990724"/>
            <a:ext cx="9811221" cy="339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765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36329F-A239-4ACB-9950-682A4F3093D7}"/>
              </a:ext>
            </a:extLst>
          </p:cNvPr>
          <p:cNvSpPr txBox="1"/>
          <p:nvPr/>
        </p:nvSpPr>
        <p:spPr>
          <a:xfrm>
            <a:off x="1371600" y="443567"/>
            <a:ext cx="9448800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4000" dirty="0"/>
          </a:p>
          <a:p>
            <a:pPr algn="ctr"/>
            <a:endParaRPr lang="en-US" sz="4000" dirty="0"/>
          </a:p>
          <a:p>
            <a:pPr algn="ctr"/>
            <a:r>
              <a:rPr lang="ru-RU" sz="4000" dirty="0"/>
              <a:t>Спасибо за внимание !</a:t>
            </a:r>
          </a:p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r>
              <a:rPr lang="ru-RU" sz="2400" dirty="0"/>
              <a:t>Буду благодарен за Вашу обратную связь по ссылке:</a:t>
            </a:r>
          </a:p>
          <a:p>
            <a:pPr algn="ctr"/>
            <a:r>
              <a:rPr lang="en-US" sz="2400" dirty="0"/>
              <a:t>https://forms.gle/g4cmxivug9UN7HJWA</a:t>
            </a:r>
            <a:endParaRPr lang="ru-RU" sz="2400" dirty="0"/>
          </a:p>
          <a:p>
            <a:pPr algn="ctr"/>
            <a:endParaRPr lang="ru-RU" sz="1800" dirty="0"/>
          </a:p>
          <a:p>
            <a:pPr algn="ctr"/>
            <a:endParaRPr lang="en-US" sz="1800" dirty="0"/>
          </a:p>
          <a:p>
            <a:pPr algn="ctr"/>
            <a:endParaRPr lang="ru-RU" sz="1800" dirty="0"/>
          </a:p>
          <a:p>
            <a:pPr algn="ctr"/>
            <a:r>
              <a:rPr lang="ru-RU" sz="2800" dirty="0"/>
              <a:t>Владимир Викторович Смирнов</a:t>
            </a:r>
          </a:p>
          <a:p>
            <a:pPr algn="ctr"/>
            <a:r>
              <a:rPr lang="en-US" sz="2800" dirty="0">
                <a:hlinkClick r:id="rId2"/>
              </a:rPr>
              <a:t>vvs@centin.ru</a:t>
            </a:r>
            <a:endParaRPr lang="en-US" sz="2800" dirty="0"/>
          </a:p>
          <a:p>
            <a:pPr algn="ctr"/>
            <a:r>
              <a:rPr lang="en-US" sz="2800" dirty="0"/>
              <a:t>@VladSmrn</a:t>
            </a:r>
          </a:p>
        </p:txBody>
      </p:sp>
    </p:spTree>
    <p:extLst>
      <p:ext uri="{BB962C8B-B14F-4D97-AF65-F5344CB8AC3E}">
        <p14:creationId xmlns:p14="http://schemas.microsoft.com/office/powerpoint/2010/main" val="85083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Пара слов о команде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7499"/>
            <a:ext cx="9144000" cy="4826001"/>
          </a:xfrm>
        </p:spPr>
        <p:txBody>
          <a:bodyPr>
            <a:normAutofit/>
          </a:bodyPr>
          <a:lstStyle/>
          <a:p>
            <a:pPr algn="l"/>
            <a:endParaRPr lang="ru-RU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Из интересного - компетенция по реверсу </a:t>
            </a:r>
            <a:r>
              <a:rPr lang="en-US" sz="2800" dirty="0"/>
              <a:t>Fortinet, </a:t>
            </a:r>
            <a:r>
              <a:rPr lang="ru-RU" sz="2800" dirty="0"/>
              <a:t>от </a:t>
            </a:r>
            <a:r>
              <a:rPr lang="en-US" sz="2800" dirty="0"/>
              <a:t>FGT30 </a:t>
            </a:r>
            <a:r>
              <a:rPr lang="ru-RU" sz="2800" dirty="0"/>
              <a:t>до </a:t>
            </a:r>
            <a:r>
              <a:rPr lang="en-US" sz="2800" dirty="0"/>
              <a:t>FGT6xxx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Начиная с </a:t>
            </a:r>
            <a:r>
              <a:rPr lang="en-US" sz="2800" dirty="0"/>
              <a:t>FGT60, </a:t>
            </a:r>
            <a:r>
              <a:rPr lang="ru-RU" sz="2800" dirty="0"/>
              <a:t>все решения имеют в своём составе </a:t>
            </a:r>
            <a:r>
              <a:rPr lang="en-US" sz="2800" dirty="0"/>
              <a:t>NP6-NP7 </a:t>
            </a:r>
            <a:r>
              <a:rPr lang="ru-RU" sz="2800" dirty="0"/>
              <a:t>и </a:t>
            </a:r>
            <a:r>
              <a:rPr lang="en-US" sz="2800" dirty="0"/>
              <a:t>CP8-CP9</a:t>
            </a:r>
            <a:r>
              <a:rPr lang="ru-RU" sz="2800" dirty="0"/>
              <a:t>, иногда как </a:t>
            </a:r>
            <a:r>
              <a:rPr lang="en-US" sz="2800" dirty="0"/>
              <a:t>IP-</a:t>
            </a:r>
            <a:r>
              <a:rPr lang="ru-RU" sz="2800" dirty="0"/>
              <a:t>блок, иногда как чип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Сноска: что такое </a:t>
            </a:r>
            <a:r>
              <a:rPr lang="en-US" sz="2800" dirty="0"/>
              <a:t>IP-</a:t>
            </a:r>
            <a:r>
              <a:rPr lang="ru-RU" sz="2800" dirty="0"/>
              <a:t>блок </a:t>
            </a:r>
            <a:r>
              <a:rPr lang="en-US" sz="2800" dirty="0"/>
              <a:t>(</a:t>
            </a:r>
            <a:r>
              <a:rPr lang="ru-RU" sz="2800" dirty="0"/>
              <a:t>готовый функциональный блок)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Что такое </a:t>
            </a:r>
            <a:r>
              <a:rPr lang="en-US" sz="2800" dirty="0"/>
              <a:t>NP6-NP7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Что такое </a:t>
            </a:r>
            <a:r>
              <a:rPr lang="en-US" sz="2800" dirty="0"/>
              <a:t>CP8-CP9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9399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Пара слов о команде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1800"/>
            <a:ext cx="9144000" cy="471170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Аппаратная платформа для КИИ</a:t>
            </a:r>
          </a:p>
          <a:p>
            <a:pPr marL="800100" lvl="1" indent="-342900" algn="l">
              <a:buFontTx/>
              <a:buChar char="-"/>
            </a:pPr>
            <a:r>
              <a:rPr lang="ru-RU" sz="2800" dirty="0"/>
              <a:t>похоже, что только </a:t>
            </a:r>
            <a:r>
              <a:rPr lang="en-US" sz="2800" dirty="0"/>
              <a:t>RISC V</a:t>
            </a:r>
          </a:p>
          <a:p>
            <a:pPr marL="800100" lvl="1" indent="-342900" algn="l">
              <a:buFontTx/>
              <a:buChar char="-"/>
            </a:pPr>
            <a:r>
              <a:rPr lang="ru-RU" sz="2800" dirty="0"/>
              <a:t>похоже, что только голый *</a:t>
            </a:r>
            <a:r>
              <a:rPr lang="en-US" sz="2800" dirty="0"/>
              <a:t>BPF</a:t>
            </a:r>
            <a:endParaRPr lang="ru-RU" sz="2800" dirty="0"/>
          </a:p>
          <a:p>
            <a:pPr marL="800100" lvl="1" indent="-342900" algn="l">
              <a:buFontTx/>
              <a:buChar char="-"/>
            </a:pPr>
            <a:r>
              <a:rPr lang="ru-RU" sz="2800" dirty="0"/>
              <a:t>похоже, что без </a:t>
            </a:r>
            <a:r>
              <a:rPr lang="en-US" sz="2800" dirty="0" err="1"/>
              <a:t>SmartNIC</a:t>
            </a:r>
            <a:endParaRPr lang="ru-RU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Производительность программной обработки трафика, особенно на малых пакетах, весьма низкая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Единственный выход – аппаратное ускорение обработки трафика</a:t>
            </a:r>
          </a:p>
          <a:p>
            <a:pPr marL="800100" lvl="1" indent="-342900" algn="l">
              <a:buFontTx/>
              <a:buChar char="-"/>
            </a:pPr>
            <a:r>
              <a:rPr lang="en-US" sz="2400" dirty="0"/>
              <a:t>FPGA +</a:t>
            </a:r>
          </a:p>
          <a:p>
            <a:pPr marL="800100" lvl="1" indent="-342900" algn="l">
              <a:buFontTx/>
              <a:buChar char="-"/>
            </a:pPr>
            <a:r>
              <a:rPr lang="en-US" sz="2400" dirty="0"/>
              <a:t>ASIC –</a:t>
            </a:r>
          </a:p>
          <a:p>
            <a:pPr lvl="1" algn="l"/>
            <a:endParaRPr lang="ru-RU" sz="2400" dirty="0"/>
          </a:p>
          <a:p>
            <a:pPr algn="l"/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04038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 такое </a:t>
            </a:r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FPGA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9200" y="1587499"/>
            <a:ext cx="10248900" cy="48260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Летучая мышь в </a:t>
            </a:r>
            <a:r>
              <a:rPr lang="ru-RU" sz="3200" dirty="0" err="1"/>
              <a:t>аппаратке</a:t>
            </a:r>
            <a:r>
              <a:rPr lang="ru-RU" sz="3200" dirty="0"/>
              <a:t> – можно сконфигурировать для исполнения практически любой «железной» функции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После конфигурации становится тем чипом, что Вам нужно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Аналог – листок клетчатой бумаги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можно стереть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можно нарисовать любую схему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размер листка ограничен</a:t>
            </a:r>
          </a:p>
          <a:p>
            <a:pPr marL="914400" lvl="1" indent="-457200" algn="l">
              <a:buFontTx/>
              <a:buChar char="-"/>
            </a:pPr>
            <a:r>
              <a:rPr lang="ru-RU" sz="2800" dirty="0"/>
              <a:t>цена </a:t>
            </a:r>
            <a:r>
              <a:rPr lang="en-US" sz="2800" dirty="0"/>
              <a:t>FPGA </a:t>
            </a:r>
            <a:r>
              <a:rPr lang="ru-RU" sz="2800" dirty="0"/>
              <a:t>нелинейно привязана к размеру листка</a:t>
            </a: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25315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Физическая структура </a:t>
            </a:r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SRAM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FPGA</a:t>
            </a:r>
            <a:endParaRPr lang="ru-RU" sz="4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A6588A-65BF-44B0-B58D-F61F3131F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366" y="1136126"/>
            <a:ext cx="9016634" cy="513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949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Физическая структура </a:t>
            </a:r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SRAM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FPGA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9200" y="1587499"/>
            <a:ext cx="10248900" cy="48260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Следствия:</a:t>
            </a:r>
          </a:p>
          <a:p>
            <a:pPr marL="800100" lvl="1" indent="-342900" algn="l">
              <a:buFontTx/>
              <a:buChar char="-"/>
            </a:pPr>
            <a:r>
              <a:rPr lang="ru-RU" sz="2400" dirty="0"/>
              <a:t>медленнее, чем </a:t>
            </a:r>
            <a:r>
              <a:rPr lang="en-US" sz="2400" dirty="0"/>
              <a:t>ASIC</a:t>
            </a:r>
            <a:r>
              <a:rPr lang="ru-RU" sz="2400" dirty="0"/>
              <a:t>, на десятичный порядок</a:t>
            </a:r>
          </a:p>
          <a:p>
            <a:pPr marL="800100" lvl="1" indent="-342900" algn="l">
              <a:buFontTx/>
              <a:buChar char="-"/>
            </a:pPr>
            <a:r>
              <a:rPr lang="ru-RU" sz="2400" dirty="0"/>
              <a:t>прожорливее, чем </a:t>
            </a:r>
            <a:r>
              <a:rPr lang="en-US" sz="2400" dirty="0"/>
              <a:t>ASIC</a:t>
            </a:r>
            <a:r>
              <a:rPr lang="ru-RU" sz="2400" dirty="0"/>
              <a:t>, на половину десятичного порядка (в расчёте на одну функцию)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800" dirty="0"/>
              <a:t>Особенности применения:</a:t>
            </a:r>
          </a:p>
          <a:p>
            <a:pPr marL="800100" lvl="1" indent="-342900" algn="l">
              <a:buFontTx/>
              <a:buChar char="-"/>
            </a:pPr>
            <a:r>
              <a:rPr lang="ru-RU" sz="2400" dirty="0"/>
              <a:t>максимальная специализация</a:t>
            </a:r>
          </a:p>
          <a:p>
            <a:pPr marL="800100" lvl="1" indent="-342900" algn="l">
              <a:buFontTx/>
              <a:buChar char="-"/>
            </a:pPr>
            <a:r>
              <a:rPr lang="ru-RU" sz="2400" dirty="0"/>
              <a:t>быстрота за счёт исключения ненужного функционала</a:t>
            </a:r>
          </a:p>
          <a:p>
            <a:pPr marL="800100" lvl="1" indent="-342900" algn="l">
              <a:buFontTx/>
              <a:buChar char="-"/>
            </a:pPr>
            <a:r>
              <a:rPr lang="ru-RU" sz="2400" dirty="0"/>
              <a:t>полная детерминированность поведения (если конструктор сумеет </a:t>
            </a:r>
            <a:r>
              <a:rPr lang="ru-RU" sz="2400" dirty="0">
                <a:sym typeface="Wingdings" panose="05000000000000000000" pitchFamily="2" charset="2"/>
              </a:rPr>
              <a:t>)</a:t>
            </a:r>
          </a:p>
          <a:p>
            <a:pPr marL="800100" lvl="1" indent="-342900" algn="l">
              <a:buFontTx/>
              <a:buChar char="-"/>
            </a:pPr>
            <a:r>
              <a:rPr lang="ru-RU" sz="2400" dirty="0">
                <a:sym typeface="Wingdings" panose="05000000000000000000" pitchFamily="2" charset="2"/>
              </a:rPr>
              <a:t>ограничения на гибкую алгоритмическую обработку данных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06788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890BA5-1601-4BC9-B54A-B39084698A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7963"/>
            <a:ext cx="9144000" cy="694562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Трудная дорога к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ASIC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01CF70-FBFF-4735-9D81-97C715480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9610" y="5741576"/>
            <a:ext cx="10212779" cy="694562"/>
          </a:xfrm>
        </p:spPr>
        <p:txBody>
          <a:bodyPr>
            <a:normAutofit/>
          </a:bodyPr>
          <a:lstStyle/>
          <a:p>
            <a:pPr marL="0" lvl="1" algn="l">
              <a:spcBef>
                <a:spcPts val="1000"/>
              </a:spcBef>
              <a:spcAft>
                <a:spcPts val="800"/>
              </a:spcAft>
            </a:pPr>
            <a:endParaRPr lang="ru-RU" sz="3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ru-RU" sz="36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C0DE4A-5ED6-4CAF-B9CE-488ACC9DE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857534"/>
            <a:ext cx="9702800" cy="539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4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E100C-3A98-4EBA-A983-33FB45F05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250" y="203199"/>
            <a:ext cx="11493500" cy="838201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Архитектура аппаратной платформы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E9E9E-A3D1-4529-9D4B-E28709E2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4200" y="2044699"/>
            <a:ext cx="8483600" cy="396240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Сочетание процессоров </a:t>
            </a:r>
            <a:r>
              <a:rPr lang="en-US" sz="3200" dirty="0"/>
              <a:t>RISC V </a:t>
            </a:r>
            <a:r>
              <a:rPr lang="ru-RU" sz="3200" dirty="0"/>
              <a:t>и блоков на </a:t>
            </a:r>
            <a:r>
              <a:rPr lang="en-US" sz="3200" dirty="0"/>
              <a:t>FPGA</a:t>
            </a:r>
            <a:endParaRPr lang="ru-RU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Две версии: старшая и младшая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Модульность старшей версии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/>
              <a:t>Главная гипотеза – применимость правила Парето к трафику (80-20)</a:t>
            </a:r>
            <a:endParaRPr lang="en-US" sz="3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442020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799</Words>
  <Application>Microsoft Office PowerPoint</Application>
  <PresentationFormat>Широкоэкранный</PresentationFormat>
  <Paragraphs>142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Office</vt:lpstr>
      <vt:lpstr>Проблемы генерации тестового трафика и пути их решения при помощи FPGA</vt:lpstr>
      <vt:lpstr>Пара слов о команде</vt:lpstr>
      <vt:lpstr>Пара слов о команде</vt:lpstr>
      <vt:lpstr>Пара слов о команде</vt:lpstr>
      <vt:lpstr>Что такое FPGA</vt:lpstr>
      <vt:lpstr>Физическая структура SRAM FPGA</vt:lpstr>
      <vt:lpstr>Физическая структура SRAM FPGA</vt:lpstr>
      <vt:lpstr>Трудная дорога к ASIC</vt:lpstr>
      <vt:lpstr>Архитектура аппаратной платформы</vt:lpstr>
      <vt:lpstr>Предварительное тестирование RISC V</vt:lpstr>
      <vt:lpstr>Выводы из результатов тестирования</vt:lpstr>
      <vt:lpstr>Дополнительные сложности</vt:lpstr>
      <vt:lpstr>Дополнительные сложности</vt:lpstr>
      <vt:lpstr>Дополнительные сложности</vt:lpstr>
      <vt:lpstr>Дополнительные сложности</vt:lpstr>
      <vt:lpstr>Дополнительные сложности</vt:lpstr>
      <vt:lpstr>Выводы из результатов тестирования</vt:lpstr>
      <vt:lpstr>Предлагаемый путь решения</vt:lpstr>
      <vt:lpstr>Предлагаемый путь решения</vt:lpstr>
      <vt:lpstr>Предлагаемый путь решения</vt:lpstr>
      <vt:lpstr>Аппаратная платформа Спрут2</vt:lpstr>
      <vt:lpstr>Аппаратная платформа Краб 1.2</vt:lpstr>
      <vt:lpstr>Аппаратная платформа Краб 1.2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Аппаратные средства  встраиваемых  вычислительных систем</dc:title>
  <dc:creator>User</dc:creator>
  <cp:lastModifiedBy>User</cp:lastModifiedBy>
  <cp:revision>38</cp:revision>
  <dcterms:created xsi:type="dcterms:W3CDTF">2025-04-03T11:28:28Z</dcterms:created>
  <dcterms:modified xsi:type="dcterms:W3CDTF">2025-05-13T15:58:38Z</dcterms:modified>
</cp:coreProperties>
</file>