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2147469176" r:id="rId2"/>
    <p:sldId id="2147469224" r:id="rId3"/>
    <p:sldId id="2147469225" r:id="rId4"/>
    <p:sldId id="2147469228" r:id="rId5"/>
    <p:sldId id="2147469226" r:id="rId6"/>
    <p:sldId id="2147469227" r:id="rId7"/>
    <p:sldId id="259" r:id="rId8"/>
    <p:sldId id="2147469208" r:id="rId9"/>
    <p:sldId id="2147469211" r:id="rId10"/>
    <p:sldId id="2147469210" r:id="rId11"/>
    <p:sldId id="2147469212" r:id="rId12"/>
    <p:sldId id="2147469213" r:id="rId13"/>
    <p:sldId id="2147469214" r:id="rId14"/>
    <p:sldId id="2147469200" r:id="rId15"/>
    <p:sldId id="2147469215" r:id="rId16"/>
    <p:sldId id="2147469216" r:id="rId17"/>
    <p:sldId id="2147469217" r:id="rId18"/>
    <p:sldId id="2147469218" r:id="rId19"/>
    <p:sldId id="2147469219" r:id="rId20"/>
    <p:sldId id="2147469220" r:id="rId21"/>
    <p:sldId id="2147469221" r:id="rId22"/>
    <p:sldId id="2147469222" r:id="rId23"/>
    <p:sldId id="276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Golos Text" panose="020B0604020202020204" charset="0"/>
      <p:regular r:id="rId32"/>
      <p:bold r:id="rId33"/>
    </p:embeddedFont>
    <p:embeddedFont>
      <p:font typeface="Golos Text Medium" panose="020B0604020202020204" charset="0"/>
      <p:regular r:id="rId34"/>
    </p:embeddedFont>
    <p:embeddedFont>
      <p:font typeface="IBM Plex Sans" panose="020B0604020202020204" charset="0"/>
      <p:regular r:id="rId35"/>
      <p:bold r:id="rId36"/>
      <p:italic r:id="rId37"/>
      <p:boldItalic r:id="rId38"/>
    </p:embeddedFont>
    <p:embeddedFont>
      <p:font typeface="Metropolis" panose="020B0604020202020204" charset="0"/>
      <p:regular r:id="rId39"/>
      <p:bold r:id="rId40"/>
      <p:italic r:id="rId41"/>
      <p:boldItalic r:id="rId42"/>
    </p:embeddedFont>
    <p:embeddedFont>
      <p:font typeface="Myriad Pro" panose="020B0503030403020204" charset="0"/>
      <p:regular r:id="rId4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атненко Александр" initials="Ш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11A"/>
    <a:srgbClr val="02AB3C"/>
    <a:srgbClr val="02EB54"/>
    <a:srgbClr val="007BF8"/>
    <a:srgbClr val="02AA3C"/>
    <a:srgbClr val="0B4C44"/>
    <a:srgbClr val="48FE89"/>
    <a:srgbClr val="1FC2B1"/>
    <a:srgbClr val="30323E"/>
    <a:srgbClr val="FCE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D13BE-2A2D-4BE4-9B54-001C360148EB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63301-3156-4BE4-B0CD-089C51219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34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4717A3-D42A-45FF-B580-89729AFAB0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9018CCA-B21B-4F6D-9B5A-8877E07B7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C92AA2-BEA6-49A3-9329-4808B5C291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486449-D117-4C97-9FE1-B6C11193C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CB0E44-FE72-4F90-B2FB-8D5326A33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70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10397D-4ED8-4159-8491-DF2459A5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2ED0D4F-B294-49A5-8F32-BDCC0D2694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B7E84F-2CD8-4CD9-B1AD-D04F56861A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9E9F57-C4CD-47EA-8A97-065814855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D8C9F1-0174-4B1F-B095-0AB39C9AC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16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1CBFF7-9773-4FFE-85A8-FCA2B2409C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476DB2-3508-4FC0-ADFA-477B584B0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335FBA-6E16-4317-A3E8-F40D8D2A5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D21BBE-23EC-4946-9B3C-887A876A5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91FAA8-05F4-41C0-A876-B43B73319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928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220756"/>
            <a:ext cx="12192000" cy="96011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7440149" y="5733256"/>
            <a:ext cx="1056117" cy="112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/>
          </p:nvPr>
        </p:nvSpPr>
        <p:spPr>
          <a:xfrm>
            <a:off x="1256682" y="1508787"/>
            <a:ext cx="9063788" cy="4416491"/>
          </a:xfrm>
          <a:prstGeom prst="rect">
            <a:avLst/>
          </a:prstGeom>
        </p:spPr>
        <p:txBody>
          <a:bodyPr/>
          <a:lstStyle>
            <a:lvl1pPr marL="228589" indent="-228589">
              <a:buClr>
                <a:srgbClr val="00AA00"/>
              </a:buClr>
              <a:buSzPct val="75000"/>
              <a:buFont typeface="Wingdings" panose="05000000000000000000" pitchFamily="2" charset="2"/>
              <a:buChar char="§"/>
              <a:defRPr sz="2133" b="0" i="0">
                <a:latin typeface="Golos Text" charset="0"/>
                <a:ea typeface="Golos Text" charset="0"/>
                <a:cs typeface="Golos Text" charset="0"/>
              </a:defRPr>
            </a:lvl1pPr>
            <a:lvl2pPr marL="685766" indent="-228589">
              <a:buClr>
                <a:srgbClr val="00AA00"/>
              </a:buClr>
              <a:buSzPct val="75000"/>
              <a:buFont typeface="Wingdings" panose="05000000000000000000" pitchFamily="2" charset="2"/>
              <a:buChar char="§"/>
              <a:defRPr sz="1867" b="0" i="0">
                <a:latin typeface="Golos Text" charset="0"/>
                <a:ea typeface="Golos Text" charset="0"/>
                <a:cs typeface="Golos Text" charset="0"/>
              </a:defRPr>
            </a:lvl2pPr>
            <a:lvl3pPr marL="1142942" indent="-228589">
              <a:buClr>
                <a:srgbClr val="00AA00"/>
              </a:buClr>
              <a:buSzPct val="75000"/>
              <a:buFont typeface="Wingdings" panose="05000000000000000000" pitchFamily="2" charset="2"/>
              <a:buChar char="§"/>
              <a:defRPr sz="1600" b="0" i="0">
                <a:latin typeface="Golos Text" charset="0"/>
                <a:ea typeface="Golos Text" charset="0"/>
                <a:cs typeface="Golos Text" charset="0"/>
              </a:defRPr>
            </a:lvl3pPr>
            <a:lvl4pPr marL="1600120" indent="-228589">
              <a:buClr>
                <a:srgbClr val="00AA00"/>
              </a:buClr>
              <a:buSzPct val="75000"/>
              <a:buFont typeface="Wingdings" panose="05000000000000000000" pitchFamily="2" charset="2"/>
              <a:buChar char="§"/>
              <a:defRPr sz="1333" b="0" i="0">
                <a:latin typeface="Golos Text" charset="0"/>
                <a:ea typeface="Golos Text" charset="0"/>
                <a:cs typeface="Golos Text" charset="0"/>
              </a:defRPr>
            </a:lvl4pPr>
            <a:lvl5pPr marL="2057298" indent="-228589">
              <a:buClr>
                <a:srgbClr val="00AA00"/>
              </a:buClr>
              <a:buSzPct val="75000"/>
              <a:buFont typeface="Wingdings" panose="05000000000000000000" pitchFamily="2" charset="2"/>
              <a:buChar char="§"/>
              <a:defRPr sz="1200" b="0" i="0">
                <a:latin typeface="Golos Text" charset="0"/>
                <a:ea typeface="Golos Text" charset="0"/>
                <a:cs typeface="Golo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4079776" y="226335"/>
            <a:ext cx="7296811" cy="768087"/>
          </a:xfrm>
          <a:prstGeom prst="rect">
            <a:avLst/>
          </a:prstGeom>
        </p:spPr>
        <p:txBody>
          <a:bodyPr anchor="ctr"/>
          <a:lstStyle>
            <a:lvl1pPr algn="l">
              <a:defRPr sz="2667" b="1" i="0" baseline="0">
                <a:solidFill>
                  <a:srgbClr val="00AA41"/>
                </a:solidFill>
                <a:latin typeface="Golos Text" charset="0"/>
                <a:ea typeface="Golos Text" charset="0"/>
                <a:cs typeface="Golos Text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1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258166"/>
            <a:ext cx="2563400" cy="658111"/>
          </a:xfrm>
          <a:prstGeom prst="rect">
            <a:avLst/>
          </a:prstGeom>
        </p:spPr>
      </p:pic>
      <p:pic>
        <p:nvPicPr>
          <p:cNvPr id="12" name="Picture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" y="3501"/>
            <a:ext cx="239681" cy="6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41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Пользовательский маке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400" y="4112400"/>
            <a:ext cx="2745600" cy="2745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220756"/>
            <a:ext cx="12192000" cy="96011"/>
          </a:xfrm>
          <a:prstGeom prst="rect">
            <a:avLst/>
          </a:prstGeom>
        </p:spPr>
      </p:pic>
      <p:sp>
        <p:nvSpPr>
          <p:cNvPr id="19" name="Текст 3"/>
          <p:cNvSpPr>
            <a:spLocks noGrp="1"/>
          </p:cNvSpPr>
          <p:nvPr>
            <p:ph type="body" sz="quarter" idx="11"/>
          </p:nvPr>
        </p:nvSpPr>
        <p:spPr>
          <a:xfrm>
            <a:off x="5932201" y="1508787"/>
            <a:ext cx="4993217" cy="41275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0D200"/>
              </a:buClr>
              <a:buFont typeface="Myriad Pro" panose="020B0503030403020204" pitchFamily="34" charset="0"/>
              <a:buNone/>
              <a:defRPr sz="2133" b="1" i="0">
                <a:solidFill>
                  <a:srgbClr val="177951"/>
                </a:solidFill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1pPr>
            <a:lvl2pPr marL="457177" indent="0">
              <a:buClr>
                <a:srgbClr val="00D200"/>
              </a:buClr>
              <a:buFont typeface="Myriad Pro" panose="020B0503030403020204" pitchFamily="34" charset="0"/>
              <a:buNone/>
              <a:defRPr sz="1867" b="0" i="0"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2pPr>
            <a:lvl3pPr marL="914353" indent="0">
              <a:buClr>
                <a:srgbClr val="00D200"/>
              </a:buClr>
              <a:buFont typeface="Myriad Pro" panose="020B0503030403020204" pitchFamily="34" charset="0"/>
              <a:buNone/>
              <a:defRPr sz="1600" b="0" i="0"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3pPr>
            <a:lvl4pPr marL="1371531" indent="0">
              <a:buClr>
                <a:srgbClr val="00D200"/>
              </a:buClr>
              <a:buFont typeface="Myriad Pro" panose="020B0503030403020204" pitchFamily="34" charset="0"/>
              <a:buNone/>
              <a:defRPr sz="1333" b="0" i="0"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4pPr>
            <a:lvl5pPr marL="1828709" indent="0">
              <a:buClr>
                <a:srgbClr val="00D200"/>
              </a:buClr>
              <a:buFont typeface="Myriad Pro" panose="020B0503030403020204" pitchFamily="34" charset="0"/>
              <a:buNone/>
              <a:defRPr sz="1200" b="0" i="0"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4079776" y="226335"/>
            <a:ext cx="7296811" cy="768087"/>
          </a:xfrm>
          <a:prstGeom prst="rect">
            <a:avLst/>
          </a:prstGeom>
        </p:spPr>
        <p:txBody>
          <a:bodyPr anchor="ctr"/>
          <a:lstStyle>
            <a:lvl1pPr algn="l">
              <a:defRPr sz="2667" b="1" i="0" baseline="0">
                <a:solidFill>
                  <a:srgbClr val="00AA41"/>
                </a:solidFill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258166"/>
            <a:ext cx="2563400" cy="658111"/>
          </a:xfrm>
          <a:prstGeom prst="rect">
            <a:avLst/>
          </a:prstGeom>
        </p:spPr>
      </p:pic>
      <p:pic>
        <p:nvPicPr>
          <p:cNvPr id="12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3501"/>
            <a:ext cx="239681" cy="6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81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Пользовательский маке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104000" y="2544000"/>
            <a:ext cx="10805461" cy="201622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400" b="1" i="0" baseline="0">
                <a:solidFill>
                  <a:srgbClr val="0E453F"/>
                </a:solidFill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1pPr>
          </a:lstStyle>
          <a:p>
            <a:r>
              <a:rPr lang="ru-RU" dirty="0"/>
              <a:t>Название раздела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258166"/>
            <a:ext cx="2563400" cy="658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904" y="1"/>
            <a:ext cx="5491097" cy="9151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0" y="5009140"/>
            <a:ext cx="11976000" cy="18424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3501"/>
            <a:ext cx="239681" cy="6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2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0" y="2756926"/>
            <a:ext cx="12192000" cy="76808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5333" b="1" i="0" baseline="0">
                <a:solidFill>
                  <a:srgbClr val="00AA41"/>
                </a:solidFill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3048000" y="4042335"/>
            <a:ext cx="6096000" cy="9131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info@securitycode.ru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www.securitycode.ru</a:t>
            </a:r>
            <a:endParaRPr kumimoji="0" lang="ru-RU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los Text" panose="020B0503020202020204" pitchFamily="34" charset="-52"/>
              <a:ea typeface="Golos Text" charset="0"/>
              <a:cs typeface="Golos Text" panose="020B0503020202020204" pitchFamily="34" charset="-52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258166"/>
            <a:ext cx="2563400" cy="658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904" y="1"/>
            <a:ext cx="5491097" cy="9151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0" y="5009140"/>
            <a:ext cx="11976000" cy="1842461"/>
          </a:xfrm>
          <a:prstGeom prst="rect">
            <a:avLst/>
          </a:prstGeom>
        </p:spPr>
      </p:pic>
      <p:pic>
        <p:nvPicPr>
          <p:cNvPr id="12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3501"/>
            <a:ext cx="239681" cy="6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7769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EE04E-F7A1-4A46-B835-DD6BE0F09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6EF098-432D-4B7E-966F-57053BFE6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1417C3-D040-4511-94DF-54143BCCED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BF572C-28E2-49DF-AA9D-F9C28D004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610DBE-E9D4-4F1B-9D8E-B00101A70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35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82E641-DE6F-4126-9D8F-2EA48E944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4C665E-2EB5-4744-ACB3-A83BF697E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C5D3B4-6791-40CC-A50E-7B4D38E4CC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6757F9-9978-49CD-BB76-F7103456E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73B2B6-17D5-4D9B-9F40-5D5C872A1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88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F79C6-24E7-4134-91ED-F5F77A05B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8F8A16-F218-4766-A86D-C7899F931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E729EB-9947-4BC6-96ED-3CC077688E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621492-E70E-41A7-861D-7638EDCEAC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56005B-B5AE-46BA-A810-FD350B7C6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8BF73B-C24E-436E-BEB7-E87D1244D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004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44F76-19AC-43B8-AEDB-6321F2C42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AD1FED-40FD-4AAD-B976-0A7100C4C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90C077-38AE-42DF-904E-E30FE4A7C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A1D0D98-0E27-41FF-8039-4003B15B5E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361D526-1175-4D39-80D9-6AE51C1566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2425D7-5442-487C-A789-F7980A6B2C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D68C824-D1EF-4442-B507-B8132F683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2628D8-4265-4FA4-8F0A-9493A133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0B79B0-138A-4519-8696-AA12E80AA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88F6D1-A100-4F0C-B4AF-7B8051BEF8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5B67584-0B7D-435B-91A5-873F67F10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6610D2A-16EC-414C-9086-188290D22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65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07D695-F1BE-4C00-A8E4-9AF2D1B01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6EA9F6-1643-4146-968C-BA310F572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F9184D-F6FD-4525-8E4B-E7E2C550D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67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37A91-4247-4F77-A4BA-F8467196A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88E079-A489-4F48-AC87-8F85B4505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F92D82-B574-45F6-B2A5-F7621EE81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1F57CE-C9AE-46F4-8D3B-F5221CA0C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29C826-2240-43A9-BCB0-B1B58E2BD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F9AB13-2DBC-4D1E-ADA9-9624C1E2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904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0CD776-59DC-457A-825B-A59C86E5A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3367D14-D191-4FBC-B494-41F9E4DB6E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E8F09D-6181-4AA9-ABBE-500A2F3EC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724F7D-DA45-4BB2-B6F2-848248E6B3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AAB36-DD44-42DB-80EC-02483C530152}" type="datetimeFigureOut">
              <a:rPr lang="ru-RU" smtClean="0"/>
              <a:t>12.05.2025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335CE3-360A-474F-A5E6-0A4FE049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B08DEE-01A3-43FB-B0F8-1FF05DAF3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8203E0-9F5D-466B-B569-5599866D7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70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1E5D96A-C4BD-CE46-EED5-961B35D4BC5A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3032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9FEC97-F5EB-B664-5163-79C57A88CC89}"/>
              </a:ext>
            </a:extLst>
          </p:cNvPr>
          <p:cNvGrpSpPr/>
          <p:nvPr userDrawn="1"/>
        </p:nvGrpSpPr>
        <p:grpSpPr>
          <a:xfrm rot="5400000">
            <a:off x="8634166" y="3300167"/>
            <a:ext cx="6857999" cy="257665"/>
            <a:chOff x="3949831" y="3288811"/>
            <a:chExt cx="5006037" cy="158562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DBF815-DC4B-E94D-3ED6-A13CC54D1DAA}"/>
                </a:ext>
              </a:extLst>
            </p:cNvPr>
            <p:cNvSpPr/>
            <p:nvPr/>
          </p:nvSpPr>
          <p:spPr>
            <a:xfrm>
              <a:off x="3949831" y="3288811"/>
              <a:ext cx="1668679" cy="1585623"/>
            </a:xfrm>
            <a:prstGeom prst="rect">
              <a:avLst/>
            </a:prstGeom>
            <a:solidFill>
              <a:srgbClr val="0B4C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DB988BA-A2D0-09E9-1CDD-06E80E1C62EE}"/>
                </a:ext>
              </a:extLst>
            </p:cNvPr>
            <p:cNvSpPr/>
            <p:nvPr/>
          </p:nvSpPr>
          <p:spPr>
            <a:xfrm>
              <a:off x="5618510" y="3288811"/>
              <a:ext cx="1668679" cy="1585623"/>
            </a:xfrm>
            <a:prstGeom prst="rect">
              <a:avLst/>
            </a:prstGeom>
            <a:solidFill>
              <a:srgbClr val="006A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F0265AB-5F53-52C1-4D22-215F5AB3812C}"/>
                </a:ext>
              </a:extLst>
            </p:cNvPr>
            <p:cNvSpPr/>
            <p:nvPr/>
          </p:nvSpPr>
          <p:spPr>
            <a:xfrm>
              <a:off x="7287189" y="3288811"/>
              <a:ext cx="1668679" cy="1585623"/>
            </a:xfrm>
            <a:prstGeom prst="rect">
              <a:avLst/>
            </a:prstGeom>
            <a:solidFill>
              <a:srgbClr val="02AB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0393F79D-CE89-3C56-6C0B-072B93548B97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744051" y="424950"/>
            <a:ext cx="1792022" cy="46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sv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54679D-31F2-578F-0B53-963DFD896A07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3032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82F1B8-9FDB-4DCB-8C43-C15C5AFF112F}"/>
              </a:ext>
            </a:extLst>
          </p:cNvPr>
          <p:cNvSpPr/>
          <p:nvPr/>
        </p:nvSpPr>
        <p:spPr>
          <a:xfrm>
            <a:off x="914397" y="4460107"/>
            <a:ext cx="1751165" cy="1751165"/>
          </a:xfrm>
          <a:prstGeom prst="ellipse">
            <a:avLst/>
          </a:prstGeom>
          <a:gradFill>
            <a:gsLst>
              <a:gs pos="0">
                <a:srgbClr val="0B4C44"/>
              </a:gs>
              <a:gs pos="100000">
                <a:srgbClr val="02AB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66D3050-F4F1-5F41-6FA0-3354B2F57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536" y="525936"/>
            <a:ext cx="2691822" cy="70389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840B4A0-3882-4CA1-EC80-8135C86C9417}"/>
              </a:ext>
            </a:extLst>
          </p:cNvPr>
          <p:cNvGrpSpPr/>
          <p:nvPr/>
        </p:nvGrpSpPr>
        <p:grpSpPr>
          <a:xfrm rot="5400000">
            <a:off x="8634166" y="3300167"/>
            <a:ext cx="6857999" cy="257665"/>
            <a:chOff x="3949831" y="3288811"/>
            <a:chExt cx="5006037" cy="158562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7B0C1A0-5E70-A310-DD23-F9AF7C657C34}"/>
                </a:ext>
              </a:extLst>
            </p:cNvPr>
            <p:cNvSpPr/>
            <p:nvPr/>
          </p:nvSpPr>
          <p:spPr>
            <a:xfrm>
              <a:off x="3949831" y="3288811"/>
              <a:ext cx="1668679" cy="1585623"/>
            </a:xfrm>
            <a:prstGeom prst="rect">
              <a:avLst/>
            </a:prstGeom>
            <a:solidFill>
              <a:srgbClr val="0B4C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1636D4D-C35B-EEC2-648B-9B6BE16010B4}"/>
                </a:ext>
              </a:extLst>
            </p:cNvPr>
            <p:cNvSpPr/>
            <p:nvPr/>
          </p:nvSpPr>
          <p:spPr>
            <a:xfrm>
              <a:off x="5618510" y="3288811"/>
              <a:ext cx="1668679" cy="1585623"/>
            </a:xfrm>
            <a:prstGeom prst="rect">
              <a:avLst/>
            </a:prstGeom>
            <a:solidFill>
              <a:srgbClr val="006A4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3BA06B8-D52B-A582-4D98-BA880D479F62}"/>
                </a:ext>
              </a:extLst>
            </p:cNvPr>
            <p:cNvSpPr/>
            <p:nvPr/>
          </p:nvSpPr>
          <p:spPr>
            <a:xfrm>
              <a:off x="7287189" y="3288811"/>
              <a:ext cx="1668679" cy="1585623"/>
            </a:xfrm>
            <a:prstGeom prst="rect">
              <a:avLst/>
            </a:prstGeom>
            <a:solidFill>
              <a:srgbClr val="02AB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144E3900-6703-E95A-E9D7-00C01847AC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7408" y="983559"/>
            <a:ext cx="4953000" cy="4953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35E957-952C-CCCC-678C-4EA8AA080196}"/>
              </a:ext>
            </a:extLst>
          </p:cNvPr>
          <p:cNvSpPr/>
          <p:nvPr/>
        </p:nvSpPr>
        <p:spPr>
          <a:xfrm>
            <a:off x="914397" y="1821417"/>
            <a:ext cx="2208365" cy="493275"/>
          </a:xfrm>
          <a:prstGeom prst="rect">
            <a:avLst/>
          </a:prstGeom>
          <a:gradFill>
            <a:gsLst>
              <a:gs pos="0">
                <a:srgbClr val="0B4C44"/>
              </a:gs>
              <a:gs pos="100000">
                <a:srgbClr val="02AB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A2A53C-FB54-5356-4F18-87D7A596551C}"/>
              </a:ext>
            </a:extLst>
          </p:cNvPr>
          <p:cNvSpPr txBox="1"/>
          <p:nvPr/>
        </p:nvSpPr>
        <p:spPr>
          <a:xfrm>
            <a:off x="914398" y="1755768"/>
            <a:ext cx="609447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effectLst/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vGate</a:t>
            </a:r>
            <a:r>
              <a:rPr lang="ru-RU" sz="3200" b="1" dirty="0">
                <a:solidFill>
                  <a:schemeClr val="bg1"/>
                </a:solidFill>
                <a:effectLst/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 </a:t>
            </a:r>
            <a:br>
              <a:rPr lang="ru-RU" sz="3200" b="1" dirty="0">
                <a:solidFill>
                  <a:schemeClr val="bg1"/>
                </a:solidFill>
                <a:effectLst/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</a:br>
            <a:r>
              <a:rPr lang="ru-RU" sz="4400" b="1" dirty="0">
                <a:solidFill>
                  <a:schemeClr val="bg1"/>
                </a:solidFill>
                <a:effectLst/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Зашита виртуальной </a:t>
            </a:r>
            <a:br>
              <a:rPr lang="ru-RU" sz="4400" b="1" dirty="0">
                <a:solidFill>
                  <a:schemeClr val="bg1"/>
                </a:solidFill>
                <a:effectLst/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</a:br>
            <a:r>
              <a:rPr lang="ru-RU" sz="4400" b="1" dirty="0">
                <a:solidFill>
                  <a:schemeClr val="bg1"/>
                </a:solidFill>
                <a:effectLst/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инфраструктуры</a:t>
            </a:r>
            <a:endParaRPr lang="ru-RU" sz="3200" dirty="0">
              <a:solidFill>
                <a:schemeClr val="bg1"/>
              </a:solidFill>
              <a:effectLst/>
              <a:latin typeface="Golos Text Medium" panose="020B0503020202020204" pitchFamily="34" charset="0"/>
              <a:ea typeface="Calibri" panose="020F0502020204030204" pitchFamily="34" charset="0"/>
              <a:cs typeface="Golos Text Medium" panose="020B0503020202020204" pitchFamily="34" charset="0"/>
            </a:endParaRPr>
          </a:p>
        </p:txBody>
      </p:sp>
      <p:sp>
        <p:nvSpPr>
          <p:cNvPr id="4" name="Google Shape;46;p1">
            <a:extLst>
              <a:ext uri="{FF2B5EF4-FFF2-40B4-BE49-F238E27FC236}">
                <a16:creationId xmlns:a16="http://schemas.microsoft.com/office/drawing/2014/main" id="{85531FA5-7556-5762-1CDC-2A1BEDBEEC8E}"/>
              </a:ext>
            </a:extLst>
          </p:cNvPr>
          <p:cNvSpPr txBox="1">
            <a:spLocks/>
          </p:cNvSpPr>
          <p:nvPr/>
        </p:nvSpPr>
        <p:spPr>
          <a:xfrm>
            <a:off x="2954469" y="4744759"/>
            <a:ext cx="3363225" cy="1442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Менеджер продукта </a:t>
            </a:r>
            <a:r>
              <a:rPr lang="en-US" sz="1800" b="1" dirty="0" err="1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vGate</a:t>
            </a:r>
            <a:endParaRPr lang="ru-RU" sz="1800" b="1" dirty="0">
              <a:solidFill>
                <a:schemeClr val="bg1"/>
              </a:solidFill>
              <a:latin typeface="Golos Text Medium" panose="020B0503020202020204" pitchFamily="34" charset="0"/>
              <a:ea typeface="Calibri" panose="020F0502020204030204" pitchFamily="34" charset="0"/>
              <a:cs typeface="Golos Text Medium" panose="020B0503020202020204" pitchFamily="34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        </a:t>
            </a:r>
            <a:r>
              <a:rPr lang="ru-RU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+7 921 396 10 31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        </a:t>
            </a:r>
            <a:r>
              <a:rPr lang="en-US" sz="1400" dirty="0" err="1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a.shatnenko</a:t>
            </a:r>
            <a:r>
              <a:rPr lang="ru-RU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@securitycode.ru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600"/>
              <a:buFont typeface="Arial" panose="020B0604020202020204" pitchFamily="34" charset="0"/>
              <a:buNone/>
            </a:pPr>
            <a:endParaRPr lang="ru-RU" sz="1400" dirty="0">
              <a:latin typeface="IBM Plex Sans" panose="020B0503050203000203" pitchFamily="34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BF07FBF-C89B-BA22-AFAB-EE80F4E248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54468" y="5289600"/>
            <a:ext cx="210938" cy="2968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5C9DCB6-BC29-EB5B-7E92-7D99AF3DFB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32902" y="5747069"/>
            <a:ext cx="304367" cy="240290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ловеческое лицо, Лоб, Борода человек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2346915-91E0-47C5-A6B8-44F670D6D3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497" y="4551207"/>
            <a:ext cx="1568963" cy="15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204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8F3B61AA-1E9E-FCDC-A7E3-C6308AB03CA3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80841"/>
            <a:ext cx="10515600" cy="682048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А вот и гипервизор	(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DD1F8CC-BDF4-45B3-8011-7F6278E292B9}"/>
              </a:ext>
            </a:extLst>
          </p:cNvPr>
          <p:cNvSpPr/>
          <p:nvPr/>
        </p:nvSpPr>
        <p:spPr>
          <a:xfrm>
            <a:off x="5738108" y="1810296"/>
            <a:ext cx="4802025" cy="1470056"/>
          </a:xfrm>
          <a:prstGeom prst="rect">
            <a:avLst/>
          </a:prstGeom>
          <a:noFill/>
          <a:ln w="38100">
            <a:solidFill>
              <a:srgbClr val="02EB54">
                <a:alpha val="71000"/>
              </a:srgb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46677C-1ACD-4DB1-81EF-AF5C072C7BF5}"/>
              </a:ext>
            </a:extLst>
          </p:cNvPr>
          <p:cNvSpPr txBox="1"/>
          <p:nvPr/>
        </p:nvSpPr>
        <p:spPr>
          <a:xfrm>
            <a:off x="7062274" y="2871833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Нода</a:t>
            </a:r>
            <a:r>
              <a:rPr lang="ru-RU" dirty="0">
                <a:solidFill>
                  <a:schemeClr val="bg1"/>
                </a:solidFill>
              </a:rPr>
              <a:t> гипервизора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3B3764-6CBD-4A9F-ABA7-F4A71B6BB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902" y="1311888"/>
            <a:ext cx="456394" cy="456394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515FA4C-9CF1-4EB7-9EB7-77466B664407}"/>
              </a:ext>
            </a:extLst>
          </p:cNvPr>
          <p:cNvSpPr/>
          <p:nvPr/>
        </p:nvSpPr>
        <p:spPr>
          <a:xfrm>
            <a:off x="5835579" y="1894324"/>
            <a:ext cx="2214506" cy="1013662"/>
          </a:xfrm>
          <a:prstGeom prst="rect">
            <a:avLst/>
          </a:prstGeom>
          <a:noFill/>
          <a:ln w="38100">
            <a:solidFill>
              <a:srgbClr val="02EB54">
                <a:alpha val="71000"/>
              </a:srgb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Агент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26653CD-F096-4909-A2D1-4C7120B50575}"/>
              </a:ext>
            </a:extLst>
          </p:cNvPr>
          <p:cNvSpPr/>
          <p:nvPr/>
        </p:nvSpPr>
        <p:spPr>
          <a:xfrm>
            <a:off x="9374251" y="1894324"/>
            <a:ext cx="1046440" cy="1013662"/>
          </a:xfrm>
          <a:prstGeom prst="rect">
            <a:avLst/>
          </a:prstGeom>
          <a:noFill/>
          <a:ln w="38100">
            <a:solidFill>
              <a:srgbClr val="02EB54">
                <a:alpha val="71000"/>
              </a:srgb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Драйвер</a:t>
            </a:r>
          </a:p>
        </p:txBody>
      </p:sp>
      <p:sp>
        <p:nvSpPr>
          <p:cNvPr id="13" name="Стрелка: вверх-вниз 12">
            <a:extLst>
              <a:ext uri="{FF2B5EF4-FFF2-40B4-BE49-F238E27FC236}">
                <a16:creationId xmlns:a16="http://schemas.microsoft.com/office/drawing/2014/main" id="{7FDEE7B7-9E4A-4C0E-8617-D198FCE35E5D}"/>
              </a:ext>
            </a:extLst>
          </p:cNvPr>
          <p:cNvSpPr/>
          <p:nvPr/>
        </p:nvSpPr>
        <p:spPr>
          <a:xfrm rot="5400000">
            <a:off x="4520218" y="806587"/>
            <a:ext cx="450965" cy="2777491"/>
          </a:xfrm>
          <a:prstGeom prst="up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верх-вниз 13">
            <a:extLst>
              <a:ext uri="{FF2B5EF4-FFF2-40B4-BE49-F238E27FC236}">
                <a16:creationId xmlns:a16="http://schemas.microsoft.com/office/drawing/2014/main" id="{C0B511FC-AB7D-4B69-A20B-54D74F8ABA8F}"/>
              </a:ext>
            </a:extLst>
          </p:cNvPr>
          <p:cNvSpPr/>
          <p:nvPr/>
        </p:nvSpPr>
        <p:spPr>
          <a:xfrm rot="16200000">
            <a:off x="8486686" y="1485181"/>
            <a:ext cx="450965" cy="1523967"/>
          </a:xfrm>
          <a:prstGeom prst="up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95D1ACFD-4C16-410B-B215-5D71C40EFDEA}"/>
              </a:ext>
            </a:extLst>
          </p:cNvPr>
          <p:cNvSpPr txBox="1">
            <a:spLocks/>
          </p:cNvSpPr>
          <p:nvPr/>
        </p:nvSpPr>
        <p:spPr>
          <a:xfrm>
            <a:off x="577779" y="4015243"/>
            <a:ext cx="10515600" cy="25685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800" dirty="0">
              <a:solidFill>
                <a:schemeClr val="bg1"/>
              </a:solidFill>
            </a:endParaRPr>
          </a:p>
          <a:p>
            <a:pPr>
              <a:buFont typeface="+mj-lt"/>
              <a:buAutoNum type="arabicPeriod"/>
            </a:pPr>
            <a:r>
              <a:rPr lang="ru-RU" sz="1800" dirty="0" err="1">
                <a:solidFill>
                  <a:schemeClr val="bg1"/>
                </a:solidFill>
                <a:latin typeface="Helvetica Neue"/>
              </a:rPr>
              <a:t>dvfilter</a:t>
            </a:r>
            <a:r>
              <a:rPr lang="ru-RU" sz="1800" dirty="0">
                <a:solidFill>
                  <a:schemeClr val="bg1"/>
                </a:solidFill>
                <a:latin typeface="Helvetica Neue"/>
              </a:rPr>
              <a:t> (</a:t>
            </a:r>
            <a:r>
              <a:rPr lang="ru-RU" sz="1800" dirty="0" err="1">
                <a:solidFill>
                  <a:schemeClr val="bg1"/>
                </a:solidFill>
                <a:latin typeface="Helvetica Neue"/>
              </a:rPr>
              <a:t>dvfilter_vGate</a:t>
            </a:r>
            <a:r>
              <a:rPr lang="ru-RU" sz="1800" dirty="0">
                <a:solidFill>
                  <a:schemeClr val="bg1"/>
                </a:solidFill>
                <a:latin typeface="Helvetica Neue"/>
              </a:rPr>
              <a:t>) - модуль ядра, осуществляющий фильтрацию сетевых пакетов по заданным правилам фильтрации МСЭ.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bg1"/>
                </a:solidFill>
                <a:latin typeface="Helvetica Neue"/>
              </a:rPr>
              <a:t>2. </a:t>
            </a:r>
            <a:r>
              <a:rPr lang="ru-RU" sz="1800" dirty="0" err="1">
                <a:solidFill>
                  <a:schemeClr val="bg1"/>
                </a:solidFill>
                <a:latin typeface="Helvetica Neue"/>
              </a:rPr>
              <a:t>fwagent</a:t>
            </a:r>
            <a:r>
              <a:rPr lang="ru-RU" sz="1800" dirty="0">
                <a:solidFill>
                  <a:schemeClr val="bg1"/>
                </a:solidFill>
                <a:latin typeface="Helvetica Neue"/>
              </a:rPr>
              <a:t> (в составе </a:t>
            </a:r>
            <a:r>
              <a:rPr lang="ru-RU" sz="1800" dirty="0" err="1">
                <a:solidFill>
                  <a:schemeClr val="bg1"/>
                </a:solidFill>
                <a:latin typeface="Helvetica Neue"/>
              </a:rPr>
              <a:t>vagentd</a:t>
            </a:r>
            <a:r>
              <a:rPr lang="ru-RU" sz="1800" dirty="0">
                <a:solidFill>
                  <a:schemeClr val="bg1"/>
                </a:solidFill>
                <a:latin typeface="Helvetica Neue"/>
              </a:rPr>
              <a:t>)- агент МСЭ на сервере. Задачами </a:t>
            </a:r>
            <a:r>
              <a:rPr lang="ru-RU" sz="1800" dirty="0" err="1">
                <a:solidFill>
                  <a:schemeClr val="bg1"/>
                </a:solidFill>
                <a:latin typeface="Helvetica Neue"/>
              </a:rPr>
              <a:t>fwagent</a:t>
            </a:r>
            <a:r>
              <a:rPr lang="ru-RU" sz="1800" dirty="0">
                <a:solidFill>
                  <a:schemeClr val="bg1"/>
                </a:solidFill>
                <a:latin typeface="Helvetica Neue"/>
              </a:rPr>
              <a:t> являются :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Helvetica Neue"/>
              </a:rPr>
              <a:t>Отслеживание состояния драйвера.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Helvetica Neue"/>
              </a:rPr>
              <a:t>Прием и передача команд и данных в драйвер.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Helvetica Neue"/>
              </a:rPr>
              <a:t>Накопление и передача статистики и других данных от драйвера.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chemeClr val="bg1"/>
                </a:solidFill>
                <a:latin typeface="Helvetica Neue"/>
              </a:rPr>
              <a:t>Сохранение и загрузка данных из бэкап файлов.</a:t>
            </a:r>
          </a:p>
        </p:txBody>
      </p:sp>
      <p:graphicFrame>
        <p:nvGraphicFramePr>
          <p:cNvPr id="17" name="Таблица 17">
            <a:extLst>
              <a:ext uri="{FF2B5EF4-FFF2-40B4-BE49-F238E27FC236}">
                <a16:creationId xmlns:a16="http://schemas.microsoft.com/office/drawing/2014/main" id="{E1E03B51-51E0-49D3-B246-0564194BA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433152"/>
              </p:ext>
            </p:extLst>
          </p:nvPr>
        </p:nvGraphicFramePr>
        <p:xfrm>
          <a:off x="660732" y="2472646"/>
          <a:ext cx="475183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946">
                  <a:extLst>
                    <a:ext uri="{9D8B030D-6E8A-4147-A177-3AD203B41FA5}">
                      <a16:colId xmlns:a16="http://schemas.microsoft.com/office/drawing/2014/main" val="3719185711"/>
                    </a:ext>
                  </a:extLst>
                </a:gridCol>
                <a:gridCol w="1203197">
                  <a:extLst>
                    <a:ext uri="{9D8B030D-6E8A-4147-A177-3AD203B41FA5}">
                      <a16:colId xmlns:a16="http://schemas.microsoft.com/office/drawing/2014/main" val="979727640"/>
                    </a:ext>
                  </a:extLst>
                </a:gridCol>
                <a:gridCol w="1964695">
                  <a:extLst>
                    <a:ext uri="{9D8B030D-6E8A-4147-A177-3AD203B41FA5}">
                      <a16:colId xmlns:a16="http://schemas.microsoft.com/office/drawing/2014/main" val="1753752998"/>
                    </a:ext>
                  </a:extLst>
                </a:gridCol>
              </a:tblGrid>
              <a:tr h="249646">
                <a:tc>
                  <a:txBody>
                    <a:bodyPr/>
                    <a:lstStyle/>
                    <a:p>
                      <a:r>
                        <a:rPr lang="ru-RU" sz="1200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Протокол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Служба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608573"/>
                  </a:ext>
                </a:extLst>
              </a:tr>
              <a:tr h="249646">
                <a:tc>
                  <a:txBody>
                    <a:bodyPr/>
                    <a:lstStyle/>
                    <a:p>
                      <a:r>
                        <a:rPr lang="ru-RU" sz="1200" dirty="0"/>
                        <a:t>3806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ТСР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Служба агента (</a:t>
                      </a:r>
                      <a:r>
                        <a:rPr lang="en-US" sz="1200" dirty="0" err="1"/>
                        <a:t>SC_agent</a:t>
                      </a:r>
                      <a:r>
                        <a:rPr lang="en-US" sz="1200" dirty="0"/>
                        <a:t>)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277571"/>
                  </a:ext>
                </a:extLst>
              </a:tr>
              <a:tr h="249646">
                <a:tc>
                  <a:txBody>
                    <a:bodyPr/>
                    <a:lstStyle/>
                    <a:p>
                      <a:r>
                        <a:rPr lang="ru-RU" sz="1200" dirty="0"/>
                        <a:t>3807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ТСР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87259"/>
                  </a:ext>
                </a:extLst>
              </a:tr>
              <a:tr h="249646">
                <a:tc>
                  <a:txBody>
                    <a:bodyPr/>
                    <a:lstStyle/>
                    <a:p>
                      <a:r>
                        <a:rPr lang="ru-RU" sz="1200" dirty="0"/>
                        <a:t>3812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ТСР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Служба КЦ (</a:t>
                      </a:r>
                      <a:r>
                        <a:rPr lang="en-US" sz="1200" dirty="0" err="1"/>
                        <a:t>inchd</a:t>
                      </a:r>
                      <a:r>
                        <a:rPr lang="en-US" sz="1200" dirty="0"/>
                        <a:t>)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5452805"/>
                  </a:ext>
                </a:extLst>
              </a:tr>
              <a:tr h="249646">
                <a:tc>
                  <a:txBody>
                    <a:bodyPr/>
                    <a:lstStyle/>
                    <a:p>
                      <a:r>
                        <a:rPr lang="ru-RU" sz="1200" dirty="0"/>
                        <a:t>3816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ТСР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Служба МЭ (</a:t>
                      </a:r>
                      <a:r>
                        <a:rPr lang="en-US" sz="1200" dirty="0" err="1"/>
                        <a:t>sc_fwagent</a:t>
                      </a:r>
                      <a:r>
                        <a:rPr lang="en-US" sz="1200" dirty="0"/>
                        <a:t>)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90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382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id="{5D69D1EB-6C06-B615-E879-F894E97ACC34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80841"/>
            <a:ext cx="10515600" cy="654342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Ядро мой дом 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437" y="1590097"/>
            <a:ext cx="11236036" cy="396297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Опорными являются мажорные и минорные версии ядра ОС (как </a:t>
            </a:r>
            <a:r>
              <a:rPr lang="en-US" dirty="0">
                <a:solidFill>
                  <a:schemeClr val="bg1"/>
                </a:solidFill>
              </a:rPr>
              <a:t>Proxy </a:t>
            </a:r>
            <a:r>
              <a:rPr lang="ru-RU" dirty="0">
                <a:solidFill>
                  <a:schemeClr val="bg1"/>
                </a:solidFill>
              </a:rPr>
              <a:t>так и МЭ)</a:t>
            </a:r>
          </a:p>
          <a:p>
            <a:r>
              <a:rPr lang="ru-RU" dirty="0">
                <a:solidFill>
                  <a:schemeClr val="bg1"/>
                </a:solidFill>
              </a:rPr>
              <a:t>Для обеспечения поддержки нового ядра необходима </a:t>
            </a:r>
            <a:r>
              <a:rPr lang="ru-RU" dirty="0" err="1">
                <a:solidFill>
                  <a:schemeClr val="bg1"/>
                </a:solidFill>
              </a:rPr>
              <a:t>пересборка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dvFilter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и тестирование на соответствие</a:t>
            </a:r>
          </a:p>
          <a:p>
            <a:pPr marL="0" indent="0">
              <a:buNone/>
            </a:pPr>
            <a:r>
              <a:rPr lang="ru-RU" u="sng" dirty="0">
                <a:solidFill>
                  <a:schemeClr val="bg1"/>
                </a:solidFill>
              </a:rPr>
              <a:t>Пример:</a:t>
            </a:r>
          </a:p>
          <a:p>
            <a:r>
              <a:rPr lang="en-US" dirty="0" err="1">
                <a:solidFill>
                  <a:schemeClr val="bg1"/>
                </a:solidFill>
              </a:rPr>
              <a:t>zVirt</a:t>
            </a:r>
            <a:r>
              <a:rPr lang="en-US" dirty="0">
                <a:solidFill>
                  <a:schemeClr val="bg1"/>
                </a:solidFill>
              </a:rPr>
              <a:t> Node 4.3 </a:t>
            </a:r>
            <a:r>
              <a:rPr lang="ru-RU" dirty="0">
                <a:solidFill>
                  <a:schemeClr val="bg1"/>
                </a:solidFill>
              </a:rPr>
              <a:t>ядро </a:t>
            </a:r>
            <a:r>
              <a:rPr lang="en-US" b="0" i="0" dirty="0">
                <a:solidFill>
                  <a:schemeClr val="bg1"/>
                </a:solidFill>
                <a:effectLst/>
                <a:highlight>
                  <a:srgbClr val="02AB3C"/>
                </a:highlight>
                <a:latin typeface="Helvetica Neue"/>
              </a:rPr>
              <a:t>6.1</a:t>
            </a:r>
            <a:r>
              <a:rPr lang="en-US" b="0" i="0" dirty="0">
                <a:solidFill>
                  <a:schemeClr val="bg1"/>
                </a:solidFill>
                <a:effectLst/>
                <a:latin typeface="Helvetica Neue"/>
              </a:rPr>
              <a:t>.128-sp4</a:t>
            </a:r>
            <a:endParaRPr lang="ru-RU" b="0" i="0" dirty="0">
              <a:solidFill>
                <a:schemeClr val="bg1"/>
              </a:solidFill>
              <a:effectLst/>
              <a:latin typeface="Helvetica Neue"/>
            </a:endParaRPr>
          </a:p>
          <a:p>
            <a:r>
              <a:rPr lang="ru-RU" b="0" i="0" dirty="0">
                <a:solidFill>
                  <a:schemeClr val="bg1"/>
                </a:solidFill>
                <a:effectLst/>
                <a:latin typeface="Helvetica Neue"/>
              </a:rPr>
              <a:t>Ред Вирт </a:t>
            </a:r>
            <a:r>
              <a:rPr lang="en-US" b="0" i="0" dirty="0">
                <a:solidFill>
                  <a:schemeClr val="bg1"/>
                </a:solidFill>
                <a:effectLst/>
                <a:latin typeface="Helvetica Neue"/>
              </a:rPr>
              <a:t>Node 7.3.2 </a:t>
            </a:r>
            <a:r>
              <a:rPr lang="ru-RU" b="0" i="0" dirty="0">
                <a:solidFill>
                  <a:schemeClr val="bg1"/>
                </a:solidFill>
                <a:effectLst/>
                <a:latin typeface="Helvetica Neue"/>
              </a:rPr>
              <a:t>ядро </a:t>
            </a:r>
            <a:r>
              <a:rPr lang="en-US" b="0" i="0" dirty="0">
                <a:solidFill>
                  <a:schemeClr val="bg1"/>
                </a:solidFill>
                <a:effectLst/>
                <a:highlight>
                  <a:srgbClr val="02AB3C"/>
                </a:highlight>
                <a:latin typeface="Helvetica Neue"/>
              </a:rPr>
              <a:t>5.15</a:t>
            </a:r>
            <a:r>
              <a:rPr lang="en-US" b="0" i="0" dirty="0">
                <a:solidFill>
                  <a:schemeClr val="bg1"/>
                </a:solidFill>
                <a:effectLst/>
                <a:latin typeface="Helvetica Neue"/>
              </a:rPr>
              <a:t>.167-2.el7virt.x86_64</a:t>
            </a:r>
            <a:endParaRPr lang="ru-RU" b="0" i="0" dirty="0">
              <a:solidFill>
                <a:schemeClr val="bg1"/>
              </a:solidFill>
              <a:effectLst/>
              <a:latin typeface="Helvetica Neue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C11CE6-544C-4CC4-B95F-2566D69BC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622" y="4105853"/>
            <a:ext cx="2324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79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CCACD39-601C-47C1-81C1-145035D843E5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315477"/>
            <a:ext cx="10515600" cy="695905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Характеристики 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437" y="1590098"/>
            <a:ext cx="11623264" cy="251212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Работа с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именами ВМ</a:t>
            </a:r>
          </a:p>
          <a:p>
            <a:r>
              <a:rPr lang="ru-RU" dirty="0">
                <a:solidFill>
                  <a:schemeClr val="bg1"/>
                </a:solidFill>
              </a:rPr>
              <a:t>Работа с абстракцией сегмент</a:t>
            </a:r>
          </a:p>
          <a:p>
            <a:r>
              <a:rPr lang="ru-RU" dirty="0">
                <a:solidFill>
                  <a:schemeClr val="bg1"/>
                </a:solidFill>
              </a:rPr>
              <a:t>Работа с абстракцией группа</a:t>
            </a:r>
          </a:p>
          <a:p>
            <a:r>
              <a:rPr lang="ru-RU" dirty="0">
                <a:solidFill>
                  <a:schemeClr val="bg1"/>
                </a:solidFill>
              </a:rPr>
              <a:t>Независимая работа от сервера авторизации (СА)</a:t>
            </a:r>
          </a:p>
          <a:p>
            <a:r>
              <a:rPr lang="ru-RU" dirty="0">
                <a:solidFill>
                  <a:schemeClr val="bg1"/>
                </a:solidFill>
              </a:rPr>
              <a:t>Возможность перехода в аварийный режим, как локально так и через СА</a:t>
            </a:r>
          </a:p>
          <a:p>
            <a:r>
              <a:rPr lang="ru-RU" dirty="0">
                <a:solidFill>
                  <a:schemeClr val="bg1"/>
                </a:solidFill>
              </a:rPr>
              <a:t>Идентичный контроль на каждом хосте (миграция ВМ)</a:t>
            </a:r>
          </a:p>
          <a:p>
            <a:r>
              <a:rPr lang="ru-RU" dirty="0">
                <a:solidFill>
                  <a:schemeClr val="bg1"/>
                </a:solidFill>
              </a:rPr>
              <a:t>Прозрачная инъекция на уровне </a:t>
            </a:r>
            <a:r>
              <a:rPr lang="en-US" dirty="0">
                <a:solidFill>
                  <a:schemeClr val="bg1"/>
                </a:solidFill>
              </a:rPr>
              <a:t>L3 (</a:t>
            </a:r>
            <a:r>
              <a:rPr lang="ru-RU" dirty="0">
                <a:solidFill>
                  <a:schemeClr val="bg1"/>
                </a:solidFill>
              </a:rPr>
              <a:t>МЭ канального уровня на сетевом устройстве)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F99F359C-ED87-4236-8C60-1D3A0CB66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322913"/>
              </p:ext>
            </p:extLst>
          </p:nvPr>
        </p:nvGraphicFramePr>
        <p:xfrm>
          <a:off x="339437" y="5628123"/>
          <a:ext cx="824250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1251">
                  <a:extLst>
                    <a:ext uri="{9D8B030D-6E8A-4147-A177-3AD203B41FA5}">
                      <a16:colId xmlns:a16="http://schemas.microsoft.com/office/drawing/2014/main" val="1600391709"/>
                    </a:ext>
                  </a:extLst>
                </a:gridCol>
                <a:gridCol w="4121251">
                  <a:extLst>
                    <a:ext uri="{9D8B030D-6E8A-4147-A177-3AD203B41FA5}">
                      <a16:colId xmlns:a16="http://schemas.microsoft.com/office/drawing/2014/main" val="2719300642"/>
                    </a:ext>
                  </a:extLst>
                </a:gridCol>
              </a:tblGrid>
              <a:tr h="303730">
                <a:tc>
                  <a:txBody>
                    <a:bodyPr/>
                    <a:lstStyle/>
                    <a:p>
                      <a:r>
                        <a:rPr lang="ru-RU" sz="2400" dirty="0"/>
                        <a:t>+ </a:t>
                      </a:r>
                      <a:r>
                        <a:rPr lang="en-US" sz="2400" dirty="0"/>
                        <a:t>vGate (20</a:t>
                      </a:r>
                      <a:r>
                        <a:rPr lang="ru-RU" sz="2400" dirty="0"/>
                        <a:t>к правил, </a:t>
                      </a:r>
                      <a:r>
                        <a:rPr lang="en-US" sz="2400" dirty="0"/>
                        <a:t>act. last)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Условия (</a:t>
                      </a:r>
                      <a:r>
                        <a:rPr lang="en-US" sz="2400" dirty="0" err="1"/>
                        <a:t>zVirt</a:t>
                      </a:r>
                      <a:r>
                        <a:rPr lang="en-US" sz="2400" dirty="0"/>
                        <a:t> 4.2)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73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CPU </a:t>
                      </a:r>
                      <a:r>
                        <a:rPr lang="ru-RU" sz="2400" dirty="0"/>
                        <a:t>1-10</a:t>
                      </a:r>
                      <a:r>
                        <a:rPr lang="en-US" sz="2400" dirty="0"/>
                        <a:t>%</a:t>
                      </a:r>
                      <a:r>
                        <a:rPr lang="ru-RU" sz="2400" dirty="0"/>
                        <a:t>, Мем: 500 МБ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/>
                        <a:t>Хост1 (100ВМ)-Хост</a:t>
                      </a:r>
                      <a:r>
                        <a:rPr lang="en-US" sz="2400" dirty="0"/>
                        <a:t>1</a:t>
                      </a:r>
                      <a:r>
                        <a:rPr lang="ru-RU" sz="2400" dirty="0"/>
                        <a:t>(</a:t>
                      </a:r>
                      <a:r>
                        <a:rPr lang="en-US" sz="2400" dirty="0"/>
                        <a:t>WEB)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489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632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BADD42B4-C140-4CA2-ECA7-E418FEED1A8D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04643"/>
            <a:ext cx="10515600" cy="744393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Производительность 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437" y="1590097"/>
            <a:ext cx="11236036" cy="2109067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Обработка трафика 20к правил без утилизации канала</a:t>
            </a:r>
          </a:p>
          <a:p>
            <a:r>
              <a:rPr lang="ru-RU" dirty="0">
                <a:solidFill>
                  <a:schemeClr val="bg1"/>
                </a:solidFill>
              </a:rPr>
              <a:t>Обработка трафика 30к с утилизацией канала 10%</a:t>
            </a:r>
          </a:p>
          <a:p>
            <a:r>
              <a:rPr lang="ru-RU" dirty="0">
                <a:solidFill>
                  <a:schemeClr val="bg1"/>
                </a:solidFill>
              </a:rPr>
              <a:t>Контроль трафика 10к ВМ на 1 СА</a:t>
            </a:r>
          </a:p>
          <a:p>
            <a:r>
              <a:rPr lang="ru-RU" dirty="0">
                <a:solidFill>
                  <a:schemeClr val="bg1"/>
                </a:solidFill>
              </a:rPr>
              <a:t>Контроль трафика до 2000 сегментов</a:t>
            </a:r>
          </a:p>
          <a:p>
            <a:r>
              <a:rPr lang="ru-RU" dirty="0">
                <a:solidFill>
                  <a:schemeClr val="bg1"/>
                </a:solidFill>
              </a:rPr>
              <a:t>До 500к объектов в сегменте (</a:t>
            </a:r>
            <a:r>
              <a:rPr lang="ru-RU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ВМ,</a:t>
            </a:r>
            <a:r>
              <a:rPr lang="en-US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IP</a:t>
            </a:r>
            <a:r>
              <a:rPr lang="ru-RU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,</a:t>
            </a:r>
            <a:r>
              <a:rPr lang="en-US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CIDR</a:t>
            </a:r>
            <a:r>
              <a:rPr lang="ru-RU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,диапазон </a:t>
            </a:r>
            <a:r>
              <a:rPr lang="en-US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IP</a:t>
            </a:r>
            <a:r>
              <a:rPr lang="ru-RU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, </a:t>
            </a:r>
            <a:r>
              <a:rPr lang="en-US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MAC</a:t>
            </a:r>
            <a:r>
              <a:rPr lang="ru-RU" sz="2800" dirty="0">
                <a:solidFill>
                  <a:schemeClr val="bg1"/>
                </a:solidFill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)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До 32х </a:t>
            </a:r>
            <a:r>
              <a:rPr lang="ru-RU" dirty="0" err="1">
                <a:solidFill>
                  <a:schemeClr val="bg1"/>
                </a:solidFill>
              </a:rPr>
              <a:t>сегметов</a:t>
            </a:r>
            <a:r>
              <a:rPr lang="ru-RU" dirty="0">
                <a:solidFill>
                  <a:schemeClr val="bg1"/>
                </a:solidFill>
              </a:rPr>
              <a:t> для 1 ВМ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20CFA9F-D85F-44A4-B6D8-03972A4492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994" y="3699164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61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1">
            <a:extLst>
              <a:ext uri="{FF2B5EF4-FFF2-40B4-BE49-F238E27FC236}">
                <a16:creationId xmlns:a16="http://schemas.microsoft.com/office/drawing/2014/main" id="{B60087DC-F91F-A8B9-8B03-21941DF24056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6D644-1ED5-47F2-8EE8-DFC9D964F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368" y="268143"/>
            <a:ext cx="10515600" cy="737522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Сегментирование</a:t>
            </a:r>
            <a:endParaRPr lang="ru-RU" sz="2800" b="1" dirty="0">
              <a:solidFill>
                <a:schemeClr val="bg1"/>
              </a:solidFill>
              <a:highlight>
                <a:srgbClr val="02AB3C"/>
              </a:highlight>
            </a:endParaRPr>
          </a:p>
        </p:txBody>
      </p:sp>
      <p:grpSp>
        <p:nvGrpSpPr>
          <p:cNvPr id="4" name="Group 175">
            <a:extLst>
              <a:ext uri="{FF2B5EF4-FFF2-40B4-BE49-F238E27FC236}">
                <a16:creationId xmlns:a16="http://schemas.microsoft.com/office/drawing/2014/main" id="{3DE70EC1-93C1-EC1A-63D6-9CE6C0BFD384}"/>
              </a:ext>
            </a:extLst>
          </p:cNvPr>
          <p:cNvGrpSpPr/>
          <p:nvPr/>
        </p:nvGrpSpPr>
        <p:grpSpPr>
          <a:xfrm>
            <a:off x="340880" y="1544658"/>
            <a:ext cx="6938445" cy="3933965"/>
            <a:chOff x="583197" y="1857237"/>
            <a:chExt cx="6938445" cy="39339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EAA7D34-B8A0-F3BD-2B79-D53D98A6EB04}"/>
                </a:ext>
              </a:extLst>
            </p:cNvPr>
            <p:cNvSpPr txBox="1"/>
            <p:nvPr/>
          </p:nvSpPr>
          <p:spPr bwMode="gray">
            <a:xfrm>
              <a:off x="594455" y="1981839"/>
              <a:ext cx="6927187" cy="3809363"/>
            </a:xfrm>
            <a:prstGeom prst="rect">
              <a:avLst/>
            </a:prstGeom>
            <a:noFill/>
            <a:ln w="25400">
              <a:solidFill>
                <a:srgbClr val="02EB54"/>
              </a:solidFill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lvl="0" algn="ctr">
                <a:lnSpc>
                  <a:spcPct val="90000"/>
                </a:lnSpc>
                <a:defRPr sz="1200" kern="0">
                  <a:solidFill>
                    <a:schemeClr val="accent6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CEFD7C39-D20A-48FE-FC13-52DFCE0E032A}"/>
                </a:ext>
              </a:extLst>
            </p:cNvPr>
            <p:cNvGrpSpPr/>
            <p:nvPr/>
          </p:nvGrpSpPr>
          <p:grpSpPr>
            <a:xfrm>
              <a:off x="1715575" y="3659107"/>
              <a:ext cx="631760" cy="771323"/>
              <a:chOff x="2205705" y="3173979"/>
              <a:chExt cx="640080" cy="771322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ectangle 7">
                <a:extLst>
                  <a:ext uri="{FF2B5EF4-FFF2-40B4-BE49-F238E27FC236}">
                    <a16:creationId xmlns:a16="http://schemas.microsoft.com/office/drawing/2014/main" id="{EFBE3300-A50B-097E-2727-39C5C0EEA0AD}"/>
                  </a:ext>
                </a:extLst>
              </p:cNvPr>
              <p:cNvSpPr/>
              <p:nvPr/>
            </p:nvSpPr>
            <p:spPr>
              <a:xfrm rot="18900000">
                <a:off x="2205705" y="3173979"/>
                <a:ext cx="64008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Rectangle 8">
                <a:extLst>
                  <a:ext uri="{FF2B5EF4-FFF2-40B4-BE49-F238E27FC236}">
                    <a16:creationId xmlns:a16="http://schemas.microsoft.com/office/drawing/2014/main" id="{ADC3E943-ADE0-A8B8-CA5D-5DDDF8FDBE92}"/>
                  </a:ext>
                </a:extLst>
              </p:cNvPr>
              <p:cNvSpPr/>
              <p:nvPr/>
            </p:nvSpPr>
            <p:spPr>
              <a:xfrm rot="2700000" flipH="1">
                <a:off x="2205705" y="3611545"/>
                <a:ext cx="64008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id="{B635C3A8-1D06-8015-99C6-1BFD5181C54C}"/>
                </a:ext>
              </a:extLst>
            </p:cNvPr>
            <p:cNvGrpSpPr/>
            <p:nvPr/>
          </p:nvGrpSpPr>
          <p:grpSpPr>
            <a:xfrm>
              <a:off x="3063496" y="3349981"/>
              <a:ext cx="621213" cy="767163"/>
              <a:chOff x="3138768" y="2847665"/>
              <a:chExt cx="631760" cy="767162"/>
            </a:xfrm>
            <a:solidFill>
              <a:schemeClr val="bg1">
                <a:lumMod val="75000"/>
              </a:schemeClr>
            </a:solidFill>
          </p:grpSpPr>
          <p:sp>
            <p:nvSpPr>
              <p:cNvPr id="158" name="Rectangle 10">
                <a:extLst>
                  <a:ext uri="{FF2B5EF4-FFF2-40B4-BE49-F238E27FC236}">
                    <a16:creationId xmlns:a16="http://schemas.microsoft.com/office/drawing/2014/main" id="{73EE7FBD-1E3A-5675-D913-6CE3A71438A4}"/>
                  </a:ext>
                </a:extLst>
              </p:cNvPr>
              <p:cNvSpPr/>
              <p:nvPr/>
            </p:nvSpPr>
            <p:spPr>
              <a:xfrm rot="8100000">
                <a:off x="3138768" y="3587395"/>
                <a:ext cx="63176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Rectangle 11">
                <a:extLst>
                  <a:ext uri="{FF2B5EF4-FFF2-40B4-BE49-F238E27FC236}">
                    <a16:creationId xmlns:a16="http://schemas.microsoft.com/office/drawing/2014/main" id="{993454BC-CDEB-AC58-E312-ED4EC0F8BD67}"/>
                  </a:ext>
                </a:extLst>
              </p:cNvPr>
              <p:cNvSpPr/>
              <p:nvPr/>
            </p:nvSpPr>
            <p:spPr>
              <a:xfrm rot="13500000" flipH="1">
                <a:off x="3138768" y="3149829"/>
                <a:ext cx="63176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8" name="Freeform 566">
              <a:extLst>
                <a:ext uri="{FF2B5EF4-FFF2-40B4-BE49-F238E27FC236}">
                  <a16:creationId xmlns:a16="http://schemas.microsoft.com/office/drawing/2014/main" id="{C40BD89E-00E8-8519-2710-5E977C13EBD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342818" y="2688792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9" name="Freeform 551">
              <a:extLst>
                <a:ext uri="{FF2B5EF4-FFF2-40B4-BE49-F238E27FC236}">
                  <a16:creationId xmlns:a16="http://schemas.microsoft.com/office/drawing/2014/main" id="{BC426805-90DC-4AA1-0578-C3441EAA9B4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342817" y="4366065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10" name="Freeform 581">
              <a:extLst>
                <a:ext uri="{FF2B5EF4-FFF2-40B4-BE49-F238E27FC236}">
                  <a16:creationId xmlns:a16="http://schemas.microsoft.com/office/drawing/2014/main" id="{DC3E1C3C-9F5D-9E8A-1D80-4C4FBD17C3B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99982" y="3532872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11" name="Freeform 566">
              <a:extLst>
                <a:ext uri="{FF2B5EF4-FFF2-40B4-BE49-F238E27FC236}">
                  <a16:creationId xmlns:a16="http://schemas.microsoft.com/office/drawing/2014/main" id="{F796F3FC-BAD6-F16D-727A-B3F88EB7385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365" y="2688792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12" name="Freeform 551">
              <a:extLst>
                <a:ext uri="{FF2B5EF4-FFF2-40B4-BE49-F238E27FC236}">
                  <a16:creationId xmlns:a16="http://schemas.microsoft.com/office/drawing/2014/main" id="{7A06E68B-40B5-0452-3BAB-9D78CE1702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365" y="4366065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13" name="Freeform 534">
              <a:extLst>
                <a:ext uri="{FF2B5EF4-FFF2-40B4-BE49-F238E27FC236}">
                  <a16:creationId xmlns:a16="http://schemas.microsoft.com/office/drawing/2014/main" id="{DB304EFA-E7B4-A786-FF37-0352838D49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92077" y="3536490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14" name="Freeform 534">
              <a:extLst>
                <a:ext uri="{FF2B5EF4-FFF2-40B4-BE49-F238E27FC236}">
                  <a16:creationId xmlns:a16="http://schemas.microsoft.com/office/drawing/2014/main" id="{91E4FF66-49F3-0B7C-27C1-CBE1FDD15B4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405654" y="3536490"/>
              <a:ext cx="712697" cy="712697"/>
            </a:xfrm>
            <a:custGeom>
              <a:avLst/>
              <a:gdLst>
                <a:gd name="T0" fmla="*/ 368 w 384"/>
                <a:gd name="T1" fmla="*/ 16 h 384"/>
                <a:gd name="T2" fmla="*/ 368 w 384"/>
                <a:gd name="T3" fmla="*/ 368 h 384"/>
                <a:gd name="T4" fmla="*/ 16 w 384"/>
                <a:gd name="T5" fmla="*/ 368 h 384"/>
                <a:gd name="T6" fmla="*/ 16 w 384"/>
                <a:gd name="T7" fmla="*/ 16 h 384"/>
                <a:gd name="T8" fmla="*/ 368 w 384"/>
                <a:gd name="T9" fmla="*/ 16 h 384"/>
                <a:gd name="T10" fmla="*/ 384 w 384"/>
                <a:gd name="T11" fmla="*/ 0 h 384"/>
                <a:gd name="T12" fmla="*/ 0 w 384"/>
                <a:gd name="T13" fmla="*/ 0 h 384"/>
                <a:gd name="T14" fmla="*/ 0 w 384"/>
                <a:gd name="T15" fmla="*/ 384 h 384"/>
                <a:gd name="T16" fmla="*/ 384 w 384"/>
                <a:gd name="T17" fmla="*/ 384 h 384"/>
                <a:gd name="T18" fmla="*/ 384 w 384"/>
                <a:gd name="T19" fmla="*/ 0 h 384"/>
                <a:gd name="T20" fmla="*/ 115 w 384"/>
                <a:gd name="T21" fmla="*/ 241 h 384"/>
                <a:gd name="T22" fmla="*/ 127 w 384"/>
                <a:gd name="T23" fmla="*/ 231 h 384"/>
                <a:gd name="T24" fmla="*/ 159 w 384"/>
                <a:gd name="T25" fmla="*/ 160 h 384"/>
                <a:gd name="T26" fmla="*/ 160 w 384"/>
                <a:gd name="T27" fmla="*/ 154 h 384"/>
                <a:gd name="T28" fmla="*/ 149 w 384"/>
                <a:gd name="T29" fmla="*/ 144 h 384"/>
                <a:gd name="T30" fmla="*/ 139 w 384"/>
                <a:gd name="T31" fmla="*/ 152 h 384"/>
                <a:gd name="T32" fmla="*/ 115 w 384"/>
                <a:gd name="T33" fmla="*/ 214 h 384"/>
                <a:gd name="T34" fmla="*/ 91 w 384"/>
                <a:gd name="T35" fmla="*/ 152 h 384"/>
                <a:gd name="T36" fmla="*/ 80 w 384"/>
                <a:gd name="T37" fmla="*/ 144 h 384"/>
                <a:gd name="T38" fmla="*/ 69 w 384"/>
                <a:gd name="T39" fmla="*/ 154 h 384"/>
                <a:gd name="T40" fmla="*/ 71 w 384"/>
                <a:gd name="T41" fmla="*/ 160 h 384"/>
                <a:gd name="T42" fmla="*/ 102 w 384"/>
                <a:gd name="T43" fmla="*/ 231 h 384"/>
                <a:gd name="T44" fmla="*/ 114 w 384"/>
                <a:gd name="T45" fmla="*/ 241 h 384"/>
                <a:gd name="T46" fmla="*/ 115 w 384"/>
                <a:gd name="T47" fmla="*/ 241 h 384"/>
                <a:gd name="T48" fmla="*/ 177 w 384"/>
                <a:gd name="T49" fmla="*/ 155 h 384"/>
                <a:gd name="T50" fmla="*/ 177 w 384"/>
                <a:gd name="T51" fmla="*/ 155 h 384"/>
                <a:gd name="T52" fmla="*/ 177 w 384"/>
                <a:gd name="T53" fmla="*/ 230 h 384"/>
                <a:gd name="T54" fmla="*/ 188 w 384"/>
                <a:gd name="T55" fmla="*/ 240 h 384"/>
                <a:gd name="T56" fmla="*/ 198 w 384"/>
                <a:gd name="T57" fmla="*/ 230 h 384"/>
                <a:gd name="T58" fmla="*/ 198 w 384"/>
                <a:gd name="T59" fmla="*/ 186 h 384"/>
                <a:gd name="T60" fmla="*/ 218 w 384"/>
                <a:gd name="T61" fmla="*/ 163 h 384"/>
                <a:gd name="T62" fmla="*/ 237 w 384"/>
                <a:gd name="T63" fmla="*/ 186 h 384"/>
                <a:gd name="T64" fmla="*/ 237 w 384"/>
                <a:gd name="T65" fmla="*/ 230 h 384"/>
                <a:gd name="T66" fmla="*/ 248 w 384"/>
                <a:gd name="T67" fmla="*/ 240 h 384"/>
                <a:gd name="T68" fmla="*/ 259 w 384"/>
                <a:gd name="T69" fmla="*/ 230 h 384"/>
                <a:gd name="T70" fmla="*/ 259 w 384"/>
                <a:gd name="T71" fmla="*/ 186 h 384"/>
                <a:gd name="T72" fmla="*/ 278 w 384"/>
                <a:gd name="T73" fmla="*/ 163 h 384"/>
                <a:gd name="T74" fmla="*/ 297 w 384"/>
                <a:gd name="T75" fmla="*/ 186 h 384"/>
                <a:gd name="T76" fmla="*/ 297 w 384"/>
                <a:gd name="T77" fmla="*/ 230 h 384"/>
                <a:gd name="T78" fmla="*/ 308 w 384"/>
                <a:gd name="T79" fmla="*/ 240 h 384"/>
                <a:gd name="T80" fmla="*/ 318 w 384"/>
                <a:gd name="T81" fmla="*/ 230 h 384"/>
                <a:gd name="T82" fmla="*/ 318 w 384"/>
                <a:gd name="T83" fmla="*/ 180 h 384"/>
                <a:gd name="T84" fmla="*/ 286 w 384"/>
                <a:gd name="T85" fmla="*/ 144 h 384"/>
                <a:gd name="T86" fmla="*/ 254 w 384"/>
                <a:gd name="T87" fmla="*/ 160 h 384"/>
                <a:gd name="T88" fmla="*/ 227 w 384"/>
                <a:gd name="T89" fmla="*/ 144 h 384"/>
                <a:gd name="T90" fmla="*/ 198 w 384"/>
                <a:gd name="T91" fmla="*/ 160 h 384"/>
                <a:gd name="T92" fmla="*/ 198 w 384"/>
                <a:gd name="T93" fmla="*/ 155 h 384"/>
                <a:gd name="T94" fmla="*/ 188 w 384"/>
                <a:gd name="T95" fmla="*/ 145 h 384"/>
                <a:gd name="T96" fmla="*/ 177 w 384"/>
                <a:gd name="T97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" h="384">
                  <a:moveTo>
                    <a:pt x="368" y="16"/>
                  </a:moveTo>
                  <a:cubicBezTo>
                    <a:pt x="368" y="368"/>
                    <a:pt x="368" y="368"/>
                    <a:pt x="36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68" y="16"/>
                    <a:pt x="368" y="16"/>
                    <a:pt x="368" y="16"/>
                  </a:cubicBezTo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0"/>
                    <a:pt x="384" y="0"/>
                    <a:pt x="384" y="0"/>
                  </a:cubicBezTo>
                  <a:close/>
                  <a:moveTo>
                    <a:pt x="115" y="241"/>
                  </a:moveTo>
                  <a:cubicBezTo>
                    <a:pt x="121" y="241"/>
                    <a:pt x="125" y="237"/>
                    <a:pt x="127" y="231"/>
                  </a:cubicBezTo>
                  <a:cubicBezTo>
                    <a:pt x="127" y="231"/>
                    <a:pt x="127" y="231"/>
                    <a:pt x="159" y="160"/>
                  </a:cubicBezTo>
                  <a:cubicBezTo>
                    <a:pt x="159" y="159"/>
                    <a:pt x="160" y="157"/>
                    <a:pt x="160" y="154"/>
                  </a:cubicBezTo>
                  <a:cubicBezTo>
                    <a:pt x="160" y="149"/>
                    <a:pt x="155" y="144"/>
                    <a:pt x="149" y="144"/>
                  </a:cubicBezTo>
                  <a:cubicBezTo>
                    <a:pt x="144" y="144"/>
                    <a:pt x="141" y="148"/>
                    <a:pt x="139" y="152"/>
                  </a:cubicBezTo>
                  <a:cubicBezTo>
                    <a:pt x="139" y="152"/>
                    <a:pt x="139" y="152"/>
                    <a:pt x="115" y="214"/>
                  </a:cubicBezTo>
                  <a:cubicBezTo>
                    <a:pt x="115" y="214"/>
                    <a:pt x="115" y="214"/>
                    <a:pt x="91" y="152"/>
                  </a:cubicBezTo>
                  <a:cubicBezTo>
                    <a:pt x="89" y="148"/>
                    <a:pt x="86" y="144"/>
                    <a:pt x="80" y="144"/>
                  </a:cubicBezTo>
                  <a:cubicBezTo>
                    <a:pt x="74" y="144"/>
                    <a:pt x="69" y="149"/>
                    <a:pt x="69" y="154"/>
                  </a:cubicBezTo>
                  <a:cubicBezTo>
                    <a:pt x="69" y="157"/>
                    <a:pt x="70" y="158"/>
                    <a:pt x="71" y="160"/>
                  </a:cubicBezTo>
                  <a:cubicBezTo>
                    <a:pt x="71" y="160"/>
                    <a:pt x="71" y="160"/>
                    <a:pt x="102" y="231"/>
                  </a:cubicBezTo>
                  <a:cubicBezTo>
                    <a:pt x="105" y="237"/>
                    <a:pt x="108" y="241"/>
                    <a:pt x="114" y="241"/>
                  </a:cubicBezTo>
                  <a:cubicBezTo>
                    <a:pt x="114" y="241"/>
                    <a:pt x="114" y="241"/>
                    <a:pt x="115" y="241"/>
                  </a:cubicBezTo>
                  <a:close/>
                  <a:moveTo>
                    <a:pt x="177" y="155"/>
                  </a:moveTo>
                  <a:cubicBezTo>
                    <a:pt x="177" y="155"/>
                    <a:pt x="177" y="155"/>
                    <a:pt x="177" y="155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36"/>
                    <a:pt x="182" y="240"/>
                    <a:pt x="188" y="240"/>
                  </a:cubicBezTo>
                  <a:cubicBezTo>
                    <a:pt x="194" y="240"/>
                    <a:pt x="198" y="236"/>
                    <a:pt x="198" y="230"/>
                  </a:cubicBezTo>
                  <a:cubicBezTo>
                    <a:pt x="198" y="230"/>
                    <a:pt x="198" y="230"/>
                    <a:pt x="198" y="186"/>
                  </a:cubicBezTo>
                  <a:cubicBezTo>
                    <a:pt x="198" y="172"/>
                    <a:pt x="206" y="163"/>
                    <a:pt x="218" y="163"/>
                  </a:cubicBezTo>
                  <a:cubicBezTo>
                    <a:pt x="230" y="163"/>
                    <a:pt x="237" y="172"/>
                    <a:pt x="237" y="186"/>
                  </a:cubicBezTo>
                  <a:cubicBezTo>
                    <a:pt x="237" y="186"/>
                    <a:pt x="237" y="186"/>
                    <a:pt x="237" y="230"/>
                  </a:cubicBezTo>
                  <a:cubicBezTo>
                    <a:pt x="237" y="236"/>
                    <a:pt x="242" y="240"/>
                    <a:pt x="248" y="240"/>
                  </a:cubicBezTo>
                  <a:cubicBezTo>
                    <a:pt x="254" y="240"/>
                    <a:pt x="259" y="236"/>
                    <a:pt x="259" y="230"/>
                  </a:cubicBezTo>
                  <a:cubicBezTo>
                    <a:pt x="259" y="230"/>
                    <a:pt x="259" y="230"/>
                    <a:pt x="259" y="186"/>
                  </a:cubicBezTo>
                  <a:cubicBezTo>
                    <a:pt x="259" y="172"/>
                    <a:pt x="267" y="163"/>
                    <a:pt x="278" y="163"/>
                  </a:cubicBezTo>
                  <a:cubicBezTo>
                    <a:pt x="290" y="163"/>
                    <a:pt x="297" y="171"/>
                    <a:pt x="297" y="186"/>
                  </a:cubicBezTo>
                  <a:cubicBezTo>
                    <a:pt x="297" y="186"/>
                    <a:pt x="297" y="186"/>
                    <a:pt x="297" y="230"/>
                  </a:cubicBezTo>
                  <a:cubicBezTo>
                    <a:pt x="297" y="236"/>
                    <a:pt x="302" y="240"/>
                    <a:pt x="308" y="240"/>
                  </a:cubicBezTo>
                  <a:cubicBezTo>
                    <a:pt x="314" y="240"/>
                    <a:pt x="318" y="236"/>
                    <a:pt x="318" y="230"/>
                  </a:cubicBezTo>
                  <a:cubicBezTo>
                    <a:pt x="318" y="230"/>
                    <a:pt x="318" y="230"/>
                    <a:pt x="318" y="180"/>
                  </a:cubicBezTo>
                  <a:cubicBezTo>
                    <a:pt x="318" y="157"/>
                    <a:pt x="306" y="144"/>
                    <a:pt x="286" y="144"/>
                  </a:cubicBezTo>
                  <a:cubicBezTo>
                    <a:pt x="272" y="144"/>
                    <a:pt x="262" y="150"/>
                    <a:pt x="254" y="160"/>
                  </a:cubicBezTo>
                  <a:cubicBezTo>
                    <a:pt x="250" y="150"/>
                    <a:pt x="240" y="144"/>
                    <a:pt x="227" y="144"/>
                  </a:cubicBezTo>
                  <a:cubicBezTo>
                    <a:pt x="212" y="144"/>
                    <a:pt x="204" y="152"/>
                    <a:pt x="198" y="160"/>
                  </a:cubicBezTo>
                  <a:cubicBezTo>
                    <a:pt x="198" y="160"/>
                    <a:pt x="198" y="160"/>
                    <a:pt x="198" y="155"/>
                  </a:cubicBezTo>
                  <a:cubicBezTo>
                    <a:pt x="198" y="149"/>
                    <a:pt x="194" y="145"/>
                    <a:pt x="188" y="145"/>
                  </a:cubicBezTo>
                  <a:cubicBezTo>
                    <a:pt x="182" y="145"/>
                    <a:pt x="177" y="149"/>
                    <a:pt x="177" y="155"/>
                  </a:cubicBezTo>
                  <a:close/>
                </a:path>
              </a:pathLst>
            </a:custGeom>
            <a:solidFill>
              <a:srgbClr val="02EB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Golos Text" panose="020B0503020202020204" pitchFamily="34" charset="0"/>
                <a:ea typeface="+mn-ea"/>
                <a:cs typeface="Golos Text" panose="020B0503020202020204" pitchFamily="34" charset="0"/>
              </a:endParaRPr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94D385F7-88D0-D586-2C94-32FB24478EA2}"/>
                </a:ext>
              </a:extLst>
            </p:cNvPr>
            <p:cNvSpPr/>
            <p:nvPr/>
          </p:nvSpPr>
          <p:spPr>
            <a:xfrm>
              <a:off x="908449" y="3439554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126BEE42-9FDE-E9AB-1A17-D3D3994D59EE}"/>
                </a:ext>
              </a:extLst>
            </p:cNvPr>
            <p:cNvSpPr/>
            <p:nvPr/>
          </p:nvSpPr>
          <p:spPr>
            <a:xfrm>
              <a:off x="2251081" y="2601274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17" name="Rectangle 30">
              <a:extLst>
                <a:ext uri="{FF2B5EF4-FFF2-40B4-BE49-F238E27FC236}">
                  <a16:creationId xmlns:a16="http://schemas.microsoft.com/office/drawing/2014/main" id="{993AD592-1FFC-297D-BD3B-4CF4F1AE4BDD}"/>
                </a:ext>
              </a:extLst>
            </p:cNvPr>
            <p:cNvSpPr/>
            <p:nvPr/>
          </p:nvSpPr>
          <p:spPr>
            <a:xfrm>
              <a:off x="2251081" y="4274142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F43E3606-73DC-1E5B-5FED-6C39F7B2CB45}"/>
                </a:ext>
              </a:extLst>
            </p:cNvPr>
            <p:cNvSpPr/>
            <p:nvPr/>
          </p:nvSpPr>
          <p:spPr>
            <a:xfrm>
              <a:off x="3598057" y="3449179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19" name="Rectangle 32">
              <a:extLst>
                <a:ext uri="{FF2B5EF4-FFF2-40B4-BE49-F238E27FC236}">
                  <a16:creationId xmlns:a16="http://schemas.microsoft.com/office/drawing/2014/main" id="{9B123A90-1FF2-4A2F-203C-C35C290A6E8E}"/>
                </a:ext>
              </a:extLst>
            </p:cNvPr>
            <p:cNvSpPr/>
            <p:nvPr/>
          </p:nvSpPr>
          <p:spPr>
            <a:xfrm>
              <a:off x="4954641" y="2601274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20" name="Rectangle 33">
              <a:extLst>
                <a:ext uri="{FF2B5EF4-FFF2-40B4-BE49-F238E27FC236}">
                  <a16:creationId xmlns:a16="http://schemas.microsoft.com/office/drawing/2014/main" id="{7CEE7741-B22F-13A2-B54F-A2B9FDB6F6C3}"/>
                </a:ext>
              </a:extLst>
            </p:cNvPr>
            <p:cNvSpPr/>
            <p:nvPr/>
          </p:nvSpPr>
          <p:spPr>
            <a:xfrm>
              <a:off x="4954641" y="4274142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21" name="Rectangle 34">
              <a:extLst>
                <a:ext uri="{FF2B5EF4-FFF2-40B4-BE49-F238E27FC236}">
                  <a16:creationId xmlns:a16="http://schemas.microsoft.com/office/drawing/2014/main" id="{9588E8A1-69FE-563F-9863-408046DB18F3}"/>
                </a:ext>
              </a:extLst>
            </p:cNvPr>
            <p:cNvSpPr/>
            <p:nvPr/>
          </p:nvSpPr>
          <p:spPr>
            <a:xfrm>
              <a:off x="6311523" y="3449179"/>
              <a:ext cx="900731" cy="896541"/>
            </a:xfrm>
            <a:prstGeom prst="rect">
              <a:avLst/>
            </a:prstGeom>
            <a:noFill/>
            <a:ln w="19050" cap="flat" cmpd="sng" algn="ctr">
              <a:solidFill>
                <a:schemeClr val="accent2"/>
              </a:solidFill>
              <a:prstDash val="sysDash"/>
            </a:ln>
            <a:effectLst/>
          </p:spPr>
          <p:txBody>
            <a:bodyPr lIns="182832" tIns="137124" rIns="182832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6990"/>
                </a:solidFill>
                <a:effectLst/>
                <a:uLnTx/>
                <a:uFillTx/>
                <a:latin typeface="Metropolis"/>
                <a:ea typeface=""/>
                <a:cs typeface=""/>
              </a:endParaRPr>
            </a:p>
          </p:txBody>
        </p:sp>
        <p:sp>
          <p:nvSpPr>
            <p:cNvPr id="22" name="Rectangle 35">
              <a:extLst>
                <a:ext uri="{FF2B5EF4-FFF2-40B4-BE49-F238E27FC236}">
                  <a16:creationId xmlns:a16="http://schemas.microsoft.com/office/drawing/2014/main" id="{AABC6083-7F91-5267-E96D-ABFDBEE9D6B8}"/>
                </a:ext>
              </a:extLst>
            </p:cNvPr>
            <p:cNvSpPr/>
            <p:nvPr/>
          </p:nvSpPr>
          <p:spPr>
            <a:xfrm>
              <a:off x="4738689" y="2145476"/>
              <a:ext cx="2637443" cy="3518725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3" name="Group 36">
              <a:extLst>
                <a:ext uri="{FF2B5EF4-FFF2-40B4-BE49-F238E27FC236}">
                  <a16:creationId xmlns:a16="http://schemas.microsoft.com/office/drawing/2014/main" id="{0D8EED36-CDD1-D702-F88E-55CCC36CC8C3}"/>
                </a:ext>
              </a:extLst>
            </p:cNvPr>
            <p:cNvGrpSpPr/>
            <p:nvPr/>
          </p:nvGrpSpPr>
          <p:grpSpPr>
            <a:xfrm>
              <a:off x="3627914" y="2134009"/>
              <a:ext cx="1123367" cy="465839"/>
              <a:chOff x="7856823" y="3554813"/>
              <a:chExt cx="816079" cy="338412"/>
            </a:xfrm>
          </p:grpSpPr>
          <p:grpSp>
            <p:nvGrpSpPr>
              <p:cNvPr id="154" name="Group 37">
                <a:extLst>
                  <a:ext uri="{FF2B5EF4-FFF2-40B4-BE49-F238E27FC236}">
                    <a16:creationId xmlns:a16="http://schemas.microsoft.com/office/drawing/2014/main" id="{5177AB6B-8C34-615B-D345-77E5FD8D6C24}"/>
                  </a:ext>
                </a:extLst>
              </p:cNvPr>
              <p:cNvGrpSpPr/>
              <p:nvPr/>
            </p:nvGrpSpPr>
            <p:grpSpPr>
              <a:xfrm>
                <a:off x="7856823" y="3554813"/>
                <a:ext cx="602445" cy="338412"/>
                <a:chOff x="7856823" y="3554813"/>
                <a:chExt cx="602445" cy="338412"/>
              </a:xfrm>
            </p:grpSpPr>
            <p:sp>
              <p:nvSpPr>
                <p:cNvPr id="156" name="Rectangle 39">
                  <a:extLst>
                    <a:ext uri="{FF2B5EF4-FFF2-40B4-BE49-F238E27FC236}">
                      <a16:creationId xmlns:a16="http://schemas.microsoft.com/office/drawing/2014/main" id="{84BE3D8D-3318-E7CF-1334-E0C51A9E2B5E}"/>
                    </a:ext>
                  </a:extLst>
                </p:cNvPr>
                <p:cNvSpPr/>
                <p:nvPr/>
              </p:nvSpPr>
              <p:spPr>
                <a:xfrm>
                  <a:off x="7856823" y="3554813"/>
                  <a:ext cx="602445" cy="338412"/>
                </a:xfrm>
                <a:prstGeom prst="rect">
                  <a:avLst/>
                </a:prstGeom>
                <a:solidFill>
                  <a:schemeClr val="accent4"/>
                </a:solidFill>
                <a:ln w="25400" cap="sq">
                  <a:noFill/>
                  <a:miter lim="800000"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DF26E815-E95A-8148-7449-6BD2117A2048}"/>
                    </a:ext>
                  </a:extLst>
                </p:cNvPr>
                <p:cNvSpPr txBox="1"/>
                <p:nvPr/>
              </p:nvSpPr>
              <p:spPr>
                <a:xfrm>
                  <a:off x="7912178" y="3608274"/>
                  <a:ext cx="491733" cy="24648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91440" rIns="91440" bIns="91440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4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Golos Text Medium" panose="020B0503020202020204" pitchFamily="34" charset="0"/>
                      <a:ea typeface="+mn-ea"/>
                      <a:cs typeface="Golos Text Medium" panose="020B0503020202020204" pitchFamily="34" charset="0"/>
                    </a:rPr>
                    <a:t>ПДн</a:t>
                  </a: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olos Text Medium" panose="020B0503020202020204" pitchFamily="34" charset="0"/>
                    <a:ea typeface="+mn-ea"/>
                    <a:cs typeface="Golos Text Medium" panose="020B0503020202020204" pitchFamily="34" charset="0"/>
                  </a:endParaRPr>
                </a:p>
              </p:txBody>
            </p:sp>
          </p:grpSp>
          <p:cxnSp>
            <p:nvCxnSpPr>
              <p:cNvPr id="155" name="Straight Connector 38">
                <a:extLst>
                  <a:ext uri="{FF2B5EF4-FFF2-40B4-BE49-F238E27FC236}">
                    <a16:creationId xmlns:a16="http://schemas.microsoft.com/office/drawing/2014/main" id="{7AF99BFE-43A7-AE17-5C1F-DCE3C2C2C0D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556702" y="3611934"/>
                <a:ext cx="0" cy="232401"/>
              </a:xfrm>
              <a:prstGeom prst="line">
                <a:avLst/>
              </a:prstGeom>
              <a:noFill/>
              <a:ln w="25400">
                <a:solidFill>
                  <a:schemeClr val="accent4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41">
              <a:extLst>
                <a:ext uri="{FF2B5EF4-FFF2-40B4-BE49-F238E27FC236}">
                  <a16:creationId xmlns:a16="http://schemas.microsoft.com/office/drawing/2014/main" id="{5767908A-797A-48E1-1225-13540569F4A2}"/>
                </a:ext>
              </a:extLst>
            </p:cNvPr>
            <p:cNvGrpSpPr/>
            <p:nvPr/>
          </p:nvGrpSpPr>
          <p:grpSpPr>
            <a:xfrm>
              <a:off x="1213437" y="4271833"/>
              <a:ext cx="277492" cy="277491"/>
              <a:chOff x="985983" y="2754383"/>
              <a:chExt cx="487208" cy="487208"/>
            </a:xfrm>
          </p:grpSpPr>
          <p:sp>
            <p:nvSpPr>
              <p:cNvPr id="145" name="Oval 42">
                <a:extLst>
                  <a:ext uri="{FF2B5EF4-FFF2-40B4-BE49-F238E27FC236}">
                    <a16:creationId xmlns:a16="http://schemas.microsoft.com/office/drawing/2014/main" id="{1CDCE118-CFCD-EB9C-D618-D6811EE6C75C}"/>
                  </a:ext>
                </a:extLst>
              </p:cNvPr>
              <p:cNvSpPr/>
              <p:nvPr/>
            </p:nvSpPr>
            <p:spPr>
              <a:xfrm>
                <a:off x="985983" y="2754383"/>
                <a:ext cx="487208" cy="48720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146" name="Group 43">
                <a:extLst>
                  <a:ext uri="{FF2B5EF4-FFF2-40B4-BE49-F238E27FC236}">
                    <a16:creationId xmlns:a16="http://schemas.microsoft.com/office/drawing/2014/main" id="{1CB5A122-46A6-1B26-1300-C9D80335ACCB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5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147" name="Freeform 1">
                  <a:extLst>
                    <a:ext uri="{FF2B5EF4-FFF2-40B4-BE49-F238E27FC236}">
                      <a16:creationId xmlns:a16="http://schemas.microsoft.com/office/drawing/2014/main" id="{C482634A-5CD6-313F-A826-042DD3658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 2">
                  <a:extLst>
                    <a:ext uri="{FF2B5EF4-FFF2-40B4-BE49-F238E27FC236}">
                      <a16:creationId xmlns:a16="http://schemas.microsoft.com/office/drawing/2014/main" id="{1F81FE8D-E552-523A-43AF-8CCFD390C9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 3">
                  <a:extLst>
                    <a:ext uri="{FF2B5EF4-FFF2-40B4-BE49-F238E27FC236}">
                      <a16:creationId xmlns:a16="http://schemas.microsoft.com/office/drawing/2014/main" id="{2CAD163D-A57E-39A1-BE96-E5D87E7C5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 4">
                  <a:extLst>
                    <a:ext uri="{FF2B5EF4-FFF2-40B4-BE49-F238E27FC236}">
                      <a16:creationId xmlns:a16="http://schemas.microsoft.com/office/drawing/2014/main" id="{DAC60D74-511D-97C7-06CC-CC431C48B3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 5">
                  <a:extLst>
                    <a:ext uri="{FF2B5EF4-FFF2-40B4-BE49-F238E27FC236}">
                      <a16:creationId xmlns:a16="http://schemas.microsoft.com/office/drawing/2014/main" id="{7E889E12-01FE-0C51-4224-B89C8DF678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 6">
                  <a:extLst>
                    <a:ext uri="{FF2B5EF4-FFF2-40B4-BE49-F238E27FC236}">
                      <a16:creationId xmlns:a16="http://schemas.microsoft.com/office/drawing/2014/main" id="{8A1B1C33-8B54-2BA9-5296-3EA4C671F1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 7">
                  <a:extLst>
                    <a:ext uri="{FF2B5EF4-FFF2-40B4-BE49-F238E27FC236}">
                      <a16:creationId xmlns:a16="http://schemas.microsoft.com/office/drawing/2014/main" id="{99710750-506B-C6C6-16F2-977A6C7A7C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5" name="Rectangle 51">
              <a:extLst>
                <a:ext uri="{FF2B5EF4-FFF2-40B4-BE49-F238E27FC236}">
                  <a16:creationId xmlns:a16="http://schemas.microsoft.com/office/drawing/2014/main" id="{0D3A225C-3926-B04A-237B-DC97896326ED}"/>
                </a:ext>
              </a:extLst>
            </p:cNvPr>
            <p:cNvSpPr/>
            <p:nvPr/>
          </p:nvSpPr>
          <p:spPr>
            <a:xfrm>
              <a:off x="583197" y="1986357"/>
              <a:ext cx="1848093" cy="261263"/>
            </a:xfrm>
            <a:prstGeom prst="rect">
              <a:avLst/>
            </a:prstGeom>
            <a:solidFill>
              <a:srgbClr val="02EB5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6" name="Group 52">
              <a:extLst>
                <a:ext uri="{FF2B5EF4-FFF2-40B4-BE49-F238E27FC236}">
                  <a16:creationId xmlns:a16="http://schemas.microsoft.com/office/drawing/2014/main" id="{496C9D13-5E2F-04AA-E3BD-0E794394FEEB}"/>
                </a:ext>
              </a:extLst>
            </p:cNvPr>
            <p:cNvGrpSpPr/>
            <p:nvPr/>
          </p:nvGrpSpPr>
          <p:grpSpPr>
            <a:xfrm>
              <a:off x="6629886" y="3214984"/>
              <a:ext cx="282644" cy="282643"/>
              <a:chOff x="1870264" y="2869201"/>
              <a:chExt cx="381203" cy="381203"/>
            </a:xfrm>
          </p:grpSpPr>
          <p:sp>
            <p:nvSpPr>
              <p:cNvPr id="143" name="Oval 53">
                <a:extLst>
                  <a:ext uri="{FF2B5EF4-FFF2-40B4-BE49-F238E27FC236}">
                    <a16:creationId xmlns:a16="http://schemas.microsoft.com/office/drawing/2014/main" id="{28671A50-B40B-983C-1B50-C65C8525659F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Freeform 21">
                <a:extLst>
                  <a:ext uri="{FF2B5EF4-FFF2-40B4-BE49-F238E27FC236}">
                    <a16:creationId xmlns:a16="http://schemas.microsoft.com/office/drawing/2014/main" id="{3E7AA4E0-4A24-0802-7443-BB3C1F3C41F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55">
              <a:extLst>
                <a:ext uri="{FF2B5EF4-FFF2-40B4-BE49-F238E27FC236}">
                  <a16:creationId xmlns:a16="http://schemas.microsoft.com/office/drawing/2014/main" id="{211578F9-74AC-9DC0-196D-5E05E5127E03}"/>
                </a:ext>
              </a:extLst>
            </p:cNvPr>
            <p:cNvGrpSpPr/>
            <p:nvPr/>
          </p:nvGrpSpPr>
          <p:grpSpPr>
            <a:xfrm>
              <a:off x="6632462" y="4281459"/>
              <a:ext cx="277492" cy="277491"/>
              <a:chOff x="985983" y="2754383"/>
              <a:chExt cx="487208" cy="487208"/>
            </a:xfrm>
          </p:grpSpPr>
          <p:sp>
            <p:nvSpPr>
              <p:cNvPr id="134" name="Oval 56">
                <a:extLst>
                  <a:ext uri="{FF2B5EF4-FFF2-40B4-BE49-F238E27FC236}">
                    <a16:creationId xmlns:a16="http://schemas.microsoft.com/office/drawing/2014/main" id="{F3EFDC06-FC4C-EBE0-F541-89B49625688A}"/>
                  </a:ext>
                </a:extLst>
              </p:cNvPr>
              <p:cNvSpPr/>
              <p:nvPr/>
            </p:nvSpPr>
            <p:spPr>
              <a:xfrm>
                <a:off x="985983" y="2754383"/>
                <a:ext cx="487208" cy="48720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135" name="Group 57">
                <a:extLst>
                  <a:ext uri="{FF2B5EF4-FFF2-40B4-BE49-F238E27FC236}">
                    <a16:creationId xmlns:a16="http://schemas.microsoft.com/office/drawing/2014/main" id="{15333FDE-40EE-67E3-4FD8-ED866E057885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5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136" name="Freeform 1">
                  <a:extLst>
                    <a:ext uri="{FF2B5EF4-FFF2-40B4-BE49-F238E27FC236}">
                      <a16:creationId xmlns:a16="http://schemas.microsoft.com/office/drawing/2014/main" id="{6F41EFBA-8973-AE8A-76FD-6A441E48A9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 2">
                  <a:extLst>
                    <a:ext uri="{FF2B5EF4-FFF2-40B4-BE49-F238E27FC236}">
                      <a16:creationId xmlns:a16="http://schemas.microsoft.com/office/drawing/2014/main" id="{05487544-FDDD-B1B9-FBAA-A1FED88E63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 3">
                  <a:extLst>
                    <a:ext uri="{FF2B5EF4-FFF2-40B4-BE49-F238E27FC236}">
                      <a16:creationId xmlns:a16="http://schemas.microsoft.com/office/drawing/2014/main" id="{B84B4629-DC3B-471F-9796-5E51B964EE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 4">
                  <a:extLst>
                    <a:ext uri="{FF2B5EF4-FFF2-40B4-BE49-F238E27FC236}">
                      <a16:creationId xmlns:a16="http://schemas.microsoft.com/office/drawing/2014/main" id="{72992D86-07E7-64B9-2CA8-53CA0C1F9D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 5">
                  <a:extLst>
                    <a:ext uri="{FF2B5EF4-FFF2-40B4-BE49-F238E27FC236}">
                      <a16:creationId xmlns:a16="http://schemas.microsoft.com/office/drawing/2014/main" id="{8883B971-763E-7D02-D8EE-30164A1E26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 6">
                  <a:extLst>
                    <a:ext uri="{FF2B5EF4-FFF2-40B4-BE49-F238E27FC236}">
                      <a16:creationId xmlns:a16="http://schemas.microsoft.com/office/drawing/2014/main" id="{B1A1729C-8D54-7703-463C-7C02B621E5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 7">
                  <a:extLst>
                    <a:ext uri="{FF2B5EF4-FFF2-40B4-BE49-F238E27FC236}">
                      <a16:creationId xmlns:a16="http://schemas.microsoft.com/office/drawing/2014/main" id="{F662CFAD-4E66-4381-A06F-D9B9ADC30A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8" name="Group 65">
              <a:extLst>
                <a:ext uri="{FF2B5EF4-FFF2-40B4-BE49-F238E27FC236}">
                  <a16:creationId xmlns:a16="http://schemas.microsoft.com/office/drawing/2014/main" id="{88248218-32FD-D0F0-EFD9-855F78A5D207}"/>
                </a:ext>
              </a:extLst>
            </p:cNvPr>
            <p:cNvGrpSpPr/>
            <p:nvPr/>
          </p:nvGrpSpPr>
          <p:grpSpPr>
            <a:xfrm>
              <a:off x="2557850" y="2367764"/>
              <a:ext cx="282644" cy="282643"/>
              <a:chOff x="1870264" y="2869201"/>
              <a:chExt cx="381203" cy="381203"/>
            </a:xfrm>
          </p:grpSpPr>
          <p:sp>
            <p:nvSpPr>
              <p:cNvPr id="132" name="Oval 66">
                <a:extLst>
                  <a:ext uri="{FF2B5EF4-FFF2-40B4-BE49-F238E27FC236}">
                    <a16:creationId xmlns:a16="http://schemas.microsoft.com/office/drawing/2014/main" id="{BDC525E5-2A69-7320-42C5-D682FD507EE3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Freeform 21">
                <a:extLst>
                  <a:ext uri="{FF2B5EF4-FFF2-40B4-BE49-F238E27FC236}">
                    <a16:creationId xmlns:a16="http://schemas.microsoft.com/office/drawing/2014/main" id="{A99E6ACD-B0BA-E309-5F85-8876EDCB3AF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68">
              <a:extLst>
                <a:ext uri="{FF2B5EF4-FFF2-40B4-BE49-F238E27FC236}">
                  <a16:creationId xmlns:a16="http://schemas.microsoft.com/office/drawing/2014/main" id="{D016B5DE-4F32-8B33-F342-71494D4DED0C}"/>
                </a:ext>
              </a:extLst>
            </p:cNvPr>
            <p:cNvGrpSpPr/>
            <p:nvPr/>
          </p:nvGrpSpPr>
          <p:grpSpPr>
            <a:xfrm>
              <a:off x="2570051" y="3434240"/>
              <a:ext cx="277492" cy="277491"/>
              <a:chOff x="985985" y="2754379"/>
              <a:chExt cx="487209" cy="487207"/>
            </a:xfrm>
          </p:grpSpPr>
          <p:sp>
            <p:nvSpPr>
              <p:cNvPr id="123" name="Oval 69">
                <a:extLst>
                  <a:ext uri="{FF2B5EF4-FFF2-40B4-BE49-F238E27FC236}">
                    <a16:creationId xmlns:a16="http://schemas.microsoft.com/office/drawing/2014/main" id="{3B89A7DB-D757-8C19-BFD0-A36DD5BC0156}"/>
                  </a:ext>
                </a:extLst>
              </p:cNvPr>
              <p:cNvSpPr/>
              <p:nvPr/>
            </p:nvSpPr>
            <p:spPr>
              <a:xfrm>
                <a:off x="985985" y="2754379"/>
                <a:ext cx="487209" cy="487207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124" name="Group 70">
                <a:extLst>
                  <a:ext uri="{FF2B5EF4-FFF2-40B4-BE49-F238E27FC236}">
                    <a16:creationId xmlns:a16="http://schemas.microsoft.com/office/drawing/2014/main" id="{0936BE2C-6F28-7CAA-6ADA-70EB31492B97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6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125" name="Freeform 1">
                  <a:extLst>
                    <a:ext uri="{FF2B5EF4-FFF2-40B4-BE49-F238E27FC236}">
                      <a16:creationId xmlns:a16="http://schemas.microsoft.com/office/drawing/2014/main" id="{B970686E-BFB7-3EB7-5F4A-AE43E71CF5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 2">
                  <a:extLst>
                    <a:ext uri="{FF2B5EF4-FFF2-40B4-BE49-F238E27FC236}">
                      <a16:creationId xmlns:a16="http://schemas.microsoft.com/office/drawing/2014/main" id="{8239D346-E2D6-871A-356E-6A4F61E85D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 3">
                  <a:extLst>
                    <a:ext uri="{FF2B5EF4-FFF2-40B4-BE49-F238E27FC236}">
                      <a16:creationId xmlns:a16="http://schemas.microsoft.com/office/drawing/2014/main" id="{E761D241-B49E-6EAF-F3B4-14AAC7BF76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 4">
                  <a:extLst>
                    <a:ext uri="{FF2B5EF4-FFF2-40B4-BE49-F238E27FC236}">
                      <a16:creationId xmlns:a16="http://schemas.microsoft.com/office/drawing/2014/main" id="{4531D884-BC75-5B65-8B2C-51A87C39EB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 5">
                  <a:extLst>
                    <a:ext uri="{FF2B5EF4-FFF2-40B4-BE49-F238E27FC236}">
                      <a16:creationId xmlns:a16="http://schemas.microsoft.com/office/drawing/2014/main" id="{A24CAC0D-C840-2800-F7F3-8C9E1D8277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 6">
                  <a:extLst>
                    <a:ext uri="{FF2B5EF4-FFF2-40B4-BE49-F238E27FC236}">
                      <a16:creationId xmlns:a16="http://schemas.microsoft.com/office/drawing/2014/main" id="{6CC4DDBA-66E6-515E-A202-D4A48ACDCD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 7">
                  <a:extLst>
                    <a:ext uri="{FF2B5EF4-FFF2-40B4-BE49-F238E27FC236}">
                      <a16:creationId xmlns:a16="http://schemas.microsoft.com/office/drawing/2014/main" id="{370651AF-E984-BC54-5017-9745D17FDD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0" name="Group 78">
              <a:extLst>
                <a:ext uri="{FF2B5EF4-FFF2-40B4-BE49-F238E27FC236}">
                  <a16:creationId xmlns:a16="http://schemas.microsoft.com/office/drawing/2014/main" id="{3656FF45-3A9B-4F01-C477-53585BD5D96A}"/>
                </a:ext>
              </a:extLst>
            </p:cNvPr>
            <p:cNvGrpSpPr/>
            <p:nvPr/>
          </p:nvGrpSpPr>
          <p:grpSpPr>
            <a:xfrm>
              <a:off x="2557850" y="4052185"/>
              <a:ext cx="282644" cy="282643"/>
              <a:chOff x="1870264" y="2869201"/>
              <a:chExt cx="381203" cy="381203"/>
            </a:xfrm>
          </p:grpSpPr>
          <p:sp>
            <p:nvSpPr>
              <p:cNvPr id="121" name="Oval 79">
                <a:extLst>
                  <a:ext uri="{FF2B5EF4-FFF2-40B4-BE49-F238E27FC236}">
                    <a16:creationId xmlns:a16="http://schemas.microsoft.com/office/drawing/2014/main" id="{D70CBAEA-662B-801B-CDFC-3D064072624F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21">
                <a:extLst>
                  <a:ext uri="{FF2B5EF4-FFF2-40B4-BE49-F238E27FC236}">
                    <a16:creationId xmlns:a16="http://schemas.microsoft.com/office/drawing/2014/main" id="{A5364982-C9F8-CFEF-53DD-72A7B771D6C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Group 81">
              <a:extLst>
                <a:ext uri="{FF2B5EF4-FFF2-40B4-BE49-F238E27FC236}">
                  <a16:creationId xmlns:a16="http://schemas.microsoft.com/office/drawing/2014/main" id="{812AFB55-742C-DE8A-29AB-E437445C5F84}"/>
                </a:ext>
              </a:extLst>
            </p:cNvPr>
            <p:cNvGrpSpPr/>
            <p:nvPr/>
          </p:nvGrpSpPr>
          <p:grpSpPr>
            <a:xfrm>
              <a:off x="2560426" y="5118661"/>
              <a:ext cx="277492" cy="277491"/>
              <a:chOff x="985983" y="2754383"/>
              <a:chExt cx="487208" cy="487208"/>
            </a:xfrm>
          </p:grpSpPr>
          <p:sp>
            <p:nvSpPr>
              <p:cNvPr id="112" name="Oval 82">
                <a:extLst>
                  <a:ext uri="{FF2B5EF4-FFF2-40B4-BE49-F238E27FC236}">
                    <a16:creationId xmlns:a16="http://schemas.microsoft.com/office/drawing/2014/main" id="{A31D4B0B-0C1C-D5CC-6647-D2BE35BD925C}"/>
                  </a:ext>
                </a:extLst>
              </p:cNvPr>
              <p:cNvSpPr/>
              <p:nvPr/>
            </p:nvSpPr>
            <p:spPr>
              <a:xfrm>
                <a:off x="985983" y="2754383"/>
                <a:ext cx="487208" cy="48720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113" name="Group 83">
                <a:extLst>
                  <a:ext uri="{FF2B5EF4-FFF2-40B4-BE49-F238E27FC236}">
                    <a16:creationId xmlns:a16="http://schemas.microsoft.com/office/drawing/2014/main" id="{0CBF5E70-D1DA-3B60-8B84-E970B0F15AB4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5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114" name="Freeform 1">
                  <a:extLst>
                    <a:ext uri="{FF2B5EF4-FFF2-40B4-BE49-F238E27FC236}">
                      <a16:creationId xmlns:a16="http://schemas.microsoft.com/office/drawing/2014/main" id="{140CBA50-41D6-60A7-8433-44141A27A5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 2">
                  <a:extLst>
                    <a:ext uri="{FF2B5EF4-FFF2-40B4-BE49-F238E27FC236}">
                      <a16:creationId xmlns:a16="http://schemas.microsoft.com/office/drawing/2014/main" id="{F1188735-CFFB-A612-04BF-6772F404AA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 3">
                  <a:extLst>
                    <a:ext uri="{FF2B5EF4-FFF2-40B4-BE49-F238E27FC236}">
                      <a16:creationId xmlns:a16="http://schemas.microsoft.com/office/drawing/2014/main" id="{7215D9CA-71D4-1BE2-3EA3-AC6A288479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 4">
                  <a:extLst>
                    <a:ext uri="{FF2B5EF4-FFF2-40B4-BE49-F238E27FC236}">
                      <a16:creationId xmlns:a16="http://schemas.microsoft.com/office/drawing/2014/main" id="{E41ACE6A-5C19-EF2E-D33A-E9D962CBBE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 5">
                  <a:extLst>
                    <a:ext uri="{FF2B5EF4-FFF2-40B4-BE49-F238E27FC236}">
                      <a16:creationId xmlns:a16="http://schemas.microsoft.com/office/drawing/2014/main" id="{763F94E2-57AC-61A7-9EE3-C8C3FACEA5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 6">
                  <a:extLst>
                    <a:ext uri="{FF2B5EF4-FFF2-40B4-BE49-F238E27FC236}">
                      <a16:creationId xmlns:a16="http://schemas.microsoft.com/office/drawing/2014/main" id="{7D98C914-06CC-2FDC-34F0-294493FA0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Freeform 7">
                  <a:extLst>
                    <a:ext uri="{FF2B5EF4-FFF2-40B4-BE49-F238E27FC236}">
                      <a16:creationId xmlns:a16="http://schemas.microsoft.com/office/drawing/2014/main" id="{B97B1EEC-18DC-157F-FE6D-3E1C25EDB3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2" name="Group 91">
              <a:extLst>
                <a:ext uri="{FF2B5EF4-FFF2-40B4-BE49-F238E27FC236}">
                  <a16:creationId xmlns:a16="http://schemas.microsoft.com/office/drawing/2014/main" id="{B7823451-FA08-A18F-2F97-A46CB147A41D}"/>
                </a:ext>
              </a:extLst>
            </p:cNvPr>
            <p:cNvGrpSpPr/>
            <p:nvPr/>
          </p:nvGrpSpPr>
          <p:grpSpPr>
            <a:xfrm>
              <a:off x="5262549" y="2367764"/>
              <a:ext cx="282644" cy="282643"/>
              <a:chOff x="1870264" y="2869201"/>
              <a:chExt cx="381203" cy="381203"/>
            </a:xfrm>
          </p:grpSpPr>
          <p:sp>
            <p:nvSpPr>
              <p:cNvPr id="110" name="Oval 92">
                <a:extLst>
                  <a:ext uri="{FF2B5EF4-FFF2-40B4-BE49-F238E27FC236}">
                    <a16:creationId xmlns:a16="http://schemas.microsoft.com/office/drawing/2014/main" id="{F5AB24D8-D01F-D070-13CC-0FC2567BC4D4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 21">
                <a:extLst>
                  <a:ext uri="{FF2B5EF4-FFF2-40B4-BE49-F238E27FC236}">
                    <a16:creationId xmlns:a16="http://schemas.microsoft.com/office/drawing/2014/main" id="{8E0FC53C-CA76-B6E9-4F8F-9F6BE75CAFD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94">
              <a:extLst>
                <a:ext uri="{FF2B5EF4-FFF2-40B4-BE49-F238E27FC236}">
                  <a16:creationId xmlns:a16="http://schemas.microsoft.com/office/drawing/2014/main" id="{B317A376-3650-3A6F-057E-9379345EA46C}"/>
                </a:ext>
              </a:extLst>
            </p:cNvPr>
            <p:cNvGrpSpPr/>
            <p:nvPr/>
          </p:nvGrpSpPr>
          <p:grpSpPr>
            <a:xfrm>
              <a:off x="5265125" y="3434239"/>
              <a:ext cx="277492" cy="277491"/>
              <a:chOff x="985983" y="2754383"/>
              <a:chExt cx="487208" cy="487208"/>
            </a:xfrm>
          </p:grpSpPr>
          <p:sp>
            <p:nvSpPr>
              <p:cNvPr id="101" name="Oval 95">
                <a:extLst>
                  <a:ext uri="{FF2B5EF4-FFF2-40B4-BE49-F238E27FC236}">
                    <a16:creationId xmlns:a16="http://schemas.microsoft.com/office/drawing/2014/main" id="{E13F2202-208A-8703-1CBF-33670F095728}"/>
                  </a:ext>
                </a:extLst>
              </p:cNvPr>
              <p:cNvSpPr/>
              <p:nvPr/>
            </p:nvSpPr>
            <p:spPr>
              <a:xfrm>
                <a:off x="985983" y="2754383"/>
                <a:ext cx="487208" cy="48720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102" name="Group 96">
                <a:extLst>
                  <a:ext uri="{FF2B5EF4-FFF2-40B4-BE49-F238E27FC236}">
                    <a16:creationId xmlns:a16="http://schemas.microsoft.com/office/drawing/2014/main" id="{2C1D2C11-F0AC-CDA4-F65A-8E94D9773DE0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5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103" name="Freeform 1">
                  <a:extLst>
                    <a:ext uri="{FF2B5EF4-FFF2-40B4-BE49-F238E27FC236}">
                      <a16:creationId xmlns:a16="http://schemas.microsoft.com/office/drawing/2014/main" id="{63BBB28C-D3DC-5DA6-42BE-BA05AFAF30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 2">
                  <a:extLst>
                    <a:ext uri="{FF2B5EF4-FFF2-40B4-BE49-F238E27FC236}">
                      <a16:creationId xmlns:a16="http://schemas.microsoft.com/office/drawing/2014/main" id="{2392FF34-4FBC-AED8-A1D7-0B09F5454D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 3">
                  <a:extLst>
                    <a:ext uri="{FF2B5EF4-FFF2-40B4-BE49-F238E27FC236}">
                      <a16:creationId xmlns:a16="http://schemas.microsoft.com/office/drawing/2014/main" id="{1ED4577E-5452-748D-ACA4-B9D42D316A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 4">
                  <a:extLst>
                    <a:ext uri="{FF2B5EF4-FFF2-40B4-BE49-F238E27FC236}">
                      <a16:creationId xmlns:a16="http://schemas.microsoft.com/office/drawing/2014/main" id="{9444DFD5-3C3E-6FE7-0CA3-0505073406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5">
                  <a:extLst>
                    <a:ext uri="{FF2B5EF4-FFF2-40B4-BE49-F238E27FC236}">
                      <a16:creationId xmlns:a16="http://schemas.microsoft.com/office/drawing/2014/main" id="{9058F4A3-8F4F-D8C9-DEAE-C97AFEB99C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 6">
                  <a:extLst>
                    <a:ext uri="{FF2B5EF4-FFF2-40B4-BE49-F238E27FC236}">
                      <a16:creationId xmlns:a16="http://schemas.microsoft.com/office/drawing/2014/main" id="{1FA67236-9C97-03B6-587A-6EA5A89F1A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 7">
                  <a:extLst>
                    <a:ext uri="{FF2B5EF4-FFF2-40B4-BE49-F238E27FC236}">
                      <a16:creationId xmlns:a16="http://schemas.microsoft.com/office/drawing/2014/main" id="{147971F1-BC0B-8DEF-8606-B0A7E6D515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4" name="Group 104">
              <a:extLst>
                <a:ext uri="{FF2B5EF4-FFF2-40B4-BE49-F238E27FC236}">
                  <a16:creationId xmlns:a16="http://schemas.microsoft.com/office/drawing/2014/main" id="{398E58EC-53C0-FBE3-E546-710C2336A470}"/>
                </a:ext>
              </a:extLst>
            </p:cNvPr>
            <p:cNvGrpSpPr/>
            <p:nvPr/>
          </p:nvGrpSpPr>
          <p:grpSpPr>
            <a:xfrm>
              <a:off x="5265125" y="5118661"/>
              <a:ext cx="277492" cy="277491"/>
              <a:chOff x="985983" y="2754383"/>
              <a:chExt cx="487208" cy="487208"/>
            </a:xfrm>
          </p:grpSpPr>
          <p:sp>
            <p:nvSpPr>
              <p:cNvPr id="92" name="Oval 105">
                <a:extLst>
                  <a:ext uri="{FF2B5EF4-FFF2-40B4-BE49-F238E27FC236}">
                    <a16:creationId xmlns:a16="http://schemas.microsoft.com/office/drawing/2014/main" id="{6666B2B2-3F16-B090-1233-375972FCC090}"/>
                  </a:ext>
                </a:extLst>
              </p:cNvPr>
              <p:cNvSpPr/>
              <p:nvPr/>
            </p:nvSpPr>
            <p:spPr>
              <a:xfrm>
                <a:off x="985983" y="2754383"/>
                <a:ext cx="487208" cy="48720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93" name="Group 106">
                <a:extLst>
                  <a:ext uri="{FF2B5EF4-FFF2-40B4-BE49-F238E27FC236}">
                    <a16:creationId xmlns:a16="http://schemas.microsoft.com/office/drawing/2014/main" id="{308191E0-F414-1FB6-902E-1E97C26B6E97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5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94" name="Freeform 1">
                  <a:extLst>
                    <a:ext uri="{FF2B5EF4-FFF2-40B4-BE49-F238E27FC236}">
                      <a16:creationId xmlns:a16="http://schemas.microsoft.com/office/drawing/2014/main" id="{3306BAF5-C104-94DE-978D-872E165B34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2">
                  <a:extLst>
                    <a:ext uri="{FF2B5EF4-FFF2-40B4-BE49-F238E27FC236}">
                      <a16:creationId xmlns:a16="http://schemas.microsoft.com/office/drawing/2014/main" id="{6F84106F-FC62-EAA7-6449-41AB9A2B6E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3">
                  <a:extLst>
                    <a:ext uri="{FF2B5EF4-FFF2-40B4-BE49-F238E27FC236}">
                      <a16:creationId xmlns:a16="http://schemas.microsoft.com/office/drawing/2014/main" id="{A40111AB-A7D0-C7A5-B300-43F2553E7E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4">
                  <a:extLst>
                    <a:ext uri="{FF2B5EF4-FFF2-40B4-BE49-F238E27FC236}">
                      <a16:creationId xmlns:a16="http://schemas.microsoft.com/office/drawing/2014/main" id="{E846DE60-6DCE-3D6E-DDA0-C51B306012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5">
                  <a:extLst>
                    <a:ext uri="{FF2B5EF4-FFF2-40B4-BE49-F238E27FC236}">
                      <a16:creationId xmlns:a16="http://schemas.microsoft.com/office/drawing/2014/main" id="{EFDBBC68-6554-D125-A5E5-AAD1737A4D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6">
                  <a:extLst>
                    <a:ext uri="{FF2B5EF4-FFF2-40B4-BE49-F238E27FC236}">
                      <a16:creationId xmlns:a16="http://schemas.microsoft.com/office/drawing/2014/main" id="{4DD2DD06-0C4B-B096-8536-AA3CC84C58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7">
                  <a:extLst>
                    <a:ext uri="{FF2B5EF4-FFF2-40B4-BE49-F238E27FC236}">
                      <a16:creationId xmlns:a16="http://schemas.microsoft.com/office/drawing/2014/main" id="{CDFFA64A-4D6F-488E-A4CB-87D762062E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5" name="Group 114">
              <a:extLst>
                <a:ext uri="{FF2B5EF4-FFF2-40B4-BE49-F238E27FC236}">
                  <a16:creationId xmlns:a16="http://schemas.microsoft.com/office/drawing/2014/main" id="{A281335A-709F-F016-535E-2DB9A8B9CA06}"/>
                </a:ext>
              </a:extLst>
            </p:cNvPr>
            <p:cNvGrpSpPr/>
            <p:nvPr/>
          </p:nvGrpSpPr>
          <p:grpSpPr>
            <a:xfrm>
              <a:off x="5275421" y="4052185"/>
              <a:ext cx="282644" cy="282643"/>
              <a:chOff x="1870264" y="2869201"/>
              <a:chExt cx="381203" cy="381203"/>
            </a:xfrm>
          </p:grpSpPr>
          <p:sp>
            <p:nvSpPr>
              <p:cNvPr id="90" name="Oval 115">
                <a:extLst>
                  <a:ext uri="{FF2B5EF4-FFF2-40B4-BE49-F238E27FC236}">
                    <a16:creationId xmlns:a16="http://schemas.microsoft.com/office/drawing/2014/main" id="{6F980E97-26F1-7B6C-AF1F-21D6BA8580C5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 21">
                <a:extLst>
                  <a:ext uri="{FF2B5EF4-FFF2-40B4-BE49-F238E27FC236}">
                    <a16:creationId xmlns:a16="http://schemas.microsoft.com/office/drawing/2014/main" id="{098E8B27-B493-6C88-AB3D-A97993CB9B6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oup 117">
              <a:extLst>
                <a:ext uri="{FF2B5EF4-FFF2-40B4-BE49-F238E27FC236}">
                  <a16:creationId xmlns:a16="http://schemas.microsoft.com/office/drawing/2014/main" id="{F3AFADF9-A51B-538A-19F0-A08320B01A16}"/>
                </a:ext>
              </a:extLst>
            </p:cNvPr>
            <p:cNvGrpSpPr/>
            <p:nvPr/>
          </p:nvGrpSpPr>
          <p:grpSpPr>
            <a:xfrm>
              <a:off x="3905934" y="3214984"/>
              <a:ext cx="282644" cy="282643"/>
              <a:chOff x="1870264" y="2869201"/>
              <a:chExt cx="381203" cy="381203"/>
            </a:xfrm>
          </p:grpSpPr>
          <p:sp>
            <p:nvSpPr>
              <p:cNvPr id="88" name="Oval 118">
                <a:extLst>
                  <a:ext uri="{FF2B5EF4-FFF2-40B4-BE49-F238E27FC236}">
                    <a16:creationId xmlns:a16="http://schemas.microsoft.com/office/drawing/2014/main" id="{AB276929-C884-D35B-4471-E74638BA1669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Freeform 21">
                <a:extLst>
                  <a:ext uri="{FF2B5EF4-FFF2-40B4-BE49-F238E27FC236}">
                    <a16:creationId xmlns:a16="http://schemas.microsoft.com/office/drawing/2014/main" id="{E3EAAFDF-349E-AB07-031D-0DE38949B8E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120">
              <a:extLst>
                <a:ext uri="{FF2B5EF4-FFF2-40B4-BE49-F238E27FC236}">
                  <a16:creationId xmlns:a16="http://schemas.microsoft.com/office/drawing/2014/main" id="{6C3AAD9D-AEF9-93C4-B82B-DB7E61E61796}"/>
                </a:ext>
              </a:extLst>
            </p:cNvPr>
            <p:cNvGrpSpPr/>
            <p:nvPr/>
          </p:nvGrpSpPr>
          <p:grpSpPr>
            <a:xfrm>
              <a:off x="3908510" y="4281459"/>
              <a:ext cx="277492" cy="277491"/>
              <a:chOff x="985983" y="2754383"/>
              <a:chExt cx="487208" cy="487208"/>
            </a:xfrm>
          </p:grpSpPr>
          <p:sp>
            <p:nvSpPr>
              <p:cNvPr id="79" name="Oval 121">
                <a:extLst>
                  <a:ext uri="{FF2B5EF4-FFF2-40B4-BE49-F238E27FC236}">
                    <a16:creationId xmlns:a16="http://schemas.microsoft.com/office/drawing/2014/main" id="{28FF718B-D113-9894-A977-7F06FC5FF47A}"/>
                  </a:ext>
                </a:extLst>
              </p:cNvPr>
              <p:cNvSpPr/>
              <p:nvPr/>
            </p:nvSpPr>
            <p:spPr>
              <a:xfrm>
                <a:off x="985983" y="2754383"/>
                <a:ext cx="487208" cy="48720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ropolis"/>
                  <a:ea typeface=""/>
                  <a:cs typeface=""/>
                </a:endParaRPr>
              </a:p>
            </p:txBody>
          </p:sp>
          <p:grpSp>
            <p:nvGrpSpPr>
              <p:cNvPr id="80" name="Group 122">
                <a:extLst>
                  <a:ext uri="{FF2B5EF4-FFF2-40B4-BE49-F238E27FC236}">
                    <a16:creationId xmlns:a16="http://schemas.microsoft.com/office/drawing/2014/main" id="{E5F29C81-389B-ECDA-7F50-DC1D398FDAAD}"/>
                  </a:ext>
                </a:extLst>
              </p:cNvPr>
              <p:cNvGrpSpPr/>
              <p:nvPr/>
            </p:nvGrpSpPr>
            <p:grpSpPr>
              <a:xfrm>
                <a:off x="1098673" y="2863193"/>
                <a:ext cx="265675" cy="282622"/>
                <a:chOff x="2559050" y="1109663"/>
                <a:chExt cx="5076825" cy="5400675"/>
              </a:xfrm>
              <a:solidFill>
                <a:sysClr val="window" lastClr="FFFFFF"/>
              </a:solidFill>
            </p:grpSpPr>
            <p:sp>
              <p:nvSpPr>
                <p:cNvPr id="81" name="Freeform 1">
                  <a:extLst>
                    <a:ext uri="{FF2B5EF4-FFF2-40B4-BE49-F238E27FC236}">
                      <a16:creationId xmlns:a16="http://schemas.microsoft.com/office/drawing/2014/main" id="{4697379E-D32A-2AA2-2880-BA48989895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829175"/>
                  <a:ext cx="2751138" cy="222250"/>
                </a:xfrm>
                <a:custGeom>
                  <a:avLst/>
                  <a:gdLst>
                    <a:gd name="T0" fmla="*/ 0 w 7642"/>
                    <a:gd name="T1" fmla="*/ 617 h 618"/>
                    <a:gd name="T2" fmla="*/ 7641 w 7642"/>
                    <a:gd name="T3" fmla="*/ 617 h 618"/>
                    <a:gd name="T4" fmla="*/ 7641 w 7642"/>
                    <a:gd name="T5" fmla="*/ 0 h 618"/>
                    <a:gd name="T6" fmla="*/ 0 w 7642"/>
                    <a:gd name="T7" fmla="*/ 0 h 618"/>
                    <a:gd name="T8" fmla="*/ 0 w 7642"/>
                    <a:gd name="T9" fmla="*/ 617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18">
                      <a:moveTo>
                        <a:pt x="0" y="617"/>
                      </a:moveTo>
                      <a:lnTo>
                        <a:pt x="7641" y="61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1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2">
                  <a:extLst>
                    <a:ext uri="{FF2B5EF4-FFF2-40B4-BE49-F238E27FC236}">
                      <a16:creationId xmlns:a16="http://schemas.microsoft.com/office/drawing/2014/main" id="{B858E33D-73AB-338F-9ABC-50A5F7BC14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538480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 3">
                  <a:extLst>
                    <a:ext uri="{FF2B5EF4-FFF2-40B4-BE49-F238E27FC236}">
                      <a16:creationId xmlns:a16="http://schemas.microsoft.com/office/drawing/2014/main" id="{909C14E4-392B-6A64-DCB2-679686002C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4260850"/>
                  <a:ext cx="2751138" cy="225425"/>
                </a:xfrm>
                <a:custGeom>
                  <a:avLst/>
                  <a:gdLst>
                    <a:gd name="T0" fmla="*/ 0 w 7642"/>
                    <a:gd name="T1" fmla="*/ 627 h 628"/>
                    <a:gd name="T2" fmla="*/ 7641 w 7642"/>
                    <a:gd name="T3" fmla="*/ 627 h 628"/>
                    <a:gd name="T4" fmla="*/ 7641 w 7642"/>
                    <a:gd name="T5" fmla="*/ 0 h 628"/>
                    <a:gd name="T6" fmla="*/ 0 w 7642"/>
                    <a:gd name="T7" fmla="*/ 0 h 628"/>
                    <a:gd name="T8" fmla="*/ 0 w 7642"/>
                    <a:gd name="T9" fmla="*/ 627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8">
                      <a:moveTo>
                        <a:pt x="0" y="627"/>
                      </a:moveTo>
                      <a:lnTo>
                        <a:pt x="7641" y="627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4">
                  <a:extLst>
                    <a:ext uri="{FF2B5EF4-FFF2-40B4-BE49-F238E27FC236}">
                      <a16:creationId xmlns:a16="http://schemas.microsoft.com/office/drawing/2014/main" id="{90DC934C-137B-26A5-5FAD-4326CC9705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6957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5">
                  <a:extLst>
                    <a:ext uri="{FF2B5EF4-FFF2-40B4-BE49-F238E27FC236}">
                      <a16:creationId xmlns:a16="http://schemas.microsoft.com/office/drawing/2014/main" id="{A21371F9-89FF-5CB1-153A-6BE09986F4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313055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6">
                  <a:extLst>
                    <a:ext uri="{FF2B5EF4-FFF2-40B4-BE49-F238E27FC236}">
                      <a16:creationId xmlns:a16="http://schemas.microsoft.com/office/drawing/2014/main" id="{E2D83502-3BDB-AC5B-260A-50D0081FB3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800" y="2565400"/>
                  <a:ext cx="2751138" cy="225425"/>
                </a:xfrm>
                <a:custGeom>
                  <a:avLst/>
                  <a:gdLst>
                    <a:gd name="T0" fmla="*/ 0 w 7642"/>
                    <a:gd name="T1" fmla="*/ 626 h 627"/>
                    <a:gd name="T2" fmla="*/ 7641 w 7642"/>
                    <a:gd name="T3" fmla="*/ 626 h 627"/>
                    <a:gd name="T4" fmla="*/ 7641 w 7642"/>
                    <a:gd name="T5" fmla="*/ 0 h 627"/>
                    <a:gd name="T6" fmla="*/ 0 w 7642"/>
                    <a:gd name="T7" fmla="*/ 0 h 627"/>
                    <a:gd name="T8" fmla="*/ 0 w 7642"/>
                    <a:gd name="T9" fmla="*/ 626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42" h="627">
                      <a:moveTo>
                        <a:pt x="0" y="626"/>
                      </a:moveTo>
                      <a:lnTo>
                        <a:pt x="7641" y="626"/>
                      </a:lnTo>
                      <a:lnTo>
                        <a:pt x="7641" y="0"/>
                      </a:lnTo>
                      <a:lnTo>
                        <a:pt x="0" y="0"/>
                      </a:lnTo>
                      <a:lnTo>
                        <a:pt x="0" y="62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7">
                  <a:extLst>
                    <a:ext uri="{FF2B5EF4-FFF2-40B4-BE49-F238E27FC236}">
                      <a16:creationId xmlns:a16="http://schemas.microsoft.com/office/drawing/2014/main" id="{A88379B7-7AF9-C23A-69CA-844463E708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050" y="1109663"/>
                  <a:ext cx="5076825" cy="5400675"/>
                </a:xfrm>
                <a:custGeom>
                  <a:avLst/>
                  <a:gdLst>
                    <a:gd name="T0" fmla="*/ 12301 w 14102"/>
                    <a:gd name="T1" fmla="*/ 1262 h 15002"/>
                    <a:gd name="T2" fmla="*/ 12257 w 14102"/>
                    <a:gd name="T3" fmla="*/ 785 h 15002"/>
                    <a:gd name="T4" fmla="*/ 12089 w 14102"/>
                    <a:gd name="T5" fmla="*/ 450 h 15002"/>
                    <a:gd name="T6" fmla="*/ 11851 w 14102"/>
                    <a:gd name="T7" fmla="*/ 221 h 15002"/>
                    <a:gd name="T8" fmla="*/ 11365 w 14102"/>
                    <a:gd name="T9" fmla="*/ 26 h 15002"/>
                    <a:gd name="T10" fmla="*/ 10156 w 14102"/>
                    <a:gd name="T11" fmla="*/ 0 h 15002"/>
                    <a:gd name="T12" fmla="*/ 194 w 14102"/>
                    <a:gd name="T13" fmla="*/ 26 h 15002"/>
                    <a:gd name="T14" fmla="*/ 26 w 14102"/>
                    <a:gd name="T15" fmla="*/ 194 h 15002"/>
                    <a:gd name="T16" fmla="*/ 0 w 14102"/>
                    <a:gd name="T17" fmla="*/ 1271 h 15002"/>
                    <a:gd name="T18" fmla="*/ 53 w 14102"/>
                    <a:gd name="T19" fmla="*/ 1633 h 15002"/>
                    <a:gd name="T20" fmla="*/ 265 w 14102"/>
                    <a:gd name="T21" fmla="*/ 2039 h 15002"/>
                    <a:gd name="T22" fmla="*/ 609 w 14102"/>
                    <a:gd name="T23" fmla="*/ 2339 h 15002"/>
                    <a:gd name="T24" fmla="*/ 1041 w 14102"/>
                    <a:gd name="T25" fmla="*/ 2497 h 15002"/>
                    <a:gd name="T26" fmla="*/ 1156 w 14102"/>
                    <a:gd name="T27" fmla="*/ 13880 h 15002"/>
                    <a:gd name="T28" fmla="*/ 1253 w 14102"/>
                    <a:gd name="T29" fmla="*/ 14357 h 15002"/>
                    <a:gd name="T30" fmla="*/ 1421 w 14102"/>
                    <a:gd name="T31" fmla="*/ 14622 h 15002"/>
                    <a:gd name="T32" fmla="*/ 1712 w 14102"/>
                    <a:gd name="T33" fmla="*/ 14851 h 15002"/>
                    <a:gd name="T34" fmla="*/ 2224 w 14102"/>
                    <a:gd name="T35" fmla="*/ 14992 h 15002"/>
                    <a:gd name="T36" fmla="*/ 12777 w 14102"/>
                    <a:gd name="T37" fmla="*/ 15001 h 15002"/>
                    <a:gd name="T38" fmla="*/ 13095 w 14102"/>
                    <a:gd name="T39" fmla="*/ 14975 h 15002"/>
                    <a:gd name="T40" fmla="*/ 13598 w 14102"/>
                    <a:gd name="T41" fmla="*/ 14780 h 15002"/>
                    <a:gd name="T42" fmla="*/ 13845 w 14102"/>
                    <a:gd name="T43" fmla="*/ 14542 h 15002"/>
                    <a:gd name="T44" fmla="*/ 14066 w 14102"/>
                    <a:gd name="T45" fmla="*/ 14074 h 15002"/>
                    <a:gd name="T46" fmla="*/ 14101 w 14102"/>
                    <a:gd name="T47" fmla="*/ 12795 h 15002"/>
                    <a:gd name="T48" fmla="*/ 14004 w 14102"/>
                    <a:gd name="T49" fmla="*/ 12574 h 15002"/>
                    <a:gd name="T50" fmla="*/ 13783 w 14102"/>
                    <a:gd name="T51" fmla="*/ 12477 h 15002"/>
                    <a:gd name="T52" fmla="*/ 9662 w 14102"/>
                    <a:gd name="T53" fmla="*/ 627 h 15002"/>
                    <a:gd name="T54" fmla="*/ 9697 w 14102"/>
                    <a:gd name="T55" fmla="*/ 1262 h 15002"/>
                    <a:gd name="T56" fmla="*/ 9733 w 14102"/>
                    <a:gd name="T57" fmla="*/ 1606 h 15002"/>
                    <a:gd name="T58" fmla="*/ 1244 w 14102"/>
                    <a:gd name="T59" fmla="*/ 1888 h 15002"/>
                    <a:gd name="T60" fmla="*/ 1006 w 14102"/>
                    <a:gd name="T61" fmla="*/ 1844 h 15002"/>
                    <a:gd name="T62" fmla="*/ 812 w 14102"/>
                    <a:gd name="T63" fmla="*/ 1712 h 15002"/>
                    <a:gd name="T64" fmla="*/ 680 w 14102"/>
                    <a:gd name="T65" fmla="*/ 1518 h 15002"/>
                    <a:gd name="T66" fmla="*/ 627 w 14102"/>
                    <a:gd name="T67" fmla="*/ 1271 h 15002"/>
                    <a:gd name="T68" fmla="*/ 1818 w 14102"/>
                    <a:gd name="T69" fmla="*/ 14083 h 15002"/>
                    <a:gd name="T70" fmla="*/ 1783 w 14102"/>
                    <a:gd name="T71" fmla="*/ 13792 h 15002"/>
                    <a:gd name="T72" fmla="*/ 10836 w 14102"/>
                    <a:gd name="T73" fmla="*/ 2515 h 15002"/>
                    <a:gd name="T74" fmla="*/ 11048 w 14102"/>
                    <a:gd name="T75" fmla="*/ 2427 h 15002"/>
                    <a:gd name="T76" fmla="*/ 11145 w 14102"/>
                    <a:gd name="T77" fmla="*/ 2224 h 15002"/>
                    <a:gd name="T78" fmla="*/ 11109 w 14102"/>
                    <a:gd name="T79" fmla="*/ 2047 h 15002"/>
                    <a:gd name="T80" fmla="*/ 10933 w 14102"/>
                    <a:gd name="T81" fmla="*/ 1906 h 15002"/>
                    <a:gd name="T82" fmla="*/ 10748 w 14102"/>
                    <a:gd name="T83" fmla="*/ 1862 h 15002"/>
                    <a:gd name="T84" fmla="*/ 10474 w 14102"/>
                    <a:gd name="T85" fmla="*/ 1694 h 15002"/>
                    <a:gd name="T86" fmla="*/ 10342 w 14102"/>
                    <a:gd name="T87" fmla="*/ 1438 h 15002"/>
                    <a:gd name="T88" fmla="*/ 11065 w 14102"/>
                    <a:gd name="T89" fmla="*/ 627 h 15002"/>
                    <a:gd name="T90" fmla="*/ 11304 w 14102"/>
                    <a:gd name="T91" fmla="*/ 653 h 15002"/>
                    <a:gd name="T92" fmla="*/ 11524 w 14102"/>
                    <a:gd name="T93" fmla="*/ 759 h 15002"/>
                    <a:gd name="T94" fmla="*/ 11639 w 14102"/>
                    <a:gd name="T95" fmla="*/ 927 h 15002"/>
                    <a:gd name="T96" fmla="*/ 11683 w 14102"/>
                    <a:gd name="T97" fmla="*/ 1200 h 15002"/>
                    <a:gd name="T98" fmla="*/ 2294 w 14102"/>
                    <a:gd name="T99" fmla="*/ 14366 h 15002"/>
                    <a:gd name="T100" fmla="*/ 2030 w 14102"/>
                    <a:gd name="T101" fmla="*/ 14304 h 15002"/>
                    <a:gd name="T102" fmla="*/ 13474 w 14102"/>
                    <a:gd name="T103" fmla="*/ 13739 h 15002"/>
                    <a:gd name="T104" fmla="*/ 13448 w 14102"/>
                    <a:gd name="T105" fmla="*/ 13960 h 15002"/>
                    <a:gd name="T106" fmla="*/ 13342 w 14102"/>
                    <a:gd name="T107" fmla="*/ 14171 h 15002"/>
                    <a:gd name="T108" fmla="*/ 13201 w 14102"/>
                    <a:gd name="T109" fmla="*/ 14286 h 15002"/>
                    <a:gd name="T110" fmla="*/ 12866 w 14102"/>
                    <a:gd name="T111" fmla="*/ 14374 h 15002"/>
                    <a:gd name="T112" fmla="*/ 13474 w 14102"/>
                    <a:gd name="T113" fmla="*/ 13104 h 150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102" h="15002">
                      <a:moveTo>
                        <a:pt x="13783" y="12477"/>
                      </a:moveTo>
                      <a:lnTo>
                        <a:pt x="12301" y="12477"/>
                      </a:lnTo>
                      <a:lnTo>
                        <a:pt x="12301" y="1262"/>
                      </a:lnTo>
                      <a:lnTo>
                        <a:pt x="12301" y="1262"/>
                      </a:lnTo>
                      <a:lnTo>
                        <a:pt x="12310" y="1121"/>
                      </a:lnTo>
                      <a:lnTo>
                        <a:pt x="12301" y="1024"/>
                      </a:lnTo>
                      <a:lnTo>
                        <a:pt x="12283" y="909"/>
                      </a:lnTo>
                      <a:lnTo>
                        <a:pt x="12257" y="785"/>
                      </a:lnTo>
                      <a:lnTo>
                        <a:pt x="12204" y="653"/>
                      </a:lnTo>
                      <a:lnTo>
                        <a:pt x="12177" y="582"/>
                      </a:lnTo>
                      <a:lnTo>
                        <a:pt x="12133" y="512"/>
                      </a:lnTo>
                      <a:lnTo>
                        <a:pt x="12089" y="450"/>
                      </a:lnTo>
                      <a:lnTo>
                        <a:pt x="12036" y="388"/>
                      </a:lnTo>
                      <a:lnTo>
                        <a:pt x="12036" y="388"/>
                      </a:lnTo>
                      <a:lnTo>
                        <a:pt x="11948" y="300"/>
                      </a:lnTo>
                      <a:lnTo>
                        <a:pt x="11851" y="221"/>
                      </a:lnTo>
                      <a:lnTo>
                        <a:pt x="11745" y="159"/>
                      </a:lnTo>
                      <a:lnTo>
                        <a:pt x="11630" y="97"/>
                      </a:lnTo>
                      <a:lnTo>
                        <a:pt x="11498" y="62"/>
                      </a:lnTo>
                      <a:lnTo>
                        <a:pt x="11365" y="26"/>
                      </a:lnTo>
                      <a:lnTo>
                        <a:pt x="11215" y="9"/>
                      </a:lnTo>
                      <a:lnTo>
                        <a:pt x="11065" y="9"/>
                      </a:lnTo>
                      <a:lnTo>
                        <a:pt x="10156" y="9"/>
                      </a:lnTo>
                      <a:lnTo>
                        <a:pt x="10156" y="0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256" y="9"/>
                      </a:lnTo>
                      <a:lnTo>
                        <a:pt x="194" y="26"/>
                      </a:lnTo>
                      <a:lnTo>
                        <a:pt x="141" y="53"/>
                      </a:lnTo>
                      <a:lnTo>
                        <a:pt x="97" y="88"/>
                      </a:lnTo>
                      <a:lnTo>
                        <a:pt x="53" y="141"/>
                      </a:lnTo>
                      <a:lnTo>
                        <a:pt x="26" y="194"/>
                      </a:lnTo>
                      <a:lnTo>
                        <a:pt x="9" y="247"/>
                      </a:lnTo>
                      <a:lnTo>
                        <a:pt x="0" y="318"/>
                      </a:lnTo>
                      <a:lnTo>
                        <a:pt x="0" y="1244"/>
                      </a:lnTo>
                      <a:lnTo>
                        <a:pt x="0" y="1271"/>
                      </a:lnTo>
                      <a:lnTo>
                        <a:pt x="0" y="1271"/>
                      </a:lnTo>
                      <a:lnTo>
                        <a:pt x="9" y="1394"/>
                      </a:lnTo>
                      <a:lnTo>
                        <a:pt x="26" y="1518"/>
                      </a:lnTo>
                      <a:lnTo>
                        <a:pt x="53" y="1633"/>
                      </a:lnTo>
                      <a:lnTo>
                        <a:pt x="97" y="1738"/>
                      </a:lnTo>
                      <a:lnTo>
                        <a:pt x="141" y="1844"/>
                      </a:lnTo>
                      <a:lnTo>
                        <a:pt x="203" y="1941"/>
                      </a:lnTo>
                      <a:lnTo>
                        <a:pt x="265" y="2039"/>
                      </a:lnTo>
                      <a:lnTo>
                        <a:pt x="335" y="2127"/>
                      </a:lnTo>
                      <a:lnTo>
                        <a:pt x="424" y="2206"/>
                      </a:lnTo>
                      <a:lnTo>
                        <a:pt x="512" y="2277"/>
                      </a:lnTo>
                      <a:lnTo>
                        <a:pt x="609" y="2339"/>
                      </a:lnTo>
                      <a:lnTo>
                        <a:pt x="706" y="2391"/>
                      </a:lnTo>
                      <a:lnTo>
                        <a:pt x="812" y="2436"/>
                      </a:lnTo>
                      <a:lnTo>
                        <a:pt x="927" y="2471"/>
                      </a:lnTo>
                      <a:lnTo>
                        <a:pt x="1041" y="2497"/>
                      </a:lnTo>
                      <a:lnTo>
                        <a:pt x="1156" y="2515"/>
                      </a:lnTo>
                      <a:lnTo>
                        <a:pt x="1156" y="13739"/>
                      </a:lnTo>
                      <a:lnTo>
                        <a:pt x="1156" y="13739"/>
                      </a:lnTo>
                      <a:lnTo>
                        <a:pt x="1156" y="13880"/>
                      </a:lnTo>
                      <a:lnTo>
                        <a:pt x="1165" y="13977"/>
                      </a:lnTo>
                      <a:lnTo>
                        <a:pt x="1174" y="14092"/>
                      </a:lnTo>
                      <a:lnTo>
                        <a:pt x="1209" y="14224"/>
                      </a:lnTo>
                      <a:lnTo>
                        <a:pt x="1253" y="14357"/>
                      </a:lnTo>
                      <a:lnTo>
                        <a:pt x="1288" y="14427"/>
                      </a:lnTo>
                      <a:lnTo>
                        <a:pt x="1333" y="14489"/>
                      </a:lnTo>
                      <a:lnTo>
                        <a:pt x="1377" y="14560"/>
                      </a:lnTo>
                      <a:lnTo>
                        <a:pt x="1421" y="14622"/>
                      </a:lnTo>
                      <a:lnTo>
                        <a:pt x="1421" y="14622"/>
                      </a:lnTo>
                      <a:lnTo>
                        <a:pt x="1509" y="14710"/>
                      </a:lnTo>
                      <a:lnTo>
                        <a:pt x="1606" y="14780"/>
                      </a:lnTo>
                      <a:lnTo>
                        <a:pt x="1712" y="14851"/>
                      </a:lnTo>
                      <a:lnTo>
                        <a:pt x="1827" y="14904"/>
                      </a:lnTo>
                      <a:lnTo>
                        <a:pt x="1950" y="14939"/>
                      </a:lnTo>
                      <a:lnTo>
                        <a:pt x="2083" y="14975"/>
                      </a:lnTo>
                      <a:lnTo>
                        <a:pt x="2224" y="14992"/>
                      </a:lnTo>
                      <a:lnTo>
                        <a:pt x="2374" y="14992"/>
                      </a:lnTo>
                      <a:lnTo>
                        <a:pt x="12618" y="14992"/>
                      </a:lnTo>
                      <a:lnTo>
                        <a:pt x="12618" y="14992"/>
                      </a:lnTo>
                      <a:lnTo>
                        <a:pt x="12777" y="15001"/>
                      </a:lnTo>
                      <a:lnTo>
                        <a:pt x="12777" y="15001"/>
                      </a:lnTo>
                      <a:lnTo>
                        <a:pt x="12866" y="15001"/>
                      </a:lnTo>
                      <a:lnTo>
                        <a:pt x="12971" y="14992"/>
                      </a:lnTo>
                      <a:lnTo>
                        <a:pt x="13095" y="14975"/>
                      </a:lnTo>
                      <a:lnTo>
                        <a:pt x="13219" y="14948"/>
                      </a:lnTo>
                      <a:lnTo>
                        <a:pt x="13342" y="14904"/>
                      </a:lnTo>
                      <a:lnTo>
                        <a:pt x="13466" y="14851"/>
                      </a:lnTo>
                      <a:lnTo>
                        <a:pt x="13598" y="14780"/>
                      </a:lnTo>
                      <a:lnTo>
                        <a:pt x="13713" y="14683"/>
                      </a:lnTo>
                      <a:lnTo>
                        <a:pt x="13713" y="14683"/>
                      </a:lnTo>
                      <a:lnTo>
                        <a:pt x="13783" y="14622"/>
                      </a:lnTo>
                      <a:lnTo>
                        <a:pt x="13845" y="14542"/>
                      </a:lnTo>
                      <a:lnTo>
                        <a:pt x="13916" y="14454"/>
                      </a:lnTo>
                      <a:lnTo>
                        <a:pt x="13969" y="14348"/>
                      </a:lnTo>
                      <a:lnTo>
                        <a:pt x="14022" y="14216"/>
                      </a:lnTo>
                      <a:lnTo>
                        <a:pt x="14066" y="14074"/>
                      </a:lnTo>
                      <a:lnTo>
                        <a:pt x="14092" y="13916"/>
                      </a:lnTo>
                      <a:lnTo>
                        <a:pt x="14101" y="13739"/>
                      </a:lnTo>
                      <a:lnTo>
                        <a:pt x="14101" y="12795"/>
                      </a:lnTo>
                      <a:lnTo>
                        <a:pt x="14101" y="12795"/>
                      </a:lnTo>
                      <a:lnTo>
                        <a:pt x="14092" y="12733"/>
                      </a:lnTo>
                      <a:lnTo>
                        <a:pt x="14075" y="12671"/>
                      </a:lnTo>
                      <a:lnTo>
                        <a:pt x="14048" y="12618"/>
                      </a:lnTo>
                      <a:lnTo>
                        <a:pt x="14004" y="12574"/>
                      </a:lnTo>
                      <a:lnTo>
                        <a:pt x="13960" y="12530"/>
                      </a:lnTo>
                      <a:lnTo>
                        <a:pt x="13907" y="12504"/>
                      </a:lnTo>
                      <a:lnTo>
                        <a:pt x="13845" y="12486"/>
                      </a:lnTo>
                      <a:lnTo>
                        <a:pt x="13783" y="12477"/>
                      </a:lnTo>
                      <a:close/>
                      <a:moveTo>
                        <a:pt x="627" y="1271"/>
                      </a:moveTo>
                      <a:lnTo>
                        <a:pt x="627" y="1244"/>
                      </a:lnTo>
                      <a:lnTo>
                        <a:pt x="627" y="627"/>
                      </a:lnTo>
                      <a:lnTo>
                        <a:pt x="9662" y="627"/>
                      </a:lnTo>
                      <a:lnTo>
                        <a:pt x="9662" y="627"/>
                      </a:lnTo>
                      <a:lnTo>
                        <a:pt x="9697" y="627"/>
                      </a:lnTo>
                      <a:lnTo>
                        <a:pt x="9697" y="1262"/>
                      </a:lnTo>
                      <a:lnTo>
                        <a:pt x="9697" y="1262"/>
                      </a:lnTo>
                      <a:lnTo>
                        <a:pt x="9697" y="1350"/>
                      </a:lnTo>
                      <a:lnTo>
                        <a:pt x="9706" y="1438"/>
                      </a:lnTo>
                      <a:lnTo>
                        <a:pt x="9715" y="1527"/>
                      </a:lnTo>
                      <a:lnTo>
                        <a:pt x="9733" y="1606"/>
                      </a:lnTo>
                      <a:lnTo>
                        <a:pt x="9786" y="1756"/>
                      </a:lnTo>
                      <a:lnTo>
                        <a:pt x="9847" y="1888"/>
                      </a:lnTo>
                      <a:lnTo>
                        <a:pt x="1244" y="1888"/>
                      </a:lnTo>
                      <a:lnTo>
                        <a:pt x="1244" y="1888"/>
                      </a:lnTo>
                      <a:lnTo>
                        <a:pt x="1183" y="1888"/>
                      </a:lnTo>
                      <a:lnTo>
                        <a:pt x="1121" y="1880"/>
                      </a:lnTo>
                      <a:lnTo>
                        <a:pt x="1059" y="1862"/>
                      </a:lnTo>
                      <a:lnTo>
                        <a:pt x="1006" y="1844"/>
                      </a:lnTo>
                      <a:lnTo>
                        <a:pt x="953" y="1818"/>
                      </a:lnTo>
                      <a:lnTo>
                        <a:pt x="900" y="1783"/>
                      </a:lnTo>
                      <a:lnTo>
                        <a:pt x="856" y="1747"/>
                      </a:lnTo>
                      <a:lnTo>
                        <a:pt x="812" y="1712"/>
                      </a:lnTo>
                      <a:lnTo>
                        <a:pt x="768" y="1668"/>
                      </a:lnTo>
                      <a:lnTo>
                        <a:pt x="732" y="1615"/>
                      </a:lnTo>
                      <a:lnTo>
                        <a:pt x="706" y="1571"/>
                      </a:lnTo>
                      <a:lnTo>
                        <a:pt x="680" y="1518"/>
                      </a:lnTo>
                      <a:lnTo>
                        <a:pt x="653" y="1456"/>
                      </a:lnTo>
                      <a:lnTo>
                        <a:pt x="644" y="1403"/>
                      </a:lnTo>
                      <a:lnTo>
                        <a:pt x="635" y="1341"/>
                      </a:lnTo>
                      <a:lnTo>
                        <a:pt x="627" y="1271"/>
                      </a:lnTo>
                      <a:close/>
                      <a:moveTo>
                        <a:pt x="1897" y="14216"/>
                      </a:moveTo>
                      <a:lnTo>
                        <a:pt x="1897" y="14216"/>
                      </a:lnTo>
                      <a:lnTo>
                        <a:pt x="1853" y="14145"/>
                      </a:lnTo>
                      <a:lnTo>
                        <a:pt x="1818" y="14083"/>
                      </a:lnTo>
                      <a:lnTo>
                        <a:pt x="1800" y="14013"/>
                      </a:lnTo>
                      <a:lnTo>
                        <a:pt x="1783" y="13942"/>
                      </a:lnTo>
                      <a:lnTo>
                        <a:pt x="1783" y="13836"/>
                      </a:lnTo>
                      <a:lnTo>
                        <a:pt x="1783" y="13792"/>
                      </a:lnTo>
                      <a:lnTo>
                        <a:pt x="1783" y="13774"/>
                      </a:lnTo>
                      <a:lnTo>
                        <a:pt x="1783" y="2515"/>
                      </a:lnTo>
                      <a:lnTo>
                        <a:pt x="10836" y="2515"/>
                      </a:lnTo>
                      <a:lnTo>
                        <a:pt x="10836" y="2515"/>
                      </a:lnTo>
                      <a:lnTo>
                        <a:pt x="10898" y="2506"/>
                      </a:lnTo>
                      <a:lnTo>
                        <a:pt x="10951" y="2497"/>
                      </a:lnTo>
                      <a:lnTo>
                        <a:pt x="11004" y="2462"/>
                      </a:lnTo>
                      <a:lnTo>
                        <a:pt x="11048" y="2427"/>
                      </a:lnTo>
                      <a:lnTo>
                        <a:pt x="11083" y="2391"/>
                      </a:lnTo>
                      <a:lnTo>
                        <a:pt x="11118" y="2339"/>
                      </a:lnTo>
                      <a:lnTo>
                        <a:pt x="11136" y="2286"/>
                      </a:lnTo>
                      <a:lnTo>
                        <a:pt x="11145" y="2224"/>
                      </a:lnTo>
                      <a:lnTo>
                        <a:pt x="11145" y="2224"/>
                      </a:lnTo>
                      <a:lnTo>
                        <a:pt x="11145" y="2162"/>
                      </a:lnTo>
                      <a:lnTo>
                        <a:pt x="11127" y="2100"/>
                      </a:lnTo>
                      <a:lnTo>
                        <a:pt x="11109" y="2047"/>
                      </a:lnTo>
                      <a:lnTo>
                        <a:pt x="11074" y="2003"/>
                      </a:lnTo>
                      <a:lnTo>
                        <a:pt x="11030" y="1959"/>
                      </a:lnTo>
                      <a:lnTo>
                        <a:pt x="10986" y="1933"/>
                      </a:lnTo>
                      <a:lnTo>
                        <a:pt x="10933" y="1906"/>
                      </a:lnTo>
                      <a:lnTo>
                        <a:pt x="10871" y="1888"/>
                      </a:lnTo>
                      <a:lnTo>
                        <a:pt x="10871" y="1888"/>
                      </a:lnTo>
                      <a:lnTo>
                        <a:pt x="10818" y="1880"/>
                      </a:lnTo>
                      <a:lnTo>
                        <a:pt x="10748" y="1862"/>
                      </a:lnTo>
                      <a:lnTo>
                        <a:pt x="10659" y="1827"/>
                      </a:lnTo>
                      <a:lnTo>
                        <a:pt x="10562" y="1774"/>
                      </a:lnTo>
                      <a:lnTo>
                        <a:pt x="10518" y="1738"/>
                      </a:lnTo>
                      <a:lnTo>
                        <a:pt x="10474" y="1694"/>
                      </a:lnTo>
                      <a:lnTo>
                        <a:pt x="10430" y="1641"/>
                      </a:lnTo>
                      <a:lnTo>
                        <a:pt x="10395" y="1580"/>
                      </a:lnTo>
                      <a:lnTo>
                        <a:pt x="10359" y="1518"/>
                      </a:lnTo>
                      <a:lnTo>
                        <a:pt x="10342" y="1438"/>
                      </a:lnTo>
                      <a:lnTo>
                        <a:pt x="10324" y="1350"/>
                      </a:lnTo>
                      <a:lnTo>
                        <a:pt x="10324" y="1262"/>
                      </a:lnTo>
                      <a:lnTo>
                        <a:pt x="10324" y="627"/>
                      </a:lnTo>
                      <a:lnTo>
                        <a:pt x="11065" y="627"/>
                      </a:lnTo>
                      <a:lnTo>
                        <a:pt x="11065" y="627"/>
                      </a:lnTo>
                      <a:lnTo>
                        <a:pt x="11145" y="635"/>
                      </a:lnTo>
                      <a:lnTo>
                        <a:pt x="11224" y="644"/>
                      </a:lnTo>
                      <a:lnTo>
                        <a:pt x="11304" y="653"/>
                      </a:lnTo>
                      <a:lnTo>
                        <a:pt x="11365" y="671"/>
                      </a:lnTo>
                      <a:lnTo>
                        <a:pt x="11427" y="697"/>
                      </a:lnTo>
                      <a:lnTo>
                        <a:pt x="11480" y="724"/>
                      </a:lnTo>
                      <a:lnTo>
                        <a:pt x="11524" y="759"/>
                      </a:lnTo>
                      <a:lnTo>
                        <a:pt x="11568" y="794"/>
                      </a:lnTo>
                      <a:lnTo>
                        <a:pt x="11568" y="794"/>
                      </a:lnTo>
                      <a:lnTo>
                        <a:pt x="11612" y="856"/>
                      </a:lnTo>
                      <a:lnTo>
                        <a:pt x="11639" y="927"/>
                      </a:lnTo>
                      <a:lnTo>
                        <a:pt x="11665" y="997"/>
                      </a:lnTo>
                      <a:lnTo>
                        <a:pt x="11674" y="1059"/>
                      </a:lnTo>
                      <a:lnTo>
                        <a:pt x="11683" y="1165"/>
                      </a:lnTo>
                      <a:lnTo>
                        <a:pt x="11683" y="1200"/>
                      </a:lnTo>
                      <a:lnTo>
                        <a:pt x="11674" y="14374"/>
                      </a:lnTo>
                      <a:lnTo>
                        <a:pt x="2374" y="14374"/>
                      </a:lnTo>
                      <a:lnTo>
                        <a:pt x="2374" y="14374"/>
                      </a:lnTo>
                      <a:lnTo>
                        <a:pt x="2294" y="14366"/>
                      </a:lnTo>
                      <a:lnTo>
                        <a:pt x="2224" y="14357"/>
                      </a:lnTo>
                      <a:lnTo>
                        <a:pt x="2153" y="14348"/>
                      </a:lnTo>
                      <a:lnTo>
                        <a:pt x="2091" y="14330"/>
                      </a:lnTo>
                      <a:lnTo>
                        <a:pt x="2030" y="14304"/>
                      </a:lnTo>
                      <a:lnTo>
                        <a:pt x="1977" y="14277"/>
                      </a:lnTo>
                      <a:lnTo>
                        <a:pt x="1933" y="14251"/>
                      </a:lnTo>
                      <a:lnTo>
                        <a:pt x="1897" y="14216"/>
                      </a:lnTo>
                      <a:close/>
                      <a:moveTo>
                        <a:pt x="13474" y="13739"/>
                      </a:moveTo>
                      <a:lnTo>
                        <a:pt x="13474" y="13739"/>
                      </a:lnTo>
                      <a:lnTo>
                        <a:pt x="13466" y="13818"/>
                      </a:lnTo>
                      <a:lnTo>
                        <a:pt x="13466" y="13889"/>
                      </a:lnTo>
                      <a:lnTo>
                        <a:pt x="13448" y="13960"/>
                      </a:lnTo>
                      <a:lnTo>
                        <a:pt x="13430" y="14021"/>
                      </a:lnTo>
                      <a:lnTo>
                        <a:pt x="13404" y="14074"/>
                      </a:lnTo>
                      <a:lnTo>
                        <a:pt x="13377" y="14127"/>
                      </a:lnTo>
                      <a:lnTo>
                        <a:pt x="13342" y="14171"/>
                      </a:lnTo>
                      <a:lnTo>
                        <a:pt x="13298" y="14216"/>
                      </a:lnTo>
                      <a:lnTo>
                        <a:pt x="13298" y="14216"/>
                      </a:lnTo>
                      <a:lnTo>
                        <a:pt x="13254" y="14251"/>
                      </a:lnTo>
                      <a:lnTo>
                        <a:pt x="13201" y="14286"/>
                      </a:lnTo>
                      <a:lnTo>
                        <a:pt x="13148" y="14313"/>
                      </a:lnTo>
                      <a:lnTo>
                        <a:pt x="13095" y="14330"/>
                      </a:lnTo>
                      <a:lnTo>
                        <a:pt x="12980" y="14357"/>
                      </a:lnTo>
                      <a:lnTo>
                        <a:pt x="12866" y="14374"/>
                      </a:lnTo>
                      <a:lnTo>
                        <a:pt x="12866" y="14374"/>
                      </a:lnTo>
                      <a:lnTo>
                        <a:pt x="12301" y="14374"/>
                      </a:lnTo>
                      <a:lnTo>
                        <a:pt x="12301" y="13104"/>
                      </a:lnTo>
                      <a:lnTo>
                        <a:pt x="13474" y="13104"/>
                      </a:lnTo>
                      <a:lnTo>
                        <a:pt x="13474" y="137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717074"/>
                    </a:solidFill>
                    <a:effectLst/>
                    <a:uLnTx/>
                    <a:uFillTx/>
                    <a:latin typeface="Metropolis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8" name="Group 130">
              <a:extLst>
                <a:ext uri="{FF2B5EF4-FFF2-40B4-BE49-F238E27FC236}">
                  <a16:creationId xmlns:a16="http://schemas.microsoft.com/office/drawing/2014/main" id="{AA94DC9A-275F-19FE-B7FE-B0542A6E8464}"/>
                </a:ext>
              </a:extLst>
            </p:cNvPr>
            <p:cNvGrpSpPr/>
            <p:nvPr/>
          </p:nvGrpSpPr>
          <p:grpSpPr>
            <a:xfrm>
              <a:off x="1220486" y="3214984"/>
              <a:ext cx="282644" cy="282643"/>
              <a:chOff x="1870264" y="2869201"/>
              <a:chExt cx="381203" cy="381203"/>
            </a:xfrm>
          </p:grpSpPr>
          <p:sp>
            <p:nvSpPr>
              <p:cNvPr id="77" name="Oval 131">
                <a:extLst>
                  <a:ext uri="{FF2B5EF4-FFF2-40B4-BE49-F238E27FC236}">
                    <a16:creationId xmlns:a16="http://schemas.microsoft.com/office/drawing/2014/main" id="{59F9692C-864A-94BF-D9D5-12231345563F}"/>
                  </a:ext>
                </a:extLst>
              </p:cNvPr>
              <p:cNvSpPr/>
              <p:nvPr/>
            </p:nvSpPr>
            <p:spPr>
              <a:xfrm>
                <a:off x="1870264" y="2869201"/>
                <a:ext cx="381203" cy="381203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Freeform 21">
                <a:extLst>
                  <a:ext uri="{FF2B5EF4-FFF2-40B4-BE49-F238E27FC236}">
                    <a16:creationId xmlns:a16="http://schemas.microsoft.com/office/drawing/2014/main" id="{C094384D-0BE8-2172-DCAF-4C71EC92A43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958418" y="2981403"/>
                <a:ext cx="227263" cy="173153"/>
              </a:xfrm>
              <a:custGeom>
                <a:avLst/>
                <a:gdLst>
                  <a:gd name="T0" fmla="*/ 364 w 389"/>
                  <a:gd name="T1" fmla="*/ 176 h 296"/>
                  <a:gd name="T2" fmla="*/ 355 w 389"/>
                  <a:gd name="T3" fmla="*/ 217 h 296"/>
                  <a:gd name="T4" fmla="*/ 289 w 389"/>
                  <a:gd name="T5" fmla="*/ 130 h 296"/>
                  <a:gd name="T6" fmla="*/ 298 w 389"/>
                  <a:gd name="T7" fmla="*/ 193 h 296"/>
                  <a:gd name="T8" fmla="*/ 264 w 389"/>
                  <a:gd name="T9" fmla="*/ 143 h 296"/>
                  <a:gd name="T10" fmla="*/ 257 w 389"/>
                  <a:gd name="T11" fmla="*/ 195 h 296"/>
                  <a:gd name="T12" fmla="*/ 318 w 389"/>
                  <a:gd name="T13" fmla="*/ 296 h 296"/>
                  <a:gd name="T14" fmla="*/ 319 w 389"/>
                  <a:gd name="T15" fmla="*/ 296 h 296"/>
                  <a:gd name="T16" fmla="*/ 376 w 389"/>
                  <a:gd name="T17" fmla="*/ 196 h 296"/>
                  <a:gd name="T18" fmla="*/ 319 w 389"/>
                  <a:gd name="T19" fmla="*/ 280 h 296"/>
                  <a:gd name="T20" fmla="*/ 270 w 389"/>
                  <a:gd name="T21" fmla="*/ 262 h 296"/>
                  <a:gd name="T22" fmla="*/ 276 w 389"/>
                  <a:gd name="T23" fmla="*/ 183 h 296"/>
                  <a:gd name="T24" fmla="*/ 288 w 389"/>
                  <a:gd name="T25" fmla="*/ 237 h 296"/>
                  <a:gd name="T26" fmla="*/ 318 w 389"/>
                  <a:gd name="T27" fmla="*/ 154 h 296"/>
                  <a:gd name="T28" fmla="*/ 337 w 389"/>
                  <a:gd name="T29" fmla="*/ 231 h 296"/>
                  <a:gd name="T30" fmla="*/ 345 w 389"/>
                  <a:gd name="T31" fmla="*/ 239 h 296"/>
                  <a:gd name="T32" fmla="*/ 361 w 389"/>
                  <a:gd name="T33" fmla="*/ 260 h 296"/>
                  <a:gd name="T34" fmla="*/ 255 w 389"/>
                  <a:gd name="T35" fmla="*/ 182 h 296"/>
                  <a:gd name="T36" fmla="*/ 236 w 389"/>
                  <a:gd name="T37" fmla="*/ 166 h 296"/>
                  <a:gd name="T38" fmla="*/ 329 w 389"/>
                  <a:gd name="T39" fmla="*/ 126 h 296"/>
                  <a:gd name="T40" fmla="*/ 345 w 389"/>
                  <a:gd name="T41" fmla="*/ 139 h 296"/>
                  <a:gd name="T42" fmla="*/ 0 w 389"/>
                  <a:gd name="T43" fmla="*/ 0 h 296"/>
                  <a:gd name="T44" fmla="*/ 243 w 389"/>
                  <a:gd name="T45" fmla="*/ 235 h 296"/>
                  <a:gd name="T46" fmla="*/ 181 w 389"/>
                  <a:gd name="T47" fmla="*/ 219 h 296"/>
                  <a:gd name="T48" fmla="*/ 165 w 389"/>
                  <a:gd name="T49" fmla="*/ 219 h 296"/>
                  <a:gd name="T50" fmla="*/ 71 w 389"/>
                  <a:gd name="T51" fmla="*/ 182 h 296"/>
                  <a:gd name="T52" fmla="*/ 165 w 389"/>
                  <a:gd name="T53" fmla="*/ 219 h 296"/>
                  <a:gd name="T54" fmla="*/ 110 w 389"/>
                  <a:gd name="T55" fmla="*/ 126 h 296"/>
                  <a:gd name="T56" fmla="*/ 16 w 389"/>
                  <a:gd name="T57" fmla="*/ 166 h 296"/>
                  <a:gd name="T58" fmla="*/ 126 w 389"/>
                  <a:gd name="T59" fmla="*/ 54 h 296"/>
                  <a:gd name="T60" fmla="*/ 220 w 389"/>
                  <a:gd name="T61" fmla="*/ 16 h 296"/>
                  <a:gd name="T62" fmla="*/ 126 w 389"/>
                  <a:gd name="T63" fmla="*/ 54 h 296"/>
                  <a:gd name="T64" fmla="*/ 165 w 389"/>
                  <a:gd name="T65" fmla="*/ 110 h 296"/>
                  <a:gd name="T66" fmla="*/ 71 w 389"/>
                  <a:gd name="T67" fmla="*/ 70 h 296"/>
                  <a:gd name="T68" fmla="*/ 55 w 389"/>
                  <a:gd name="T69" fmla="*/ 110 h 296"/>
                  <a:gd name="T70" fmla="*/ 16 w 389"/>
                  <a:gd name="T71" fmla="*/ 70 h 296"/>
                  <a:gd name="T72" fmla="*/ 55 w 389"/>
                  <a:gd name="T73" fmla="*/ 110 h 296"/>
                  <a:gd name="T74" fmla="*/ 126 w 389"/>
                  <a:gd name="T75" fmla="*/ 166 h 296"/>
                  <a:gd name="T76" fmla="*/ 220 w 389"/>
                  <a:gd name="T77" fmla="*/ 126 h 296"/>
                  <a:gd name="T78" fmla="*/ 228 w 389"/>
                  <a:gd name="T79" fmla="*/ 110 h 296"/>
                  <a:gd name="T80" fmla="*/ 181 w 389"/>
                  <a:gd name="T81" fmla="*/ 70 h 296"/>
                  <a:gd name="T82" fmla="*/ 274 w 389"/>
                  <a:gd name="T83" fmla="*/ 110 h 296"/>
                  <a:gd name="T84" fmla="*/ 228 w 389"/>
                  <a:gd name="T85" fmla="*/ 110 h 296"/>
                  <a:gd name="T86" fmla="*/ 290 w 389"/>
                  <a:gd name="T87" fmla="*/ 70 h 296"/>
                  <a:gd name="T88" fmla="*/ 329 w 389"/>
                  <a:gd name="T89" fmla="*/ 110 h 296"/>
                  <a:gd name="T90" fmla="*/ 329 w 389"/>
                  <a:gd name="T91" fmla="*/ 54 h 296"/>
                  <a:gd name="T92" fmla="*/ 236 w 389"/>
                  <a:gd name="T93" fmla="*/ 16 h 296"/>
                  <a:gd name="T94" fmla="*/ 329 w 389"/>
                  <a:gd name="T95" fmla="*/ 54 h 296"/>
                  <a:gd name="T96" fmla="*/ 110 w 389"/>
                  <a:gd name="T97" fmla="*/ 54 h 296"/>
                  <a:gd name="T98" fmla="*/ 16 w 389"/>
                  <a:gd name="T99" fmla="*/ 16 h 296"/>
                  <a:gd name="T100" fmla="*/ 16 w 389"/>
                  <a:gd name="T101" fmla="*/ 182 h 296"/>
                  <a:gd name="T102" fmla="*/ 55 w 389"/>
                  <a:gd name="T103" fmla="*/ 219 h 296"/>
                  <a:gd name="T104" fmla="*/ 16 w 389"/>
                  <a:gd name="T105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9" h="296">
                    <a:moveTo>
                      <a:pt x="376" y="196"/>
                    </a:moveTo>
                    <a:cubicBezTo>
                      <a:pt x="364" y="176"/>
                      <a:pt x="364" y="176"/>
                      <a:pt x="364" y="176"/>
                    </a:cubicBezTo>
                    <a:cubicBezTo>
                      <a:pt x="361" y="199"/>
                      <a:pt x="361" y="199"/>
                      <a:pt x="361" y="199"/>
                    </a:cubicBezTo>
                    <a:cubicBezTo>
                      <a:pt x="360" y="208"/>
                      <a:pt x="357" y="214"/>
                      <a:pt x="355" y="217"/>
                    </a:cubicBezTo>
                    <a:cubicBezTo>
                      <a:pt x="359" y="190"/>
                      <a:pt x="364" y="147"/>
                      <a:pt x="306" y="134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8" y="146"/>
                      <a:pt x="298" y="146"/>
                      <a:pt x="298" y="146"/>
                    </a:cubicBezTo>
                    <a:cubicBezTo>
                      <a:pt x="306" y="160"/>
                      <a:pt x="304" y="178"/>
                      <a:pt x="298" y="193"/>
                    </a:cubicBezTo>
                    <a:cubicBezTo>
                      <a:pt x="291" y="172"/>
                      <a:pt x="278" y="157"/>
                      <a:pt x="277" y="157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3" y="171"/>
                      <a:pt x="260" y="183"/>
                      <a:pt x="257" y="195"/>
                    </a:cubicBezTo>
                    <a:cubicBezTo>
                      <a:pt x="250" y="221"/>
                      <a:pt x="242" y="251"/>
                      <a:pt x="257" y="272"/>
                    </a:cubicBezTo>
                    <a:cubicBezTo>
                      <a:pt x="267" y="287"/>
                      <a:pt x="287" y="295"/>
                      <a:pt x="318" y="296"/>
                    </a:cubicBezTo>
                    <a:cubicBezTo>
                      <a:pt x="318" y="296"/>
                      <a:pt x="318" y="296"/>
                      <a:pt x="318" y="296"/>
                    </a:cubicBezTo>
                    <a:cubicBezTo>
                      <a:pt x="318" y="296"/>
                      <a:pt x="318" y="296"/>
                      <a:pt x="319" y="296"/>
                    </a:cubicBezTo>
                    <a:cubicBezTo>
                      <a:pt x="352" y="296"/>
                      <a:pt x="368" y="281"/>
                      <a:pt x="375" y="268"/>
                    </a:cubicBezTo>
                    <a:cubicBezTo>
                      <a:pt x="389" y="244"/>
                      <a:pt x="384" y="211"/>
                      <a:pt x="376" y="196"/>
                    </a:cubicBezTo>
                    <a:close/>
                    <a:moveTo>
                      <a:pt x="361" y="260"/>
                    </a:moveTo>
                    <a:cubicBezTo>
                      <a:pt x="354" y="273"/>
                      <a:pt x="339" y="280"/>
                      <a:pt x="319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294" y="279"/>
                      <a:pt x="277" y="273"/>
                      <a:pt x="270" y="262"/>
                    </a:cubicBezTo>
                    <a:cubicBezTo>
                      <a:pt x="259" y="248"/>
                      <a:pt x="266" y="223"/>
                      <a:pt x="272" y="200"/>
                    </a:cubicBezTo>
                    <a:cubicBezTo>
                      <a:pt x="274" y="194"/>
                      <a:pt x="275" y="188"/>
                      <a:pt x="276" y="183"/>
                    </a:cubicBezTo>
                    <a:cubicBezTo>
                      <a:pt x="281" y="192"/>
                      <a:pt x="286" y="203"/>
                      <a:pt x="287" y="216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301" y="220"/>
                      <a:pt x="301" y="220"/>
                      <a:pt x="301" y="220"/>
                    </a:cubicBezTo>
                    <a:cubicBezTo>
                      <a:pt x="314" y="203"/>
                      <a:pt x="323" y="178"/>
                      <a:pt x="318" y="154"/>
                    </a:cubicBezTo>
                    <a:cubicBezTo>
                      <a:pt x="347" y="168"/>
                      <a:pt x="343" y="194"/>
                      <a:pt x="339" y="217"/>
                    </a:cubicBezTo>
                    <a:cubicBezTo>
                      <a:pt x="338" y="222"/>
                      <a:pt x="337" y="227"/>
                      <a:pt x="337" y="231"/>
                    </a:cubicBezTo>
                    <a:cubicBezTo>
                      <a:pt x="336" y="240"/>
                      <a:pt x="336" y="240"/>
                      <a:pt x="336" y="240"/>
                    </a:cubicBezTo>
                    <a:cubicBezTo>
                      <a:pt x="345" y="239"/>
                      <a:pt x="345" y="239"/>
                      <a:pt x="345" y="239"/>
                    </a:cubicBezTo>
                    <a:cubicBezTo>
                      <a:pt x="356" y="238"/>
                      <a:pt x="363" y="233"/>
                      <a:pt x="368" y="227"/>
                    </a:cubicBezTo>
                    <a:cubicBezTo>
                      <a:pt x="369" y="238"/>
                      <a:pt x="367" y="250"/>
                      <a:pt x="361" y="260"/>
                    </a:cubicBezTo>
                    <a:close/>
                    <a:moveTo>
                      <a:pt x="181" y="182"/>
                    </a:moveTo>
                    <a:cubicBezTo>
                      <a:pt x="255" y="182"/>
                      <a:pt x="255" y="182"/>
                      <a:pt x="255" y="182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36" y="166"/>
                      <a:pt x="236" y="166"/>
                      <a:pt x="236" y="16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329" y="126"/>
                      <a:pt x="329" y="126"/>
                      <a:pt x="329" y="126"/>
                    </a:cubicBezTo>
                    <a:cubicBezTo>
                      <a:pt x="329" y="139"/>
                      <a:pt x="329" y="139"/>
                      <a:pt x="329" y="139"/>
                    </a:cubicBezTo>
                    <a:cubicBezTo>
                      <a:pt x="345" y="139"/>
                      <a:pt x="345" y="139"/>
                      <a:pt x="345" y="139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181" y="219"/>
                      <a:pt x="181" y="219"/>
                      <a:pt x="181" y="219"/>
                    </a:cubicBezTo>
                    <a:lnTo>
                      <a:pt x="181" y="182"/>
                    </a:lnTo>
                    <a:close/>
                    <a:moveTo>
                      <a:pt x="165" y="219"/>
                    </a:moveTo>
                    <a:cubicBezTo>
                      <a:pt x="71" y="219"/>
                      <a:pt x="71" y="219"/>
                      <a:pt x="71" y="219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165" y="182"/>
                      <a:pt x="165" y="182"/>
                      <a:pt x="165" y="182"/>
                    </a:cubicBezTo>
                    <a:lnTo>
                      <a:pt x="165" y="219"/>
                    </a:lnTo>
                    <a:close/>
                    <a:moveTo>
                      <a:pt x="16" y="126"/>
                    </a:move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6" y="166"/>
                      <a:pt x="16" y="166"/>
                      <a:pt x="16" y="166"/>
                    </a:cubicBezTo>
                    <a:lnTo>
                      <a:pt x="16" y="126"/>
                    </a:lnTo>
                    <a:close/>
                    <a:moveTo>
                      <a:pt x="126" y="54"/>
                    </a:moveTo>
                    <a:cubicBezTo>
                      <a:pt x="126" y="16"/>
                      <a:pt x="126" y="16"/>
                      <a:pt x="126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54"/>
                      <a:pt x="220" y="54"/>
                      <a:pt x="220" y="54"/>
                    </a:cubicBezTo>
                    <a:lnTo>
                      <a:pt x="126" y="54"/>
                    </a:lnTo>
                    <a:close/>
                    <a:moveTo>
                      <a:pt x="165" y="70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1" y="70"/>
                      <a:pt x="71" y="70"/>
                      <a:pt x="71" y="70"/>
                    </a:cubicBezTo>
                    <a:lnTo>
                      <a:pt x="165" y="70"/>
                    </a:lnTo>
                    <a:close/>
                    <a:moveTo>
                      <a:pt x="55" y="110"/>
                    </a:moveTo>
                    <a:cubicBezTo>
                      <a:pt x="16" y="110"/>
                      <a:pt x="16" y="110"/>
                      <a:pt x="16" y="11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55" y="70"/>
                      <a:pt x="55" y="70"/>
                      <a:pt x="55" y="70"/>
                    </a:cubicBezTo>
                    <a:lnTo>
                      <a:pt x="55" y="110"/>
                    </a:lnTo>
                    <a:close/>
                    <a:moveTo>
                      <a:pt x="220" y="166"/>
                    </a:move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220" y="126"/>
                      <a:pt x="220" y="126"/>
                      <a:pt x="220" y="126"/>
                    </a:cubicBezTo>
                    <a:lnTo>
                      <a:pt x="220" y="166"/>
                    </a:lnTo>
                    <a:close/>
                    <a:moveTo>
                      <a:pt x="228" y="110"/>
                    </a:moveTo>
                    <a:cubicBezTo>
                      <a:pt x="181" y="110"/>
                      <a:pt x="181" y="110"/>
                      <a:pt x="181" y="11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lnTo>
                      <a:pt x="228" y="110"/>
                    </a:lnTo>
                    <a:close/>
                    <a:moveTo>
                      <a:pt x="290" y="110"/>
                    </a:moveTo>
                    <a:cubicBezTo>
                      <a:pt x="290" y="70"/>
                      <a:pt x="290" y="70"/>
                      <a:pt x="290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29" y="110"/>
                      <a:pt x="329" y="110"/>
                      <a:pt x="329" y="110"/>
                    </a:cubicBezTo>
                    <a:lnTo>
                      <a:pt x="290" y="110"/>
                    </a:lnTo>
                    <a:close/>
                    <a:moveTo>
                      <a:pt x="329" y="54"/>
                    </a:moveTo>
                    <a:cubicBezTo>
                      <a:pt x="236" y="54"/>
                      <a:pt x="236" y="54"/>
                      <a:pt x="236" y="54"/>
                    </a:cubicBezTo>
                    <a:cubicBezTo>
                      <a:pt x="236" y="16"/>
                      <a:pt x="236" y="16"/>
                      <a:pt x="236" y="16"/>
                    </a:cubicBezTo>
                    <a:cubicBezTo>
                      <a:pt x="329" y="16"/>
                      <a:pt x="329" y="16"/>
                      <a:pt x="329" y="16"/>
                    </a:cubicBezTo>
                    <a:lnTo>
                      <a:pt x="329" y="54"/>
                    </a:lnTo>
                    <a:close/>
                    <a:moveTo>
                      <a:pt x="110" y="16"/>
                    </a:moveTo>
                    <a:cubicBezTo>
                      <a:pt x="110" y="54"/>
                      <a:pt x="110" y="54"/>
                      <a:pt x="110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10" y="16"/>
                    </a:lnTo>
                    <a:close/>
                    <a:moveTo>
                      <a:pt x="16" y="182"/>
                    </a:moveTo>
                    <a:cubicBezTo>
                      <a:pt x="55" y="182"/>
                      <a:pt x="55" y="182"/>
                      <a:pt x="55" y="182"/>
                    </a:cubicBezTo>
                    <a:cubicBezTo>
                      <a:pt x="55" y="219"/>
                      <a:pt x="55" y="219"/>
                      <a:pt x="55" y="219"/>
                    </a:cubicBezTo>
                    <a:cubicBezTo>
                      <a:pt x="16" y="219"/>
                      <a:pt x="16" y="219"/>
                      <a:pt x="16" y="219"/>
                    </a:cubicBezTo>
                    <a:lnTo>
                      <a:pt x="16" y="18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717074"/>
                  </a:solidFill>
                  <a:effectLst/>
                  <a:uLnTx/>
                  <a:uFillTx/>
                  <a:latin typeface="Metropolis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oup 133">
              <a:extLst>
                <a:ext uri="{FF2B5EF4-FFF2-40B4-BE49-F238E27FC236}">
                  <a16:creationId xmlns:a16="http://schemas.microsoft.com/office/drawing/2014/main" id="{B314D570-54D8-34D4-92CF-A64E4E24701D}"/>
                </a:ext>
              </a:extLst>
            </p:cNvPr>
            <p:cNvGrpSpPr/>
            <p:nvPr/>
          </p:nvGrpSpPr>
          <p:grpSpPr>
            <a:xfrm>
              <a:off x="5262403" y="3433572"/>
              <a:ext cx="1644829" cy="1961912"/>
              <a:chOff x="5415936" y="3586639"/>
              <a:chExt cx="1644829" cy="1961912"/>
            </a:xfrm>
          </p:grpSpPr>
          <p:grpSp>
            <p:nvGrpSpPr>
              <p:cNvPr id="47" name="Group 134">
                <a:extLst>
                  <a:ext uri="{FF2B5EF4-FFF2-40B4-BE49-F238E27FC236}">
                    <a16:creationId xmlns:a16="http://schemas.microsoft.com/office/drawing/2014/main" id="{D6D4EC66-42DE-2BD2-BE1B-959A3BB472AA}"/>
                  </a:ext>
                </a:extLst>
              </p:cNvPr>
              <p:cNvGrpSpPr/>
              <p:nvPr/>
            </p:nvGrpSpPr>
            <p:grpSpPr>
              <a:xfrm>
                <a:off x="6783273" y="4433859"/>
                <a:ext cx="277492" cy="277490"/>
                <a:chOff x="985983" y="2754383"/>
                <a:chExt cx="487208" cy="487208"/>
              </a:xfrm>
            </p:grpSpPr>
            <p:sp>
              <p:nvSpPr>
                <p:cNvPr id="68" name="Oval 155">
                  <a:extLst>
                    <a:ext uri="{FF2B5EF4-FFF2-40B4-BE49-F238E27FC236}">
                      <a16:creationId xmlns:a16="http://schemas.microsoft.com/office/drawing/2014/main" id="{B0B2EC8F-AFEC-95E1-3F02-B1AF7E8AAA93}"/>
                    </a:ext>
                  </a:extLst>
                </p:cNvPr>
                <p:cNvSpPr/>
                <p:nvPr/>
              </p:nvSpPr>
              <p:spPr>
                <a:xfrm>
                  <a:off x="985983" y="2754383"/>
                  <a:ext cx="487208" cy="487208"/>
                </a:xfrm>
                <a:prstGeom prst="ellipse">
                  <a:avLst/>
                </a:pr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etropolis"/>
                    <a:ea typeface=""/>
                    <a:cs typeface=""/>
                  </a:endParaRPr>
                </a:p>
              </p:txBody>
            </p:sp>
            <p:grpSp>
              <p:nvGrpSpPr>
                <p:cNvPr id="69" name="Group 156">
                  <a:extLst>
                    <a:ext uri="{FF2B5EF4-FFF2-40B4-BE49-F238E27FC236}">
                      <a16:creationId xmlns:a16="http://schemas.microsoft.com/office/drawing/2014/main" id="{C3FF6211-889D-B896-E9D3-817FC9F9CA95}"/>
                    </a:ext>
                  </a:extLst>
                </p:cNvPr>
                <p:cNvGrpSpPr/>
                <p:nvPr/>
              </p:nvGrpSpPr>
              <p:grpSpPr>
                <a:xfrm>
                  <a:off x="1098673" y="2863193"/>
                  <a:ext cx="265675" cy="282622"/>
                  <a:chOff x="2559050" y="1109663"/>
                  <a:chExt cx="5076825" cy="5400675"/>
                </a:xfrm>
                <a:solidFill>
                  <a:sysClr val="window" lastClr="FFFFFF"/>
                </a:solidFill>
              </p:grpSpPr>
              <p:sp>
                <p:nvSpPr>
                  <p:cNvPr id="70" name="Freeform 1">
                    <a:extLst>
                      <a:ext uri="{FF2B5EF4-FFF2-40B4-BE49-F238E27FC236}">
                        <a16:creationId xmlns:a16="http://schemas.microsoft.com/office/drawing/2014/main" id="{F3100D9B-3935-C0B8-1979-72D40CB6D7F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4829175"/>
                    <a:ext cx="2751138" cy="222250"/>
                  </a:xfrm>
                  <a:custGeom>
                    <a:avLst/>
                    <a:gdLst>
                      <a:gd name="T0" fmla="*/ 0 w 7642"/>
                      <a:gd name="T1" fmla="*/ 617 h 618"/>
                      <a:gd name="T2" fmla="*/ 7641 w 7642"/>
                      <a:gd name="T3" fmla="*/ 617 h 618"/>
                      <a:gd name="T4" fmla="*/ 7641 w 7642"/>
                      <a:gd name="T5" fmla="*/ 0 h 618"/>
                      <a:gd name="T6" fmla="*/ 0 w 7642"/>
                      <a:gd name="T7" fmla="*/ 0 h 618"/>
                      <a:gd name="T8" fmla="*/ 0 w 7642"/>
                      <a:gd name="T9" fmla="*/ 617 h 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18">
                        <a:moveTo>
                          <a:pt x="0" y="617"/>
                        </a:moveTo>
                        <a:lnTo>
                          <a:pt x="7641" y="61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1" name="Freeform 2">
                    <a:extLst>
                      <a:ext uri="{FF2B5EF4-FFF2-40B4-BE49-F238E27FC236}">
                        <a16:creationId xmlns:a16="http://schemas.microsoft.com/office/drawing/2014/main" id="{235ED446-329C-E7B1-5452-A0776463D6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53848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7 h 628"/>
                      <a:gd name="T2" fmla="*/ 7641 w 7642"/>
                      <a:gd name="T3" fmla="*/ 627 h 628"/>
                      <a:gd name="T4" fmla="*/ 7641 w 7642"/>
                      <a:gd name="T5" fmla="*/ 0 h 628"/>
                      <a:gd name="T6" fmla="*/ 0 w 7642"/>
                      <a:gd name="T7" fmla="*/ 0 h 628"/>
                      <a:gd name="T8" fmla="*/ 0 w 7642"/>
                      <a:gd name="T9" fmla="*/ 627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8">
                        <a:moveTo>
                          <a:pt x="0" y="627"/>
                        </a:moveTo>
                        <a:lnTo>
                          <a:pt x="7641" y="62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2" name="Freeform 3">
                    <a:extLst>
                      <a:ext uri="{FF2B5EF4-FFF2-40B4-BE49-F238E27FC236}">
                        <a16:creationId xmlns:a16="http://schemas.microsoft.com/office/drawing/2014/main" id="{4B770E5F-ED0E-8788-3224-4BA8671D8A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426085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7 h 628"/>
                      <a:gd name="T2" fmla="*/ 7641 w 7642"/>
                      <a:gd name="T3" fmla="*/ 627 h 628"/>
                      <a:gd name="T4" fmla="*/ 7641 w 7642"/>
                      <a:gd name="T5" fmla="*/ 0 h 628"/>
                      <a:gd name="T6" fmla="*/ 0 w 7642"/>
                      <a:gd name="T7" fmla="*/ 0 h 628"/>
                      <a:gd name="T8" fmla="*/ 0 w 7642"/>
                      <a:gd name="T9" fmla="*/ 627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8">
                        <a:moveTo>
                          <a:pt x="0" y="627"/>
                        </a:moveTo>
                        <a:lnTo>
                          <a:pt x="7641" y="62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Freeform 4">
                    <a:extLst>
                      <a:ext uri="{FF2B5EF4-FFF2-40B4-BE49-F238E27FC236}">
                        <a16:creationId xmlns:a16="http://schemas.microsoft.com/office/drawing/2014/main" id="{978A71E3-AB8C-5FDD-FA09-1B2E2CA3344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36957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Freeform 5">
                    <a:extLst>
                      <a:ext uri="{FF2B5EF4-FFF2-40B4-BE49-F238E27FC236}">
                        <a16:creationId xmlns:a16="http://schemas.microsoft.com/office/drawing/2014/main" id="{07893398-A85F-73FD-8077-125ADF032B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313055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5" name="Freeform 6">
                    <a:extLst>
                      <a:ext uri="{FF2B5EF4-FFF2-40B4-BE49-F238E27FC236}">
                        <a16:creationId xmlns:a16="http://schemas.microsoft.com/office/drawing/2014/main" id="{46119A84-7E00-6990-4EBE-7C319415FE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25654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Freeform 7">
                    <a:extLst>
                      <a:ext uri="{FF2B5EF4-FFF2-40B4-BE49-F238E27FC236}">
                        <a16:creationId xmlns:a16="http://schemas.microsoft.com/office/drawing/2014/main" id="{5C48933D-9C33-717B-0C6E-07B6F58CE2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9050" y="1109663"/>
                    <a:ext cx="5076825" cy="5400675"/>
                  </a:xfrm>
                  <a:custGeom>
                    <a:avLst/>
                    <a:gdLst>
                      <a:gd name="T0" fmla="*/ 12301 w 14102"/>
                      <a:gd name="T1" fmla="*/ 1262 h 15002"/>
                      <a:gd name="T2" fmla="*/ 12257 w 14102"/>
                      <a:gd name="T3" fmla="*/ 785 h 15002"/>
                      <a:gd name="T4" fmla="*/ 12089 w 14102"/>
                      <a:gd name="T5" fmla="*/ 450 h 15002"/>
                      <a:gd name="T6" fmla="*/ 11851 w 14102"/>
                      <a:gd name="T7" fmla="*/ 221 h 15002"/>
                      <a:gd name="T8" fmla="*/ 11365 w 14102"/>
                      <a:gd name="T9" fmla="*/ 26 h 15002"/>
                      <a:gd name="T10" fmla="*/ 10156 w 14102"/>
                      <a:gd name="T11" fmla="*/ 0 h 15002"/>
                      <a:gd name="T12" fmla="*/ 194 w 14102"/>
                      <a:gd name="T13" fmla="*/ 26 h 15002"/>
                      <a:gd name="T14" fmla="*/ 26 w 14102"/>
                      <a:gd name="T15" fmla="*/ 194 h 15002"/>
                      <a:gd name="T16" fmla="*/ 0 w 14102"/>
                      <a:gd name="T17" fmla="*/ 1271 h 15002"/>
                      <a:gd name="T18" fmla="*/ 53 w 14102"/>
                      <a:gd name="T19" fmla="*/ 1633 h 15002"/>
                      <a:gd name="T20" fmla="*/ 265 w 14102"/>
                      <a:gd name="T21" fmla="*/ 2039 h 15002"/>
                      <a:gd name="T22" fmla="*/ 609 w 14102"/>
                      <a:gd name="T23" fmla="*/ 2339 h 15002"/>
                      <a:gd name="T24" fmla="*/ 1041 w 14102"/>
                      <a:gd name="T25" fmla="*/ 2497 h 15002"/>
                      <a:gd name="T26" fmla="*/ 1156 w 14102"/>
                      <a:gd name="T27" fmla="*/ 13880 h 15002"/>
                      <a:gd name="T28" fmla="*/ 1253 w 14102"/>
                      <a:gd name="T29" fmla="*/ 14357 h 15002"/>
                      <a:gd name="T30" fmla="*/ 1421 w 14102"/>
                      <a:gd name="T31" fmla="*/ 14622 h 15002"/>
                      <a:gd name="T32" fmla="*/ 1712 w 14102"/>
                      <a:gd name="T33" fmla="*/ 14851 h 15002"/>
                      <a:gd name="T34" fmla="*/ 2224 w 14102"/>
                      <a:gd name="T35" fmla="*/ 14992 h 15002"/>
                      <a:gd name="T36" fmla="*/ 12777 w 14102"/>
                      <a:gd name="T37" fmla="*/ 15001 h 15002"/>
                      <a:gd name="T38" fmla="*/ 13095 w 14102"/>
                      <a:gd name="T39" fmla="*/ 14975 h 15002"/>
                      <a:gd name="T40" fmla="*/ 13598 w 14102"/>
                      <a:gd name="T41" fmla="*/ 14780 h 15002"/>
                      <a:gd name="T42" fmla="*/ 13845 w 14102"/>
                      <a:gd name="T43" fmla="*/ 14542 h 15002"/>
                      <a:gd name="T44" fmla="*/ 14066 w 14102"/>
                      <a:gd name="T45" fmla="*/ 14074 h 15002"/>
                      <a:gd name="T46" fmla="*/ 14101 w 14102"/>
                      <a:gd name="T47" fmla="*/ 12795 h 15002"/>
                      <a:gd name="T48" fmla="*/ 14004 w 14102"/>
                      <a:gd name="T49" fmla="*/ 12574 h 15002"/>
                      <a:gd name="T50" fmla="*/ 13783 w 14102"/>
                      <a:gd name="T51" fmla="*/ 12477 h 15002"/>
                      <a:gd name="T52" fmla="*/ 9662 w 14102"/>
                      <a:gd name="T53" fmla="*/ 627 h 15002"/>
                      <a:gd name="T54" fmla="*/ 9697 w 14102"/>
                      <a:gd name="T55" fmla="*/ 1262 h 15002"/>
                      <a:gd name="T56" fmla="*/ 9733 w 14102"/>
                      <a:gd name="T57" fmla="*/ 1606 h 15002"/>
                      <a:gd name="T58" fmla="*/ 1244 w 14102"/>
                      <a:gd name="T59" fmla="*/ 1888 h 15002"/>
                      <a:gd name="T60" fmla="*/ 1006 w 14102"/>
                      <a:gd name="T61" fmla="*/ 1844 h 15002"/>
                      <a:gd name="T62" fmla="*/ 812 w 14102"/>
                      <a:gd name="T63" fmla="*/ 1712 h 15002"/>
                      <a:gd name="T64" fmla="*/ 680 w 14102"/>
                      <a:gd name="T65" fmla="*/ 1518 h 15002"/>
                      <a:gd name="T66" fmla="*/ 627 w 14102"/>
                      <a:gd name="T67" fmla="*/ 1271 h 15002"/>
                      <a:gd name="T68" fmla="*/ 1818 w 14102"/>
                      <a:gd name="T69" fmla="*/ 14083 h 15002"/>
                      <a:gd name="T70" fmla="*/ 1783 w 14102"/>
                      <a:gd name="T71" fmla="*/ 13792 h 15002"/>
                      <a:gd name="T72" fmla="*/ 10836 w 14102"/>
                      <a:gd name="T73" fmla="*/ 2515 h 15002"/>
                      <a:gd name="T74" fmla="*/ 11048 w 14102"/>
                      <a:gd name="T75" fmla="*/ 2427 h 15002"/>
                      <a:gd name="T76" fmla="*/ 11145 w 14102"/>
                      <a:gd name="T77" fmla="*/ 2224 h 15002"/>
                      <a:gd name="T78" fmla="*/ 11109 w 14102"/>
                      <a:gd name="T79" fmla="*/ 2047 h 15002"/>
                      <a:gd name="T80" fmla="*/ 10933 w 14102"/>
                      <a:gd name="T81" fmla="*/ 1906 h 15002"/>
                      <a:gd name="T82" fmla="*/ 10748 w 14102"/>
                      <a:gd name="T83" fmla="*/ 1862 h 15002"/>
                      <a:gd name="T84" fmla="*/ 10474 w 14102"/>
                      <a:gd name="T85" fmla="*/ 1694 h 15002"/>
                      <a:gd name="T86" fmla="*/ 10342 w 14102"/>
                      <a:gd name="T87" fmla="*/ 1438 h 15002"/>
                      <a:gd name="T88" fmla="*/ 11065 w 14102"/>
                      <a:gd name="T89" fmla="*/ 627 h 15002"/>
                      <a:gd name="T90" fmla="*/ 11304 w 14102"/>
                      <a:gd name="T91" fmla="*/ 653 h 15002"/>
                      <a:gd name="T92" fmla="*/ 11524 w 14102"/>
                      <a:gd name="T93" fmla="*/ 759 h 15002"/>
                      <a:gd name="T94" fmla="*/ 11639 w 14102"/>
                      <a:gd name="T95" fmla="*/ 927 h 15002"/>
                      <a:gd name="T96" fmla="*/ 11683 w 14102"/>
                      <a:gd name="T97" fmla="*/ 1200 h 15002"/>
                      <a:gd name="T98" fmla="*/ 2294 w 14102"/>
                      <a:gd name="T99" fmla="*/ 14366 h 15002"/>
                      <a:gd name="T100" fmla="*/ 2030 w 14102"/>
                      <a:gd name="T101" fmla="*/ 14304 h 15002"/>
                      <a:gd name="T102" fmla="*/ 13474 w 14102"/>
                      <a:gd name="T103" fmla="*/ 13739 h 15002"/>
                      <a:gd name="T104" fmla="*/ 13448 w 14102"/>
                      <a:gd name="T105" fmla="*/ 13960 h 15002"/>
                      <a:gd name="T106" fmla="*/ 13342 w 14102"/>
                      <a:gd name="T107" fmla="*/ 14171 h 15002"/>
                      <a:gd name="T108" fmla="*/ 13201 w 14102"/>
                      <a:gd name="T109" fmla="*/ 14286 h 15002"/>
                      <a:gd name="T110" fmla="*/ 12866 w 14102"/>
                      <a:gd name="T111" fmla="*/ 14374 h 15002"/>
                      <a:gd name="T112" fmla="*/ 13474 w 14102"/>
                      <a:gd name="T113" fmla="*/ 13104 h 150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4102" h="15002">
                        <a:moveTo>
                          <a:pt x="13783" y="12477"/>
                        </a:moveTo>
                        <a:lnTo>
                          <a:pt x="12301" y="12477"/>
                        </a:lnTo>
                        <a:lnTo>
                          <a:pt x="12301" y="1262"/>
                        </a:lnTo>
                        <a:lnTo>
                          <a:pt x="12301" y="1262"/>
                        </a:lnTo>
                        <a:lnTo>
                          <a:pt x="12310" y="1121"/>
                        </a:lnTo>
                        <a:lnTo>
                          <a:pt x="12301" y="1024"/>
                        </a:lnTo>
                        <a:lnTo>
                          <a:pt x="12283" y="909"/>
                        </a:lnTo>
                        <a:lnTo>
                          <a:pt x="12257" y="785"/>
                        </a:lnTo>
                        <a:lnTo>
                          <a:pt x="12204" y="653"/>
                        </a:lnTo>
                        <a:lnTo>
                          <a:pt x="12177" y="582"/>
                        </a:lnTo>
                        <a:lnTo>
                          <a:pt x="12133" y="512"/>
                        </a:lnTo>
                        <a:lnTo>
                          <a:pt x="12089" y="450"/>
                        </a:lnTo>
                        <a:lnTo>
                          <a:pt x="12036" y="388"/>
                        </a:lnTo>
                        <a:lnTo>
                          <a:pt x="12036" y="388"/>
                        </a:lnTo>
                        <a:lnTo>
                          <a:pt x="11948" y="300"/>
                        </a:lnTo>
                        <a:lnTo>
                          <a:pt x="11851" y="221"/>
                        </a:lnTo>
                        <a:lnTo>
                          <a:pt x="11745" y="159"/>
                        </a:lnTo>
                        <a:lnTo>
                          <a:pt x="11630" y="97"/>
                        </a:lnTo>
                        <a:lnTo>
                          <a:pt x="11498" y="62"/>
                        </a:lnTo>
                        <a:lnTo>
                          <a:pt x="11365" y="26"/>
                        </a:lnTo>
                        <a:lnTo>
                          <a:pt x="11215" y="9"/>
                        </a:lnTo>
                        <a:lnTo>
                          <a:pt x="11065" y="9"/>
                        </a:lnTo>
                        <a:lnTo>
                          <a:pt x="10156" y="9"/>
                        </a:lnTo>
                        <a:lnTo>
                          <a:pt x="10156" y="0"/>
                        </a:lnTo>
                        <a:lnTo>
                          <a:pt x="318" y="0"/>
                        </a:lnTo>
                        <a:lnTo>
                          <a:pt x="318" y="0"/>
                        </a:lnTo>
                        <a:lnTo>
                          <a:pt x="256" y="9"/>
                        </a:lnTo>
                        <a:lnTo>
                          <a:pt x="194" y="26"/>
                        </a:lnTo>
                        <a:lnTo>
                          <a:pt x="141" y="53"/>
                        </a:lnTo>
                        <a:lnTo>
                          <a:pt x="97" y="88"/>
                        </a:lnTo>
                        <a:lnTo>
                          <a:pt x="53" y="141"/>
                        </a:lnTo>
                        <a:lnTo>
                          <a:pt x="26" y="194"/>
                        </a:lnTo>
                        <a:lnTo>
                          <a:pt x="9" y="247"/>
                        </a:lnTo>
                        <a:lnTo>
                          <a:pt x="0" y="318"/>
                        </a:lnTo>
                        <a:lnTo>
                          <a:pt x="0" y="1244"/>
                        </a:lnTo>
                        <a:lnTo>
                          <a:pt x="0" y="1271"/>
                        </a:lnTo>
                        <a:lnTo>
                          <a:pt x="0" y="1271"/>
                        </a:lnTo>
                        <a:lnTo>
                          <a:pt x="9" y="1394"/>
                        </a:lnTo>
                        <a:lnTo>
                          <a:pt x="26" y="1518"/>
                        </a:lnTo>
                        <a:lnTo>
                          <a:pt x="53" y="1633"/>
                        </a:lnTo>
                        <a:lnTo>
                          <a:pt x="97" y="1738"/>
                        </a:lnTo>
                        <a:lnTo>
                          <a:pt x="141" y="1844"/>
                        </a:lnTo>
                        <a:lnTo>
                          <a:pt x="203" y="1941"/>
                        </a:lnTo>
                        <a:lnTo>
                          <a:pt x="265" y="2039"/>
                        </a:lnTo>
                        <a:lnTo>
                          <a:pt x="335" y="2127"/>
                        </a:lnTo>
                        <a:lnTo>
                          <a:pt x="424" y="2206"/>
                        </a:lnTo>
                        <a:lnTo>
                          <a:pt x="512" y="2277"/>
                        </a:lnTo>
                        <a:lnTo>
                          <a:pt x="609" y="2339"/>
                        </a:lnTo>
                        <a:lnTo>
                          <a:pt x="706" y="2391"/>
                        </a:lnTo>
                        <a:lnTo>
                          <a:pt x="812" y="2436"/>
                        </a:lnTo>
                        <a:lnTo>
                          <a:pt x="927" y="2471"/>
                        </a:lnTo>
                        <a:lnTo>
                          <a:pt x="1041" y="2497"/>
                        </a:lnTo>
                        <a:lnTo>
                          <a:pt x="1156" y="2515"/>
                        </a:lnTo>
                        <a:lnTo>
                          <a:pt x="1156" y="13739"/>
                        </a:lnTo>
                        <a:lnTo>
                          <a:pt x="1156" y="13739"/>
                        </a:lnTo>
                        <a:lnTo>
                          <a:pt x="1156" y="13880"/>
                        </a:lnTo>
                        <a:lnTo>
                          <a:pt x="1165" y="13977"/>
                        </a:lnTo>
                        <a:lnTo>
                          <a:pt x="1174" y="14092"/>
                        </a:lnTo>
                        <a:lnTo>
                          <a:pt x="1209" y="14224"/>
                        </a:lnTo>
                        <a:lnTo>
                          <a:pt x="1253" y="14357"/>
                        </a:lnTo>
                        <a:lnTo>
                          <a:pt x="1288" y="14427"/>
                        </a:lnTo>
                        <a:lnTo>
                          <a:pt x="1333" y="14489"/>
                        </a:lnTo>
                        <a:lnTo>
                          <a:pt x="1377" y="14560"/>
                        </a:lnTo>
                        <a:lnTo>
                          <a:pt x="1421" y="14622"/>
                        </a:lnTo>
                        <a:lnTo>
                          <a:pt x="1421" y="14622"/>
                        </a:lnTo>
                        <a:lnTo>
                          <a:pt x="1509" y="14710"/>
                        </a:lnTo>
                        <a:lnTo>
                          <a:pt x="1606" y="14780"/>
                        </a:lnTo>
                        <a:lnTo>
                          <a:pt x="1712" y="14851"/>
                        </a:lnTo>
                        <a:lnTo>
                          <a:pt x="1827" y="14904"/>
                        </a:lnTo>
                        <a:lnTo>
                          <a:pt x="1950" y="14939"/>
                        </a:lnTo>
                        <a:lnTo>
                          <a:pt x="2083" y="14975"/>
                        </a:lnTo>
                        <a:lnTo>
                          <a:pt x="2224" y="14992"/>
                        </a:lnTo>
                        <a:lnTo>
                          <a:pt x="2374" y="14992"/>
                        </a:lnTo>
                        <a:lnTo>
                          <a:pt x="12618" y="14992"/>
                        </a:lnTo>
                        <a:lnTo>
                          <a:pt x="12618" y="14992"/>
                        </a:lnTo>
                        <a:lnTo>
                          <a:pt x="12777" y="15001"/>
                        </a:lnTo>
                        <a:lnTo>
                          <a:pt x="12777" y="15001"/>
                        </a:lnTo>
                        <a:lnTo>
                          <a:pt x="12866" y="15001"/>
                        </a:lnTo>
                        <a:lnTo>
                          <a:pt x="12971" y="14992"/>
                        </a:lnTo>
                        <a:lnTo>
                          <a:pt x="13095" y="14975"/>
                        </a:lnTo>
                        <a:lnTo>
                          <a:pt x="13219" y="14948"/>
                        </a:lnTo>
                        <a:lnTo>
                          <a:pt x="13342" y="14904"/>
                        </a:lnTo>
                        <a:lnTo>
                          <a:pt x="13466" y="14851"/>
                        </a:lnTo>
                        <a:lnTo>
                          <a:pt x="13598" y="14780"/>
                        </a:lnTo>
                        <a:lnTo>
                          <a:pt x="13713" y="14683"/>
                        </a:lnTo>
                        <a:lnTo>
                          <a:pt x="13713" y="14683"/>
                        </a:lnTo>
                        <a:lnTo>
                          <a:pt x="13783" y="14622"/>
                        </a:lnTo>
                        <a:lnTo>
                          <a:pt x="13845" y="14542"/>
                        </a:lnTo>
                        <a:lnTo>
                          <a:pt x="13916" y="14454"/>
                        </a:lnTo>
                        <a:lnTo>
                          <a:pt x="13969" y="14348"/>
                        </a:lnTo>
                        <a:lnTo>
                          <a:pt x="14022" y="14216"/>
                        </a:lnTo>
                        <a:lnTo>
                          <a:pt x="14066" y="14074"/>
                        </a:lnTo>
                        <a:lnTo>
                          <a:pt x="14092" y="13916"/>
                        </a:lnTo>
                        <a:lnTo>
                          <a:pt x="14101" y="13739"/>
                        </a:lnTo>
                        <a:lnTo>
                          <a:pt x="14101" y="12795"/>
                        </a:lnTo>
                        <a:lnTo>
                          <a:pt x="14101" y="12795"/>
                        </a:lnTo>
                        <a:lnTo>
                          <a:pt x="14092" y="12733"/>
                        </a:lnTo>
                        <a:lnTo>
                          <a:pt x="14075" y="12671"/>
                        </a:lnTo>
                        <a:lnTo>
                          <a:pt x="14048" y="12618"/>
                        </a:lnTo>
                        <a:lnTo>
                          <a:pt x="14004" y="12574"/>
                        </a:lnTo>
                        <a:lnTo>
                          <a:pt x="13960" y="12530"/>
                        </a:lnTo>
                        <a:lnTo>
                          <a:pt x="13907" y="12504"/>
                        </a:lnTo>
                        <a:lnTo>
                          <a:pt x="13845" y="12486"/>
                        </a:lnTo>
                        <a:lnTo>
                          <a:pt x="13783" y="12477"/>
                        </a:lnTo>
                        <a:close/>
                        <a:moveTo>
                          <a:pt x="627" y="1271"/>
                        </a:moveTo>
                        <a:lnTo>
                          <a:pt x="627" y="1244"/>
                        </a:lnTo>
                        <a:lnTo>
                          <a:pt x="627" y="627"/>
                        </a:lnTo>
                        <a:lnTo>
                          <a:pt x="9662" y="627"/>
                        </a:lnTo>
                        <a:lnTo>
                          <a:pt x="9662" y="627"/>
                        </a:lnTo>
                        <a:lnTo>
                          <a:pt x="9697" y="627"/>
                        </a:lnTo>
                        <a:lnTo>
                          <a:pt x="9697" y="1262"/>
                        </a:lnTo>
                        <a:lnTo>
                          <a:pt x="9697" y="1262"/>
                        </a:lnTo>
                        <a:lnTo>
                          <a:pt x="9697" y="1350"/>
                        </a:lnTo>
                        <a:lnTo>
                          <a:pt x="9706" y="1438"/>
                        </a:lnTo>
                        <a:lnTo>
                          <a:pt x="9715" y="1527"/>
                        </a:lnTo>
                        <a:lnTo>
                          <a:pt x="9733" y="1606"/>
                        </a:lnTo>
                        <a:lnTo>
                          <a:pt x="9786" y="1756"/>
                        </a:lnTo>
                        <a:lnTo>
                          <a:pt x="9847" y="1888"/>
                        </a:lnTo>
                        <a:lnTo>
                          <a:pt x="1244" y="1888"/>
                        </a:lnTo>
                        <a:lnTo>
                          <a:pt x="1244" y="1888"/>
                        </a:lnTo>
                        <a:lnTo>
                          <a:pt x="1183" y="1888"/>
                        </a:lnTo>
                        <a:lnTo>
                          <a:pt x="1121" y="1880"/>
                        </a:lnTo>
                        <a:lnTo>
                          <a:pt x="1059" y="1862"/>
                        </a:lnTo>
                        <a:lnTo>
                          <a:pt x="1006" y="1844"/>
                        </a:lnTo>
                        <a:lnTo>
                          <a:pt x="953" y="1818"/>
                        </a:lnTo>
                        <a:lnTo>
                          <a:pt x="900" y="1783"/>
                        </a:lnTo>
                        <a:lnTo>
                          <a:pt x="856" y="1747"/>
                        </a:lnTo>
                        <a:lnTo>
                          <a:pt x="812" y="1712"/>
                        </a:lnTo>
                        <a:lnTo>
                          <a:pt x="768" y="1668"/>
                        </a:lnTo>
                        <a:lnTo>
                          <a:pt x="732" y="1615"/>
                        </a:lnTo>
                        <a:lnTo>
                          <a:pt x="706" y="1571"/>
                        </a:lnTo>
                        <a:lnTo>
                          <a:pt x="680" y="1518"/>
                        </a:lnTo>
                        <a:lnTo>
                          <a:pt x="653" y="1456"/>
                        </a:lnTo>
                        <a:lnTo>
                          <a:pt x="644" y="1403"/>
                        </a:lnTo>
                        <a:lnTo>
                          <a:pt x="635" y="1341"/>
                        </a:lnTo>
                        <a:lnTo>
                          <a:pt x="627" y="1271"/>
                        </a:lnTo>
                        <a:close/>
                        <a:moveTo>
                          <a:pt x="1897" y="14216"/>
                        </a:moveTo>
                        <a:lnTo>
                          <a:pt x="1897" y="14216"/>
                        </a:lnTo>
                        <a:lnTo>
                          <a:pt x="1853" y="14145"/>
                        </a:lnTo>
                        <a:lnTo>
                          <a:pt x="1818" y="14083"/>
                        </a:lnTo>
                        <a:lnTo>
                          <a:pt x="1800" y="14013"/>
                        </a:lnTo>
                        <a:lnTo>
                          <a:pt x="1783" y="13942"/>
                        </a:lnTo>
                        <a:lnTo>
                          <a:pt x="1783" y="13836"/>
                        </a:lnTo>
                        <a:lnTo>
                          <a:pt x="1783" y="13792"/>
                        </a:lnTo>
                        <a:lnTo>
                          <a:pt x="1783" y="13774"/>
                        </a:lnTo>
                        <a:lnTo>
                          <a:pt x="1783" y="2515"/>
                        </a:lnTo>
                        <a:lnTo>
                          <a:pt x="10836" y="2515"/>
                        </a:lnTo>
                        <a:lnTo>
                          <a:pt x="10836" y="2515"/>
                        </a:lnTo>
                        <a:lnTo>
                          <a:pt x="10898" y="2506"/>
                        </a:lnTo>
                        <a:lnTo>
                          <a:pt x="10951" y="2497"/>
                        </a:lnTo>
                        <a:lnTo>
                          <a:pt x="11004" y="2462"/>
                        </a:lnTo>
                        <a:lnTo>
                          <a:pt x="11048" y="2427"/>
                        </a:lnTo>
                        <a:lnTo>
                          <a:pt x="11083" y="2391"/>
                        </a:lnTo>
                        <a:lnTo>
                          <a:pt x="11118" y="2339"/>
                        </a:lnTo>
                        <a:lnTo>
                          <a:pt x="11136" y="2286"/>
                        </a:lnTo>
                        <a:lnTo>
                          <a:pt x="11145" y="2224"/>
                        </a:lnTo>
                        <a:lnTo>
                          <a:pt x="11145" y="2224"/>
                        </a:lnTo>
                        <a:lnTo>
                          <a:pt x="11145" y="2162"/>
                        </a:lnTo>
                        <a:lnTo>
                          <a:pt x="11127" y="2100"/>
                        </a:lnTo>
                        <a:lnTo>
                          <a:pt x="11109" y="2047"/>
                        </a:lnTo>
                        <a:lnTo>
                          <a:pt x="11074" y="2003"/>
                        </a:lnTo>
                        <a:lnTo>
                          <a:pt x="11030" y="1959"/>
                        </a:lnTo>
                        <a:lnTo>
                          <a:pt x="10986" y="1933"/>
                        </a:lnTo>
                        <a:lnTo>
                          <a:pt x="10933" y="1906"/>
                        </a:lnTo>
                        <a:lnTo>
                          <a:pt x="10871" y="1888"/>
                        </a:lnTo>
                        <a:lnTo>
                          <a:pt x="10871" y="1888"/>
                        </a:lnTo>
                        <a:lnTo>
                          <a:pt x="10818" y="1880"/>
                        </a:lnTo>
                        <a:lnTo>
                          <a:pt x="10748" y="1862"/>
                        </a:lnTo>
                        <a:lnTo>
                          <a:pt x="10659" y="1827"/>
                        </a:lnTo>
                        <a:lnTo>
                          <a:pt x="10562" y="1774"/>
                        </a:lnTo>
                        <a:lnTo>
                          <a:pt x="10518" y="1738"/>
                        </a:lnTo>
                        <a:lnTo>
                          <a:pt x="10474" y="1694"/>
                        </a:lnTo>
                        <a:lnTo>
                          <a:pt x="10430" y="1641"/>
                        </a:lnTo>
                        <a:lnTo>
                          <a:pt x="10395" y="1580"/>
                        </a:lnTo>
                        <a:lnTo>
                          <a:pt x="10359" y="1518"/>
                        </a:lnTo>
                        <a:lnTo>
                          <a:pt x="10342" y="1438"/>
                        </a:lnTo>
                        <a:lnTo>
                          <a:pt x="10324" y="1350"/>
                        </a:lnTo>
                        <a:lnTo>
                          <a:pt x="10324" y="1262"/>
                        </a:lnTo>
                        <a:lnTo>
                          <a:pt x="10324" y="627"/>
                        </a:lnTo>
                        <a:lnTo>
                          <a:pt x="11065" y="627"/>
                        </a:lnTo>
                        <a:lnTo>
                          <a:pt x="11065" y="627"/>
                        </a:lnTo>
                        <a:lnTo>
                          <a:pt x="11145" y="635"/>
                        </a:lnTo>
                        <a:lnTo>
                          <a:pt x="11224" y="644"/>
                        </a:lnTo>
                        <a:lnTo>
                          <a:pt x="11304" y="653"/>
                        </a:lnTo>
                        <a:lnTo>
                          <a:pt x="11365" y="671"/>
                        </a:lnTo>
                        <a:lnTo>
                          <a:pt x="11427" y="697"/>
                        </a:lnTo>
                        <a:lnTo>
                          <a:pt x="11480" y="724"/>
                        </a:lnTo>
                        <a:lnTo>
                          <a:pt x="11524" y="759"/>
                        </a:lnTo>
                        <a:lnTo>
                          <a:pt x="11568" y="794"/>
                        </a:lnTo>
                        <a:lnTo>
                          <a:pt x="11568" y="794"/>
                        </a:lnTo>
                        <a:lnTo>
                          <a:pt x="11612" y="856"/>
                        </a:lnTo>
                        <a:lnTo>
                          <a:pt x="11639" y="927"/>
                        </a:lnTo>
                        <a:lnTo>
                          <a:pt x="11665" y="997"/>
                        </a:lnTo>
                        <a:lnTo>
                          <a:pt x="11674" y="1059"/>
                        </a:lnTo>
                        <a:lnTo>
                          <a:pt x="11683" y="1165"/>
                        </a:lnTo>
                        <a:lnTo>
                          <a:pt x="11683" y="1200"/>
                        </a:lnTo>
                        <a:lnTo>
                          <a:pt x="11674" y="14374"/>
                        </a:lnTo>
                        <a:lnTo>
                          <a:pt x="2374" y="14374"/>
                        </a:lnTo>
                        <a:lnTo>
                          <a:pt x="2374" y="14374"/>
                        </a:lnTo>
                        <a:lnTo>
                          <a:pt x="2294" y="14366"/>
                        </a:lnTo>
                        <a:lnTo>
                          <a:pt x="2224" y="14357"/>
                        </a:lnTo>
                        <a:lnTo>
                          <a:pt x="2153" y="14348"/>
                        </a:lnTo>
                        <a:lnTo>
                          <a:pt x="2091" y="14330"/>
                        </a:lnTo>
                        <a:lnTo>
                          <a:pt x="2030" y="14304"/>
                        </a:lnTo>
                        <a:lnTo>
                          <a:pt x="1977" y="14277"/>
                        </a:lnTo>
                        <a:lnTo>
                          <a:pt x="1933" y="14251"/>
                        </a:lnTo>
                        <a:lnTo>
                          <a:pt x="1897" y="14216"/>
                        </a:lnTo>
                        <a:close/>
                        <a:moveTo>
                          <a:pt x="13474" y="13739"/>
                        </a:moveTo>
                        <a:lnTo>
                          <a:pt x="13474" y="13739"/>
                        </a:lnTo>
                        <a:lnTo>
                          <a:pt x="13466" y="13818"/>
                        </a:lnTo>
                        <a:lnTo>
                          <a:pt x="13466" y="13889"/>
                        </a:lnTo>
                        <a:lnTo>
                          <a:pt x="13448" y="13960"/>
                        </a:lnTo>
                        <a:lnTo>
                          <a:pt x="13430" y="14021"/>
                        </a:lnTo>
                        <a:lnTo>
                          <a:pt x="13404" y="14074"/>
                        </a:lnTo>
                        <a:lnTo>
                          <a:pt x="13377" y="14127"/>
                        </a:lnTo>
                        <a:lnTo>
                          <a:pt x="13342" y="14171"/>
                        </a:lnTo>
                        <a:lnTo>
                          <a:pt x="13298" y="14216"/>
                        </a:lnTo>
                        <a:lnTo>
                          <a:pt x="13298" y="14216"/>
                        </a:lnTo>
                        <a:lnTo>
                          <a:pt x="13254" y="14251"/>
                        </a:lnTo>
                        <a:lnTo>
                          <a:pt x="13201" y="14286"/>
                        </a:lnTo>
                        <a:lnTo>
                          <a:pt x="13148" y="14313"/>
                        </a:lnTo>
                        <a:lnTo>
                          <a:pt x="13095" y="14330"/>
                        </a:lnTo>
                        <a:lnTo>
                          <a:pt x="12980" y="14357"/>
                        </a:lnTo>
                        <a:lnTo>
                          <a:pt x="12866" y="14374"/>
                        </a:lnTo>
                        <a:lnTo>
                          <a:pt x="12866" y="14374"/>
                        </a:lnTo>
                        <a:lnTo>
                          <a:pt x="12301" y="14374"/>
                        </a:lnTo>
                        <a:lnTo>
                          <a:pt x="12301" y="13104"/>
                        </a:lnTo>
                        <a:lnTo>
                          <a:pt x="13474" y="13104"/>
                        </a:lnTo>
                        <a:lnTo>
                          <a:pt x="13474" y="137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48" name="Group 135">
                <a:extLst>
                  <a:ext uri="{FF2B5EF4-FFF2-40B4-BE49-F238E27FC236}">
                    <a16:creationId xmlns:a16="http://schemas.microsoft.com/office/drawing/2014/main" id="{A88DA7D2-5881-11F9-139B-CA1577709D83}"/>
                  </a:ext>
                </a:extLst>
              </p:cNvPr>
              <p:cNvGrpSpPr/>
              <p:nvPr/>
            </p:nvGrpSpPr>
            <p:grpSpPr>
              <a:xfrm>
                <a:off x="5415936" y="3586639"/>
                <a:ext cx="277492" cy="277490"/>
                <a:chOff x="985983" y="2754383"/>
                <a:chExt cx="487208" cy="487208"/>
              </a:xfrm>
            </p:grpSpPr>
            <p:sp>
              <p:nvSpPr>
                <p:cNvPr id="59" name="Oval 146">
                  <a:extLst>
                    <a:ext uri="{FF2B5EF4-FFF2-40B4-BE49-F238E27FC236}">
                      <a16:creationId xmlns:a16="http://schemas.microsoft.com/office/drawing/2014/main" id="{4E77193D-8EF4-97D0-AEAB-F0174B8CC851}"/>
                    </a:ext>
                  </a:extLst>
                </p:cNvPr>
                <p:cNvSpPr/>
                <p:nvPr/>
              </p:nvSpPr>
              <p:spPr>
                <a:xfrm>
                  <a:off x="985983" y="2754383"/>
                  <a:ext cx="487208" cy="487208"/>
                </a:xfrm>
                <a:prstGeom prst="ellipse">
                  <a:avLst/>
                </a:pr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etropolis"/>
                    <a:ea typeface=""/>
                    <a:cs typeface=""/>
                  </a:endParaRPr>
                </a:p>
              </p:txBody>
            </p:sp>
            <p:grpSp>
              <p:nvGrpSpPr>
                <p:cNvPr id="60" name="Group 147">
                  <a:extLst>
                    <a:ext uri="{FF2B5EF4-FFF2-40B4-BE49-F238E27FC236}">
                      <a16:creationId xmlns:a16="http://schemas.microsoft.com/office/drawing/2014/main" id="{BC952261-5385-64F4-55AA-C327352CA51C}"/>
                    </a:ext>
                  </a:extLst>
                </p:cNvPr>
                <p:cNvGrpSpPr/>
                <p:nvPr/>
              </p:nvGrpSpPr>
              <p:grpSpPr>
                <a:xfrm>
                  <a:off x="1098673" y="2863193"/>
                  <a:ext cx="265675" cy="282622"/>
                  <a:chOff x="2559050" y="1109663"/>
                  <a:chExt cx="5076825" cy="5400675"/>
                </a:xfrm>
                <a:solidFill>
                  <a:sysClr val="window" lastClr="FFFFFF"/>
                </a:solidFill>
              </p:grpSpPr>
              <p:sp>
                <p:nvSpPr>
                  <p:cNvPr id="61" name="Freeform 1">
                    <a:extLst>
                      <a:ext uri="{FF2B5EF4-FFF2-40B4-BE49-F238E27FC236}">
                        <a16:creationId xmlns:a16="http://schemas.microsoft.com/office/drawing/2014/main" id="{13B70A7C-7A19-CE9F-EE79-237DCBF59E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4829175"/>
                    <a:ext cx="2751138" cy="222250"/>
                  </a:xfrm>
                  <a:custGeom>
                    <a:avLst/>
                    <a:gdLst>
                      <a:gd name="T0" fmla="*/ 0 w 7642"/>
                      <a:gd name="T1" fmla="*/ 617 h 618"/>
                      <a:gd name="T2" fmla="*/ 7641 w 7642"/>
                      <a:gd name="T3" fmla="*/ 617 h 618"/>
                      <a:gd name="T4" fmla="*/ 7641 w 7642"/>
                      <a:gd name="T5" fmla="*/ 0 h 618"/>
                      <a:gd name="T6" fmla="*/ 0 w 7642"/>
                      <a:gd name="T7" fmla="*/ 0 h 618"/>
                      <a:gd name="T8" fmla="*/ 0 w 7642"/>
                      <a:gd name="T9" fmla="*/ 617 h 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18">
                        <a:moveTo>
                          <a:pt x="0" y="617"/>
                        </a:moveTo>
                        <a:lnTo>
                          <a:pt x="7641" y="61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Freeform 2">
                    <a:extLst>
                      <a:ext uri="{FF2B5EF4-FFF2-40B4-BE49-F238E27FC236}">
                        <a16:creationId xmlns:a16="http://schemas.microsoft.com/office/drawing/2014/main" id="{F8FA7A2B-4F09-B2F4-C112-DD6C1290091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53848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7 h 628"/>
                      <a:gd name="T2" fmla="*/ 7641 w 7642"/>
                      <a:gd name="T3" fmla="*/ 627 h 628"/>
                      <a:gd name="T4" fmla="*/ 7641 w 7642"/>
                      <a:gd name="T5" fmla="*/ 0 h 628"/>
                      <a:gd name="T6" fmla="*/ 0 w 7642"/>
                      <a:gd name="T7" fmla="*/ 0 h 628"/>
                      <a:gd name="T8" fmla="*/ 0 w 7642"/>
                      <a:gd name="T9" fmla="*/ 627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8">
                        <a:moveTo>
                          <a:pt x="0" y="627"/>
                        </a:moveTo>
                        <a:lnTo>
                          <a:pt x="7641" y="62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 3">
                    <a:extLst>
                      <a:ext uri="{FF2B5EF4-FFF2-40B4-BE49-F238E27FC236}">
                        <a16:creationId xmlns:a16="http://schemas.microsoft.com/office/drawing/2014/main" id="{6220B06F-7B81-C9CF-816D-2173511548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426085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7 h 628"/>
                      <a:gd name="T2" fmla="*/ 7641 w 7642"/>
                      <a:gd name="T3" fmla="*/ 627 h 628"/>
                      <a:gd name="T4" fmla="*/ 7641 w 7642"/>
                      <a:gd name="T5" fmla="*/ 0 h 628"/>
                      <a:gd name="T6" fmla="*/ 0 w 7642"/>
                      <a:gd name="T7" fmla="*/ 0 h 628"/>
                      <a:gd name="T8" fmla="*/ 0 w 7642"/>
                      <a:gd name="T9" fmla="*/ 627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8">
                        <a:moveTo>
                          <a:pt x="0" y="627"/>
                        </a:moveTo>
                        <a:lnTo>
                          <a:pt x="7641" y="62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" name="Freeform 4">
                    <a:extLst>
                      <a:ext uri="{FF2B5EF4-FFF2-40B4-BE49-F238E27FC236}">
                        <a16:creationId xmlns:a16="http://schemas.microsoft.com/office/drawing/2014/main" id="{2A20BAF0-A7D4-F9DE-A51C-AD00BF82ED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36957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Freeform 5">
                    <a:extLst>
                      <a:ext uri="{FF2B5EF4-FFF2-40B4-BE49-F238E27FC236}">
                        <a16:creationId xmlns:a16="http://schemas.microsoft.com/office/drawing/2014/main" id="{95CD75F1-9ECF-1CDB-D415-5BF7218000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313055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Freeform 6">
                    <a:extLst>
                      <a:ext uri="{FF2B5EF4-FFF2-40B4-BE49-F238E27FC236}">
                        <a16:creationId xmlns:a16="http://schemas.microsoft.com/office/drawing/2014/main" id="{A53AEF48-D95A-8110-AD9E-A8677219F1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25654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Freeform 7">
                    <a:extLst>
                      <a:ext uri="{FF2B5EF4-FFF2-40B4-BE49-F238E27FC236}">
                        <a16:creationId xmlns:a16="http://schemas.microsoft.com/office/drawing/2014/main" id="{8EAE027C-FB64-8351-C48B-B3456A7555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9050" y="1109663"/>
                    <a:ext cx="5076825" cy="5400675"/>
                  </a:xfrm>
                  <a:custGeom>
                    <a:avLst/>
                    <a:gdLst>
                      <a:gd name="T0" fmla="*/ 12301 w 14102"/>
                      <a:gd name="T1" fmla="*/ 1262 h 15002"/>
                      <a:gd name="T2" fmla="*/ 12257 w 14102"/>
                      <a:gd name="T3" fmla="*/ 785 h 15002"/>
                      <a:gd name="T4" fmla="*/ 12089 w 14102"/>
                      <a:gd name="T5" fmla="*/ 450 h 15002"/>
                      <a:gd name="T6" fmla="*/ 11851 w 14102"/>
                      <a:gd name="T7" fmla="*/ 221 h 15002"/>
                      <a:gd name="T8" fmla="*/ 11365 w 14102"/>
                      <a:gd name="T9" fmla="*/ 26 h 15002"/>
                      <a:gd name="T10" fmla="*/ 10156 w 14102"/>
                      <a:gd name="T11" fmla="*/ 0 h 15002"/>
                      <a:gd name="T12" fmla="*/ 194 w 14102"/>
                      <a:gd name="T13" fmla="*/ 26 h 15002"/>
                      <a:gd name="T14" fmla="*/ 26 w 14102"/>
                      <a:gd name="T15" fmla="*/ 194 h 15002"/>
                      <a:gd name="T16" fmla="*/ 0 w 14102"/>
                      <a:gd name="T17" fmla="*/ 1271 h 15002"/>
                      <a:gd name="T18" fmla="*/ 53 w 14102"/>
                      <a:gd name="T19" fmla="*/ 1633 h 15002"/>
                      <a:gd name="T20" fmla="*/ 265 w 14102"/>
                      <a:gd name="T21" fmla="*/ 2039 h 15002"/>
                      <a:gd name="T22" fmla="*/ 609 w 14102"/>
                      <a:gd name="T23" fmla="*/ 2339 h 15002"/>
                      <a:gd name="T24" fmla="*/ 1041 w 14102"/>
                      <a:gd name="T25" fmla="*/ 2497 h 15002"/>
                      <a:gd name="T26" fmla="*/ 1156 w 14102"/>
                      <a:gd name="T27" fmla="*/ 13880 h 15002"/>
                      <a:gd name="T28" fmla="*/ 1253 w 14102"/>
                      <a:gd name="T29" fmla="*/ 14357 h 15002"/>
                      <a:gd name="T30" fmla="*/ 1421 w 14102"/>
                      <a:gd name="T31" fmla="*/ 14622 h 15002"/>
                      <a:gd name="T32" fmla="*/ 1712 w 14102"/>
                      <a:gd name="T33" fmla="*/ 14851 h 15002"/>
                      <a:gd name="T34" fmla="*/ 2224 w 14102"/>
                      <a:gd name="T35" fmla="*/ 14992 h 15002"/>
                      <a:gd name="T36" fmla="*/ 12777 w 14102"/>
                      <a:gd name="T37" fmla="*/ 15001 h 15002"/>
                      <a:gd name="T38" fmla="*/ 13095 w 14102"/>
                      <a:gd name="T39" fmla="*/ 14975 h 15002"/>
                      <a:gd name="T40" fmla="*/ 13598 w 14102"/>
                      <a:gd name="T41" fmla="*/ 14780 h 15002"/>
                      <a:gd name="T42" fmla="*/ 13845 w 14102"/>
                      <a:gd name="T43" fmla="*/ 14542 h 15002"/>
                      <a:gd name="T44" fmla="*/ 14066 w 14102"/>
                      <a:gd name="T45" fmla="*/ 14074 h 15002"/>
                      <a:gd name="T46" fmla="*/ 14101 w 14102"/>
                      <a:gd name="T47" fmla="*/ 12795 h 15002"/>
                      <a:gd name="T48" fmla="*/ 14004 w 14102"/>
                      <a:gd name="T49" fmla="*/ 12574 h 15002"/>
                      <a:gd name="T50" fmla="*/ 13783 w 14102"/>
                      <a:gd name="T51" fmla="*/ 12477 h 15002"/>
                      <a:gd name="T52" fmla="*/ 9662 w 14102"/>
                      <a:gd name="T53" fmla="*/ 627 h 15002"/>
                      <a:gd name="T54" fmla="*/ 9697 w 14102"/>
                      <a:gd name="T55" fmla="*/ 1262 h 15002"/>
                      <a:gd name="T56" fmla="*/ 9733 w 14102"/>
                      <a:gd name="T57" fmla="*/ 1606 h 15002"/>
                      <a:gd name="T58" fmla="*/ 1244 w 14102"/>
                      <a:gd name="T59" fmla="*/ 1888 h 15002"/>
                      <a:gd name="T60" fmla="*/ 1006 w 14102"/>
                      <a:gd name="T61" fmla="*/ 1844 h 15002"/>
                      <a:gd name="T62" fmla="*/ 812 w 14102"/>
                      <a:gd name="T63" fmla="*/ 1712 h 15002"/>
                      <a:gd name="T64" fmla="*/ 680 w 14102"/>
                      <a:gd name="T65" fmla="*/ 1518 h 15002"/>
                      <a:gd name="T66" fmla="*/ 627 w 14102"/>
                      <a:gd name="T67" fmla="*/ 1271 h 15002"/>
                      <a:gd name="T68" fmla="*/ 1818 w 14102"/>
                      <a:gd name="T69" fmla="*/ 14083 h 15002"/>
                      <a:gd name="T70" fmla="*/ 1783 w 14102"/>
                      <a:gd name="T71" fmla="*/ 13792 h 15002"/>
                      <a:gd name="T72" fmla="*/ 10836 w 14102"/>
                      <a:gd name="T73" fmla="*/ 2515 h 15002"/>
                      <a:gd name="T74" fmla="*/ 11048 w 14102"/>
                      <a:gd name="T75" fmla="*/ 2427 h 15002"/>
                      <a:gd name="T76" fmla="*/ 11145 w 14102"/>
                      <a:gd name="T77" fmla="*/ 2224 h 15002"/>
                      <a:gd name="T78" fmla="*/ 11109 w 14102"/>
                      <a:gd name="T79" fmla="*/ 2047 h 15002"/>
                      <a:gd name="T80" fmla="*/ 10933 w 14102"/>
                      <a:gd name="T81" fmla="*/ 1906 h 15002"/>
                      <a:gd name="T82" fmla="*/ 10748 w 14102"/>
                      <a:gd name="T83" fmla="*/ 1862 h 15002"/>
                      <a:gd name="T84" fmla="*/ 10474 w 14102"/>
                      <a:gd name="T85" fmla="*/ 1694 h 15002"/>
                      <a:gd name="T86" fmla="*/ 10342 w 14102"/>
                      <a:gd name="T87" fmla="*/ 1438 h 15002"/>
                      <a:gd name="T88" fmla="*/ 11065 w 14102"/>
                      <a:gd name="T89" fmla="*/ 627 h 15002"/>
                      <a:gd name="T90" fmla="*/ 11304 w 14102"/>
                      <a:gd name="T91" fmla="*/ 653 h 15002"/>
                      <a:gd name="T92" fmla="*/ 11524 w 14102"/>
                      <a:gd name="T93" fmla="*/ 759 h 15002"/>
                      <a:gd name="T94" fmla="*/ 11639 w 14102"/>
                      <a:gd name="T95" fmla="*/ 927 h 15002"/>
                      <a:gd name="T96" fmla="*/ 11683 w 14102"/>
                      <a:gd name="T97" fmla="*/ 1200 h 15002"/>
                      <a:gd name="T98" fmla="*/ 2294 w 14102"/>
                      <a:gd name="T99" fmla="*/ 14366 h 15002"/>
                      <a:gd name="T100" fmla="*/ 2030 w 14102"/>
                      <a:gd name="T101" fmla="*/ 14304 h 15002"/>
                      <a:gd name="T102" fmla="*/ 13474 w 14102"/>
                      <a:gd name="T103" fmla="*/ 13739 h 15002"/>
                      <a:gd name="T104" fmla="*/ 13448 w 14102"/>
                      <a:gd name="T105" fmla="*/ 13960 h 15002"/>
                      <a:gd name="T106" fmla="*/ 13342 w 14102"/>
                      <a:gd name="T107" fmla="*/ 14171 h 15002"/>
                      <a:gd name="T108" fmla="*/ 13201 w 14102"/>
                      <a:gd name="T109" fmla="*/ 14286 h 15002"/>
                      <a:gd name="T110" fmla="*/ 12866 w 14102"/>
                      <a:gd name="T111" fmla="*/ 14374 h 15002"/>
                      <a:gd name="T112" fmla="*/ 13474 w 14102"/>
                      <a:gd name="T113" fmla="*/ 13104 h 150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4102" h="15002">
                        <a:moveTo>
                          <a:pt x="13783" y="12477"/>
                        </a:moveTo>
                        <a:lnTo>
                          <a:pt x="12301" y="12477"/>
                        </a:lnTo>
                        <a:lnTo>
                          <a:pt x="12301" y="1262"/>
                        </a:lnTo>
                        <a:lnTo>
                          <a:pt x="12301" y="1262"/>
                        </a:lnTo>
                        <a:lnTo>
                          <a:pt x="12310" y="1121"/>
                        </a:lnTo>
                        <a:lnTo>
                          <a:pt x="12301" y="1024"/>
                        </a:lnTo>
                        <a:lnTo>
                          <a:pt x="12283" y="909"/>
                        </a:lnTo>
                        <a:lnTo>
                          <a:pt x="12257" y="785"/>
                        </a:lnTo>
                        <a:lnTo>
                          <a:pt x="12204" y="653"/>
                        </a:lnTo>
                        <a:lnTo>
                          <a:pt x="12177" y="582"/>
                        </a:lnTo>
                        <a:lnTo>
                          <a:pt x="12133" y="512"/>
                        </a:lnTo>
                        <a:lnTo>
                          <a:pt x="12089" y="450"/>
                        </a:lnTo>
                        <a:lnTo>
                          <a:pt x="12036" y="388"/>
                        </a:lnTo>
                        <a:lnTo>
                          <a:pt x="12036" y="388"/>
                        </a:lnTo>
                        <a:lnTo>
                          <a:pt x="11948" y="300"/>
                        </a:lnTo>
                        <a:lnTo>
                          <a:pt x="11851" y="221"/>
                        </a:lnTo>
                        <a:lnTo>
                          <a:pt x="11745" y="159"/>
                        </a:lnTo>
                        <a:lnTo>
                          <a:pt x="11630" y="97"/>
                        </a:lnTo>
                        <a:lnTo>
                          <a:pt x="11498" y="62"/>
                        </a:lnTo>
                        <a:lnTo>
                          <a:pt x="11365" y="26"/>
                        </a:lnTo>
                        <a:lnTo>
                          <a:pt x="11215" y="9"/>
                        </a:lnTo>
                        <a:lnTo>
                          <a:pt x="11065" y="9"/>
                        </a:lnTo>
                        <a:lnTo>
                          <a:pt x="10156" y="9"/>
                        </a:lnTo>
                        <a:lnTo>
                          <a:pt x="10156" y="0"/>
                        </a:lnTo>
                        <a:lnTo>
                          <a:pt x="318" y="0"/>
                        </a:lnTo>
                        <a:lnTo>
                          <a:pt x="318" y="0"/>
                        </a:lnTo>
                        <a:lnTo>
                          <a:pt x="256" y="9"/>
                        </a:lnTo>
                        <a:lnTo>
                          <a:pt x="194" y="26"/>
                        </a:lnTo>
                        <a:lnTo>
                          <a:pt x="141" y="53"/>
                        </a:lnTo>
                        <a:lnTo>
                          <a:pt x="97" y="88"/>
                        </a:lnTo>
                        <a:lnTo>
                          <a:pt x="53" y="141"/>
                        </a:lnTo>
                        <a:lnTo>
                          <a:pt x="26" y="194"/>
                        </a:lnTo>
                        <a:lnTo>
                          <a:pt x="9" y="247"/>
                        </a:lnTo>
                        <a:lnTo>
                          <a:pt x="0" y="318"/>
                        </a:lnTo>
                        <a:lnTo>
                          <a:pt x="0" y="1244"/>
                        </a:lnTo>
                        <a:lnTo>
                          <a:pt x="0" y="1271"/>
                        </a:lnTo>
                        <a:lnTo>
                          <a:pt x="0" y="1271"/>
                        </a:lnTo>
                        <a:lnTo>
                          <a:pt x="9" y="1394"/>
                        </a:lnTo>
                        <a:lnTo>
                          <a:pt x="26" y="1518"/>
                        </a:lnTo>
                        <a:lnTo>
                          <a:pt x="53" y="1633"/>
                        </a:lnTo>
                        <a:lnTo>
                          <a:pt x="97" y="1738"/>
                        </a:lnTo>
                        <a:lnTo>
                          <a:pt x="141" y="1844"/>
                        </a:lnTo>
                        <a:lnTo>
                          <a:pt x="203" y="1941"/>
                        </a:lnTo>
                        <a:lnTo>
                          <a:pt x="265" y="2039"/>
                        </a:lnTo>
                        <a:lnTo>
                          <a:pt x="335" y="2127"/>
                        </a:lnTo>
                        <a:lnTo>
                          <a:pt x="424" y="2206"/>
                        </a:lnTo>
                        <a:lnTo>
                          <a:pt x="512" y="2277"/>
                        </a:lnTo>
                        <a:lnTo>
                          <a:pt x="609" y="2339"/>
                        </a:lnTo>
                        <a:lnTo>
                          <a:pt x="706" y="2391"/>
                        </a:lnTo>
                        <a:lnTo>
                          <a:pt x="812" y="2436"/>
                        </a:lnTo>
                        <a:lnTo>
                          <a:pt x="927" y="2471"/>
                        </a:lnTo>
                        <a:lnTo>
                          <a:pt x="1041" y="2497"/>
                        </a:lnTo>
                        <a:lnTo>
                          <a:pt x="1156" y="2515"/>
                        </a:lnTo>
                        <a:lnTo>
                          <a:pt x="1156" y="13739"/>
                        </a:lnTo>
                        <a:lnTo>
                          <a:pt x="1156" y="13739"/>
                        </a:lnTo>
                        <a:lnTo>
                          <a:pt x="1156" y="13880"/>
                        </a:lnTo>
                        <a:lnTo>
                          <a:pt x="1165" y="13977"/>
                        </a:lnTo>
                        <a:lnTo>
                          <a:pt x="1174" y="14092"/>
                        </a:lnTo>
                        <a:lnTo>
                          <a:pt x="1209" y="14224"/>
                        </a:lnTo>
                        <a:lnTo>
                          <a:pt x="1253" y="14357"/>
                        </a:lnTo>
                        <a:lnTo>
                          <a:pt x="1288" y="14427"/>
                        </a:lnTo>
                        <a:lnTo>
                          <a:pt x="1333" y="14489"/>
                        </a:lnTo>
                        <a:lnTo>
                          <a:pt x="1377" y="14560"/>
                        </a:lnTo>
                        <a:lnTo>
                          <a:pt x="1421" y="14622"/>
                        </a:lnTo>
                        <a:lnTo>
                          <a:pt x="1421" y="14622"/>
                        </a:lnTo>
                        <a:lnTo>
                          <a:pt x="1509" y="14710"/>
                        </a:lnTo>
                        <a:lnTo>
                          <a:pt x="1606" y="14780"/>
                        </a:lnTo>
                        <a:lnTo>
                          <a:pt x="1712" y="14851"/>
                        </a:lnTo>
                        <a:lnTo>
                          <a:pt x="1827" y="14904"/>
                        </a:lnTo>
                        <a:lnTo>
                          <a:pt x="1950" y="14939"/>
                        </a:lnTo>
                        <a:lnTo>
                          <a:pt x="2083" y="14975"/>
                        </a:lnTo>
                        <a:lnTo>
                          <a:pt x="2224" y="14992"/>
                        </a:lnTo>
                        <a:lnTo>
                          <a:pt x="2374" y="14992"/>
                        </a:lnTo>
                        <a:lnTo>
                          <a:pt x="12618" y="14992"/>
                        </a:lnTo>
                        <a:lnTo>
                          <a:pt x="12618" y="14992"/>
                        </a:lnTo>
                        <a:lnTo>
                          <a:pt x="12777" y="15001"/>
                        </a:lnTo>
                        <a:lnTo>
                          <a:pt x="12777" y="15001"/>
                        </a:lnTo>
                        <a:lnTo>
                          <a:pt x="12866" y="15001"/>
                        </a:lnTo>
                        <a:lnTo>
                          <a:pt x="12971" y="14992"/>
                        </a:lnTo>
                        <a:lnTo>
                          <a:pt x="13095" y="14975"/>
                        </a:lnTo>
                        <a:lnTo>
                          <a:pt x="13219" y="14948"/>
                        </a:lnTo>
                        <a:lnTo>
                          <a:pt x="13342" y="14904"/>
                        </a:lnTo>
                        <a:lnTo>
                          <a:pt x="13466" y="14851"/>
                        </a:lnTo>
                        <a:lnTo>
                          <a:pt x="13598" y="14780"/>
                        </a:lnTo>
                        <a:lnTo>
                          <a:pt x="13713" y="14683"/>
                        </a:lnTo>
                        <a:lnTo>
                          <a:pt x="13713" y="14683"/>
                        </a:lnTo>
                        <a:lnTo>
                          <a:pt x="13783" y="14622"/>
                        </a:lnTo>
                        <a:lnTo>
                          <a:pt x="13845" y="14542"/>
                        </a:lnTo>
                        <a:lnTo>
                          <a:pt x="13916" y="14454"/>
                        </a:lnTo>
                        <a:lnTo>
                          <a:pt x="13969" y="14348"/>
                        </a:lnTo>
                        <a:lnTo>
                          <a:pt x="14022" y="14216"/>
                        </a:lnTo>
                        <a:lnTo>
                          <a:pt x="14066" y="14074"/>
                        </a:lnTo>
                        <a:lnTo>
                          <a:pt x="14092" y="13916"/>
                        </a:lnTo>
                        <a:lnTo>
                          <a:pt x="14101" y="13739"/>
                        </a:lnTo>
                        <a:lnTo>
                          <a:pt x="14101" y="12795"/>
                        </a:lnTo>
                        <a:lnTo>
                          <a:pt x="14101" y="12795"/>
                        </a:lnTo>
                        <a:lnTo>
                          <a:pt x="14092" y="12733"/>
                        </a:lnTo>
                        <a:lnTo>
                          <a:pt x="14075" y="12671"/>
                        </a:lnTo>
                        <a:lnTo>
                          <a:pt x="14048" y="12618"/>
                        </a:lnTo>
                        <a:lnTo>
                          <a:pt x="14004" y="12574"/>
                        </a:lnTo>
                        <a:lnTo>
                          <a:pt x="13960" y="12530"/>
                        </a:lnTo>
                        <a:lnTo>
                          <a:pt x="13907" y="12504"/>
                        </a:lnTo>
                        <a:lnTo>
                          <a:pt x="13845" y="12486"/>
                        </a:lnTo>
                        <a:lnTo>
                          <a:pt x="13783" y="12477"/>
                        </a:lnTo>
                        <a:close/>
                        <a:moveTo>
                          <a:pt x="627" y="1271"/>
                        </a:moveTo>
                        <a:lnTo>
                          <a:pt x="627" y="1244"/>
                        </a:lnTo>
                        <a:lnTo>
                          <a:pt x="627" y="627"/>
                        </a:lnTo>
                        <a:lnTo>
                          <a:pt x="9662" y="627"/>
                        </a:lnTo>
                        <a:lnTo>
                          <a:pt x="9662" y="627"/>
                        </a:lnTo>
                        <a:lnTo>
                          <a:pt x="9697" y="627"/>
                        </a:lnTo>
                        <a:lnTo>
                          <a:pt x="9697" y="1262"/>
                        </a:lnTo>
                        <a:lnTo>
                          <a:pt x="9697" y="1262"/>
                        </a:lnTo>
                        <a:lnTo>
                          <a:pt x="9697" y="1350"/>
                        </a:lnTo>
                        <a:lnTo>
                          <a:pt x="9706" y="1438"/>
                        </a:lnTo>
                        <a:lnTo>
                          <a:pt x="9715" y="1527"/>
                        </a:lnTo>
                        <a:lnTo>
                          <a:pt x="9733" y="1606"/>
                        </a:lnTo>
                        <a:lnTo>
                          <a:pt x="9786" y="1756"/>
                        </a:lnTo>
                        <a:lnTo>
                          <a:pt x="9847" y="1888"/>
                        </a:lnTo>
                        <a:lnTo>
                          <a:pt x="1244" y="1888"/>
                        </a:lnTo>
                        <a:lnTo>
                          <a:pt x="1244" y="1888"/>
                        </a:lnTo>
                        <a:lnTo>
                          <a:pt x="1183" y="1888"/>
                        </a:lnTo>
                        <a:lnTo>
                          <a:pt x="1121" y="1880"/>
                        </a:lnTo>
                        <a:lnTo>
                          <a:pt x="1059" y="1862"/>
                        </a:lnTo>
                        <a:lnTo>
                          <a:pt x="1006" y="1844"/>
                        </a:lnTo>
                        <a:lnTo>
                          <a:pt x="953" y="1818"/>
                        </a:lnTo>
                        <a:lnTo>
                          <a:pt x="900" y="1783"/>
                        </a:lnTo>
                        <a:lnTo>
                          <a:pt x="856" y="1747"/>
                        </a:lnTo>
                        <a:lnTo>
                          <a:pt x="812" y="1712"/>
                        </a:lnTo>
                        <a:lnTo>
                          <a:pt x="768" y="1668"/>
                        </a:lnTo>
                        <a:lnTo>
                          <a:pt x="732" y="1615"/>
                        </a:lnTo>
                        <a:lnTo>
                          <a:pt x="706" y="1571"/>
                        </a:lnTo>
                        <a:lnTo>
                          <a:pt x="680" y="1518"/>
                        </a:lnTo>
                        <a:lnTo>
                          <a:pt x="653" y="1456"/>
                        </a:lnTo>
                        <a:lnTo>
                          <a:pt x="644" y="1403"/>
                        </a:lnTo>
                        <a:lnTo>
                          <a:pt x="635" y="1341"/>
                        </a:lnTo>
                        <a:lnTo>
                          <a:pt x="627" y="1271"/>
                        </a:lnTo>
                        <a:close/>
                        <a:moveTo>
                          <a:pt x="1897" y="14216"/>
                        </a:moveTo>
                        <a:lnTo>
                          <a:pt x="1897" y="14216"/>
                        </a:lnTo>
                        <a:lnTo>
                          <a:pt x="1853" y="14145"/>
                        </a:lnTo>
                        <a:lnTo>
                          <a:pt x="1818" y="14083"/>
                        </a:lnTo>
                        <a:lnTo>
                          <a:pt x="1800" y="14013"/>
                        </a:lnTo>
                        <a:lnTo>
                          <a:pt x="1783" y="13942"/>
                        </a:lnTo>
                        <a:lnTo>
                          <a:pt x="1783" y="13836"/>
                        </a:lnTo>
                        <a:lnTo>
                          <a:pt x="1783" y="13792"/>
                        </a:lnTo>
                        <a:lnTo>
                          <a:pt x="1783" y="13774"/>
                        </a:lnTo>
                        <a:lnTo>
                          <a:pt x="1783" y="2515"/>
                        </a:lnTo>
                        <a:lnTo>
                          <a:pt x="10836" y="2515"/>
                        </a:lnTo>
                        <a:lnTo>
                          <a:pt x="10836" y="2515"/>
                        </a:lnTo>
                        <a:lnTo>
                          <a:pt x="10898" y="2506"/>
                        </a:lnTo>
                        <a:lnTo>
                          <a:pt x="10951" y="2497"/>
                        </a:lnTo>
                        <a:lnTo>
                          <a:pt x="11004" y="2462"/>
                        </a:lnTo>
                        <a:lnTo>
                          <a:pt x="11048" y="2427"/>
                        </a:lnTo>
                        <a:lnTo>
                          <a:pt x="11083" y="2391"/>
                        </a:lnTo>
                        <a:lnTo>
                          <a:pt x="11118" y="2339"/>
                        </a:lnTo>
                        <a:lnTo>
                          <a:pt x="11136" y="2286"/>
                        </a:lnTo>
                        <a:lnTo>
                          <a:pt x="11145" y="2224"/>
                        </a:lnTo>
                        <a:lnTo>
                          <a:pt x="11145" y="2224"/>
                        </a:lnTo>
                        <a:lnTo>
                          <a:pt x="11145" y="2162"/>
                        </a:lnTo>
                        <a:lnTo>
                          <a:pt x="11127" y="2100"/>
                        </a:lnTo>
                        <a:lnTo>
                          <a:pt x="11109" y="2047"/>
                        </a:lnTo>
                        <a:lnTo>
                          <a:pt x="11074" y="2003"/>
                        </a:lnTo>
                        <a:lnTo>
                          <a:pt x="11030" y="1959"/>
                        </a:lnTo>
                        <a:lnTo>
                          <a:pt x="10986" y="1933"/>
                        </a:lnTo>
                        <a:lnTo>
                          <a:pt x="10933" y="1906"/>
                        </a:lnTo>
                        <a:lnTo>
                          <a:pt x="10871" y="1888"/>
                        </a:lnTo>
                        <a:lnTo>
                          <a:pt x="10871" y="1888"/>
                        </a:lnTo>
                        <a:lnTo>
                          <a:pt x="10818" y="1880"/>
                        </a:lnTo>
                        <a:lnTo>
                          <a:pt x="10748" y="1862"/>
                        </a:lnTo>
                        <a:lnTo>
                          <a:pt x="10659" y="1827"/>
                        </a:lnTo>
                        <a:lnTo>
                          <a:pt x="10562" y="1774"/>
                        </a:lnTo>
                        <a:lnTo>
                          <a:pt x="10518" y="1738"/>
                        </a:lnTo>
                        <a:lnTo>
                          <a:pt x="10474" y="1694"/>
                        </a:lnTo>
                        <a:lnTo>
                          <a:pt x="10430" y="1641"/>
                        </a:lnTo>
                        <a:lnTo>
                          <a:pt x="10395" y="1580"/>
                        </a:lnTo>
                        <a:lnTo>
                          <a:pt x="10359" y="1518"/>
                        </a:lnTo>
                        <a:lnTo>
                          <a:pt x="10342" y="1438"/>
                        </a:lnTo>
                        <a:lnTo>
                          <a:pt x="10324" y="1350"/>
                        </a:lnTo>
                        <a:lnTo>
                          <a:pt x="10324" y="1262"/>
                        </a:lnTo>
                        <a:lnTo>
                          <a:pt x="10324" y="627"/>
                        </a:lnTo>
                        <a:lnTo>
                          <a:pt x="11065" y="627"/>
                        </a:lnTo>
                        <a:lnTo>
                          <a:pt x="11065" y="627"/>
                        </a:lnTo>
                        <a:lnTo>
                          <a:pt x="11145" y="635"/>
                        </a:lnTo>
                        <a:lnTo>
                          <a:pt x="11224" y="644"/>
                        </a:lnTo>
                        <a:lnTo>
                          <a:pt x="11304" y="653"/>
                        </a:lnTo>
                        <a:lnTo>
                          <a:pt x="11365" y="671"/>
                        </a:lnTo>
                        <a:lnTo>
                          <a:pt x="11427" y="697"/>
                        </a:lnTo>
                        <a:lnTo>
                          <a:pt x="11480" y="724"/>
                        </a:lnTo>
                        <a:lnTo>
                          <a:pt x="11524" y="759"/>
                        </a:lnTo>
                        <a:lnTo>
                          <a:pt x="11568" y="794"/>
                        </a:lnTo>
                        <a:lnTo>
                          <a:pt x="11568" y="794"/>
                        </a:lnTo>
                        <a:lnTo>
                          <a:pt x="11612" y="856"/>
                        </a:lnTo>
                        <a:lnTo>
                          <a:pt x="11639" y="927"/>
                        </a:lnTo>
                        <a:lnTo>
                          <a:pt x="11665" y="997"/>
                        </a:lnTo>
                        <a:lnTo>
                          <a:pt x="11674" y="1059"/>
                        </a:lnTo>
                        <a:lnTo>
                          <a:pt x="11683" y="1165"/>
                        </a:lnTo>
                        <a:lnTo>
                          <a:pt x="11683" y="1200"/>
                        </a:lnTo>
                        <a:lnTo>
                          <a:pt x="11674" y="14374"/>
                        </a:lnTo>
                        <a:lnTo>
                          <a:pt x="2374" y="14374"/>
                        </a:lnTo>
                        <a:lnTo>
                          <a:pt x="2374" y="14374"/>
                        </a:lnTo>
                        <a:lnTo>
                          <a:pt x="2294" y="14366"/>
                        </a:lnTo>
                        <a:lnTo>
                          <a:pt x="2224" y="14357"/>
                        </a:lnTo>
                        <a:lnTo>
                          <a:pt x="2153" y="14348"/>
                        </a:lnTo>
                        <a:lnTo>
                          <a:pt x="2091" y="14330"/>
                        </a:lnTo>
                        <a:lnTo>
                          <a:pt x="2030" y="14304"/>
                        </a:lnTo>
                        <a:lnTo>
                          <a:pt x="1977" y="14277"/>
                        </a:lnTo>
                        <a:lnTo>
                          <a:pt x="1933" y="14251"/>
                        </a:lnTo>
                        <a:lnTo>
                          <a:pt x="1897" y="14216"/>
                        </a:lnTo>
                        <a:close/>
                        <a:moveTo>
                          <a:pt x="13474" y="13739"/>
                        </a:moveTo>
                        <a:lnTo>
                          <a:pt x="13474" y="13739"/>
                        </a:lnTo>
                        <a:lnTo>
                          <a:pt x="13466" y="13818"/>
                        </a:lnTo>
                        <a:lnTo>
                          <a:pt x="13466" y="13889"/>
                        </a:lnTo>
                        <a:lnTo>
                          <a:pt x="13448" y="13960"/>
                        </a:lnTo>
                        <a:lnTo>
                          <a:pt x="13430" y="14021"/>
                        </a:lnTo>
                        <a:lnTo>
                          <a:pt x="13404" y="14074"/>
                        </a:lnTo>
                        <a:lnTo>
                          <a:pt x="13377" y="14127"/>
                        </a:lnTo>
                        <a:lnTo>
                          <a:pt x="13342" y="14171"/>
                        </a:lnTo>
                        <a:lnTo>
                          <a:pt x="13298" y="14216"/>
                        </a:lnTo>
                        <a:lnTo>
                          <a:pt x="13298" y="14216"/>
                        </a:lnTo>
                        <a:lnTo>
                          <a:pt x="13254" y="14251"/>
                        </a:lnTo>
                        <a:lnTo>
                          <a:pt x="13201" y="14286"/>
                        </a:lnTo>
                        <a:lnTo>
                          <a:pt x="13148" y="14313"/>
                        </a:lnTo>
                        <a:lnTo>
                          <a:pt x="13095" y="14330"/>
                        </a:lnTo>
                        <a:lnTo>
                          <a:pt x="12980" y="14357"/>
                        </a:lnTo>
                        <a:lnTo>
                          <a:pt x="12866" y="14374"/>
                        </a:lnTo>
                        <a:lnTo>
                          <a:pt x="12866" y="14374"/>
                        </a:lnTo>
                        <a:lnTo>
                          <a:pt x="12301" y="14374"/>
                        </a:lnTo>
                        <a:lnTo>
                          <a:pt x="12301" y="13104"/>
                        </a:lnTo>
                        <a:lnTo>
                          <a:pt x="13474" y="13104"/>
                        </a:lnTo>
                        <a:lnTo>
                          <a:pt x="13474" y="137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49" name="Group 136">
                <a:extLst>
                  <a:ext uri="{FF2B5EF4-FFF2-40B4-BE49-F238E27FC236}">
                    <a16:creationId xmlns:a16="http://schemas.microsoft.com/office/drawing/2014/main" id="{2EB78EB1-B026-BC36-BD4B-6477FF6E184A}"/>
                  </a:ext>
                </a:extLst>
              </p:cNvPr>
              <p:cNvGrpSpPr/>
              <p:nvPr/>
            </p:nvGrpSpPr>
            <p:grpSpPr>
              <a:xfrm>
                <a:off x="5415936" y="5271061"/>
                <a:ext cx="277492" cy="277490"/>
                <a:chOff x="985983" y="2754383"/>
                <a:chExt cx="487208" cy="487208"/>
              </a:xfrm>
            </p:grpSpPr>
            <p:sp>
              <p:nvSpPr>
                <p:cNvPr id="50" name="Oval 137">
                  <a:extLst>
                    <a:ext uri="{FF2B5EF4-FFF2-40B4-BE49-F238E27FC236}">
                      <a16:creationId xmlns:a16="http://schemas.microsoft.com/office/drawing/2014/main" id="{6491B28D-7C0F-5A14-4DAC-C96D81464E4B}"/>
                    </a:ext>
                  </a:extLst>
                </p:cNvPr>
                <p:cNvSpPr/>
                <p:nvPr/>
              </p:nvSpPr>
              <p:spPr>
                <a:xfrm>
                  <a:off x="985983" y="2754383"/>
                  <a:ext cx="487208" cy="487208"/>
                </a:xfrm>
                <a:prstGeom prst="ellipse">
                  <a:avLst/>
                </a:pr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etropolis"/>
                    <a:ea typeface=""/>
                    <a:cs typeface=""/>
                  </a:endParaRPr>
                </a:p>
              </p:txBody>
            </p:sp>
            <p:grpSp>
              <p:nvGrpSpPr>
                <p:cNvPr id="51" name="Group 138">
                  <a:extLst>
                    <a:ext uri="{FF2B5EF4-FFF2-40B4-BE49-F238E27FC236}">
                      <a16:creationId xmlns:a16="http://schemas.microsoft.com/office/drawing/2014/main" id="{B1FE0417-28DA-E4E1-2471-DD8D2F12258C}"/>
                    </a:ext>
                  </a:extLst>
                </p:cNvPr>
                <p:cNvGrpSpPr/>
                <p:nvPr/>
              </p:nvGrpSpPr>
              <p:grpSpPr>
                <a:xfrm>
                  <a:off x="1098673" y="2863193"/>
                  <a:ext cx="265675" cy="282622"/>
                  <a:chOff x="2559050" y="1109663"/>
                  <a:chExt cx="5076825" cy="5400675"/>
                </a:xfrm>
                <a:solidFill>
                  <a:sysClr val="window" lastClr="FFFFFF"/>
                </a:solidFill>
              </p:grpSpPr>
              <p:sp>
                <p:nvSpPr>
                  <p:cNvPr id="52" name="Freeform 1">
                    <a:extLst>
                      <a:ext uri="{FF2B5EF4-FFF2-40B4-BE49-F238E27FC236}">
                        <a16:creationId xmlns:a16="http://schemas.microsoft.com/office/drawing/2014/main" id="{7389DDBF-E2ED-A17B-7048-91C6126C53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4829175"/>
                    <a:ext cx="2751138" cy="222250"/>
                  </a:xfrm>
                  <a:custGeom>
                    <a:avLst/>
                    <a:gdLst>
                      <a:gd name="T0" fmla="*/ 0 w 7642"/>
                      <a:gd name="T1" fmla="*/ 617 h 618"/>
                      <a:gd name="T2" fmla="*/ 7641 w 7642"/>
                      <a:gd name="T3" fmla="*/ 617 h 618"/>
                      <a:gd name="T4" fmla="*/ 7641 w 7642"/>
                      <a:gd name="T5" fmla="*/ 0 h 618"/>
                      <a:gd name="T6" fmla="*/ 0 w 7642"/>
                      <a:gd name="T7" fmla="*/ 0 h 618"/>
                      <a:gd name="T8" fmla="*/ 0 w 7642"/>
                      <a:gd name="T9" fmla="*/ 617 h 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18">
                        <a:moveTo>
                          <a:pt x="0" y="617"/>
                        </a:moveTo>
                        <a:lnTo>
                          <a:pt x="7641" y="61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" name="Freeform 2">
                    <a:extLst>
                      <a:ext uri="{FF2B5EF4-FFF2-40B4-BE49-F238E27FC236}">
                        <a16:creationId xmlns:a16="http://schemas.microsoft.com/office/drawing/2014/main" id="{0954CA00-E4C6-85F9-0227-1C0B2BC5F9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53848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7 h 628"/>
                      <a:gd name="T2" fmla="*/ 7641 w 7642"/>
                      <a:gd name="T3" fmla="*/ 627 h 628"/>
                      <a:gd name="T4" fmla="*/ 7641 w 7642"/>
                      <a:gd name="T5" fmla="*/ 0 h 628"/>
                      <a:gd name="T6" fmla="*/ 0 w 7642"/>
                      <a:gd name="T7" fmla="*/ 0 h 628"/>
                      <a:gd name="T8" fmla="*/ 0 w 7642"/>
                      <a:gd name="T9" fmla="*/ 627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8">
                        <a:moveTo>
                          <a:pt x="0" y="627"/>
                        </a:moveTo>
                        <a:lnTo>
                          <a:pt x="7641" y="62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" name="Freeform 3">
                    <a:extLst>
                      <a:ext uri="{FF2B5EF4-FFF2-40B4-BE49-F238E27FC236}">
                        <a16:creationId xmlns:a16="http://schemas.microsoft.com/office/drawing/2014/main" id="{4D9054A9-DAD3-97A2-450C-88E9094D7C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426085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7 h 628"/>
                      <a:gd name="T2" fmla="*/ 7641 w 7642"/>
                      <a:gd name="T3" fmla="*/ 627 h 628"/>
                      <a:gd name="T4" fmla="*/ 7641 w 7642"/>
                      <a:gd name="T5" fmla="*/ 0 h 628"/>
                      <a:gd name="T6" fmla="*/ 0 w 7642"/>
                      <a:gd name="T7" fmla="*/ 0 h 628"/>
                      <a:gd name="T8" fmla="*/ 0 w 7642"/>
                      <a:gd name="T9" fmla="*/ 627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8">
                        <a:moveTo>
                          <a:pt x="0" y="627"/>
                        </a:moveTo>
                        <a:lnTo>
                          <a:pt x="7641" y="627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" name="Freeform 4">
                    <a:extLst>
                      <a:ext uri="{FF2B5EF4-FFF2-40B4-BE49-F238E27FC236}">
                        <a16:creationId xmlns:a16="http://schemas.microsoft.com/office/drawing/2014/main" id="{06CD42D0-F8AF-1E05-00BB-48D8EBD875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36957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Freeform 5">
                    <a:extLst>
                      <a:ext uri="{FF2B5EF4-FFF2-40B4-BE49-F238E27FC236}">
                        <a16:creationId xmlns:a16="http://schemas.microsoft.com/office/drawing/2014/main" id="{84D82974-A2C2-B265-8A9B-2C225E0FE3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313055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" name="Freeform 6">
                    <a:extLst>
                      <a:ext uri="{FF2B5EF4-FFF2-40B4-BE49-F238E27FC236}">
                        <a16:creationId xmlns:a16="http://schemas.microsoft.com/office/drawing/2014/main" id="{99451DF2-EE92-365F-CE81-67BD228826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6800" y="2565400"/>
                    <a:ext cx="2751138" cy="225425"/>
                  </a:xfrm>
                  <a:custGeom>
                    <a:avLst/>
                    <a:gdLst>
                      <a:gd name="T0" fmla="*/ 0 w 7642"/>
                      <a:gd name="T1" fmla="*/ 626 h 627"/>
                      <a:gd name="T2" fmla="*/ 7641 w 7642"/>
                      <a:gd name="T3" fmla="*/ 626 h 627"/>
                      <a:gd name="T4" fmla="*/ 7641 w 7642"/>
                      <a:gd name="T5" fmla="*/ 0 h 627"/>
                      <a:gd name="T6" fmla="*/ 0 w 7642"/>
                      <a:gd name="T7" fmla="*/ 0 h 627"/>
                      <a:gd name="T8" fmla="*/ 0 w 7642"/>
                      <a:gd name="T9" fmla="*/ 626 h 6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42" h="627">
                        <a:moveTo>
                          <a:pt x="0" y="626"/>
                        </a:moveTo>
                        <a:lnTo>
                          <a:pt x="7641" y="626"/>
                        </a:lnTo>
                        <a:lnTo>
                          <a:pt x="7641" y="0"/>
                        </a:lnTo>
                        <a:lnTo>
                          <a:pt x="0" y="0"/>
                        </a:lnTo>
                        <a:lnTo>
                          <a:pt x="0" y="62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Freeform 7">
                    <a:extLst>
                      <a:ext uri="{FF2B5EF4-FFF2-40B4-BE49-F238E27FC236}">
                        <a16:creationId xmlns:a16="http://schemas.microsoft.com/office/drawing/2014/main" id="{F1C80C39-731C-0CDF-11D5-551AFBDD45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59050" y="1109663"/>
                    <a:ext cx="5076825" cy="5400675"/>
                  </a:xfrm>
                  <a:custGeom>
                    <a:avLst/>
                    <a:gdLst>
                      <a:gd name="T0" fmla="*/ 12301 w 14102"/>
                      <a:gd name="T1" fmla="*/ 1262 h 15002"/>
                      <a:gd name="T2" fmla="*/ 12257 w 14102"/>
                      <a:gd name="T3" fmla="*/ 785 h 15002"/>
                      <a:gd name="T4" fmla="*/ 12089 w 14102"/>
                      <a:gd name="T5" fmla="*/ 450 h 15002"/>
                      <a:gd name="T6" fmla="*/ 11851 w 14102"/>
                      <a:gd name="T7" fmla="*/ 221 h 15002"/>
                      <a:gd name="T8" fmla="*/ 11365 w 14102"/>
                      <a:gd name="T9" fmla="*/ 26 h 15002"/>
                      <a:gd name="T10" fmla="*/ 10156 w 14102"/>
                      <a:gd name="T11" fmla="*/ 0 h 15002"/>
                      <a:gd name="T12" fmla="*/ 194 w 14102"/>
                      <a:gd name="T13" fmla="*/ 26 h 15002"/>
                      <a:gd name="T14" fmla="*/ 26 w 14102"/>
                      <a:gd name="T15" fmla="*/ 194 h 15002"/>
                      <a:gd name="T16" fmla="*/ 0 w 14102"/>
                      <a:gd name="T17" fmla="*/ 1271 h 15002"/>
                      <a:gd name="T18" fmla="*/ 53 w 14102"/>
                      <a:gd name="T19" fmla="*/ 1633 h 15002"/>
                      <a:gd name="T20" fmla="*/ 265 w 14102"/>
                      <a:gd name="T21" fmla="*/ 2039 h 15002"/>
                      <a:gd name="T22" fmla="*/ 609 w 14102"/>
                      <a:gd name="T23" fmla="*/ 2339 h 15002"/>
                      <a:gd name="T24" fmla="*/ 1041 w 14102"/>
                      <a:gd name="T25" fmla="*/ 2497 h 15002"/>
                      <a:gd name="T26" fmla="*/ 1156 w 14102"/>
                      <a:gd name="T27" fmla="*/ 13880 h 15002"/>
                      <a:gd name="T28" fmla="*/ 1253 w 14102"/>
                      <a:gd name="T29" fmla="*/ 14357 h 15002"/>
                      <a:gd name="T30" fmla="*/ 1421 w 14102"/>
                      <a:gd name="T31" fmla="*/ 14622 h 15002"/>
                      <a:gd name="T32" fmla="*/ 1712 w 14102"/>
                      <a:gd name="T33" fmla="*/ 14851 h 15002"/>
                      <a:gd name="T34" fmla="*/ 2224 w 14102"/>
                      <a:gd name="T35" fmla="*/ 14992 h 15002"/>
                      <a:gd name="T36" fmla="*/ 12777 w 14102"/>
                      <a:gd name="T37" fmla="*/ 15001 h 15002"/>
                      <a:gd name="T38" fmla="*/ 13095 w 14102"/>
                      <a:gd name="T39" fmla="*/ 14975 h 15002"/>
                      <a:gd name="T40" fmla="*/ 13598 w 14102"/>
                      <a:gd name="T41" fmla="*/ 14780 h 15002"/>
                      <a:gd name="T42" fmla="*/ 13845 w 14102"/>
                      <a:gd name="T43" fmla="*/ 14542 h 15002"/>
                      <a:gd name="T44" fmla="*/ 14066 w 14102"/>
                      <a:gd name="T45" fmla="*/ 14074 h 15002"/>
                      <a:gd name="T46" fmla="*/ 14101 w 14102"/>
                      <a:gd name="T47" fmla="*/ 12795 h 15002"/>
                      <a:gd name="T48" fmla="*/ 14004 w 14102"/>
                      <a:gd name="T49" fmla="*/ 12574 h 15002"/>
                      <a:gd name="T50" fmla="*/ 13783 w 14102"/>
                      <a:gd name="T51" fmla="*/ 12477 h 15002"/>
                      <a:gd name="T52" fmla="*/ 9662 w 14102"/>
                      <a:gd name="T53" fmla="*/ 627 h 15002"/>
                      <a:gd name="T54" fmla="*/ 9697 w 14102"/>
                      <a:gd name="T55" fmla="*/ 1262 h 15002"/>
                      <a:gd name="T56" fmla="*/ 9733 w 14102"/>
                      <a:gd name="T57" fmla="*/ 1606 h 15002"/>
                      <a:gd name="T58" fmla="*/ 1244 w 14102"/>
                      <a:gd name="T59" fmla="*/ 1888 h 15002"/>
                      <a:gd name="T60" fmla="*/ 1006 w 14102"/>
                      <a:gd name="T61" fmla="*/ 1844 h 15002"/>
                      <a:gd name="T62" fmla="*/ 812 w 14102"/>
                      <a:gd name="T63" fmla="*/ 1712 h 15002"/>
                      <a:gd name="T64" fmla="*/ 680 w 14102"/>
                      <a:gd name="T65" fmla="*/ 1518 h 15002"/>
                      <a:gd name="T66" fmla="*/ 627 w 14102"/>
                      <a:gd name="T67" fmla="*/ 1271 h 15002"/>
                      <a:gd name="T68" fmla="*/ 1818 w 14102"/>
                      <a:gd name="T69" fmla="*/ 14083 h 15002"/>
                      <a:gd name="T70" fmla="*/ 1783 w 14102"/>
                      <a:gd name="T71" fmla="*/ 13792 h 15002"/>
                      <a:gd name="T72" fmla="*/ 10836 w 14102"/>
                      <a:gd name="T73" fmla="*/ 2515 h 15002"/>
                      <a:gd name="T74" fmla="*/ 11048 w 14102"/>
                      <a:gd name="T75" fmla="*/ 2427 h 15002"/>
                      <a:gd name="T76" fmla="*/ 11145 w 14102"/>
                      <a:gd name="T77" fmla="*/ 2224 h 15002"/>
                      <a:gd name="T78" fmla="*/ 11109 w 14102"/>
                      <a:gd name="T79" fmla="*/ 2047 h 15002"/>
                      <a:gd name="T80" fmla="*/ 10933 w 14102"/>
                      <a:gd name="T81" fmla="*/ 1906 h 15002"/>
                      <a:gd name="T82" fmla="*/ 10748 w 14102"/>
                      <a:gd name="T83" fmla="*/ 1862 h 15002"/>
                      <a:gd name="T84" fmla="*/ 10474 w 14102"/>
                      <a:gd name="T85" fmla="*/ 1694 h 15002"/>
                      <a:gd name="T86" fmla="*/ 10342 w 14102"/>
                      <a:gd name="T87" fmla="*/ 1438 h 15002"/>
                      <a:gd name="T88" fmla="*/ 11065 w 14102"/>
                      <a:gd name="T89" fmla="*/ 627 h 15002"/>
                      <a:gd name="T90" fmla="*/ 11304 w 14102"/>
                      <a:gd name="T91" fmla="*/ 653 h 15002"/>
                      <a:gd name="T92" fmla="*/ 11524 w 14102"/>
                      <a:gd name="T93" fmla="*/ 759 h 15002"/>
                      <a:gd name="T94" fmla="*/ 11639 w 14102"/>
                      <a:gd name="T95" fmla="*/ 927 h 15002"/>
                      <a:gd name="T96" fmla="*/ 11683 w 14102"/>
                      <a:gd name="T97" fmla="*/ 1200 h 15002"/>
                      <a:gd name="T98" fmla="*/ 2294 w 14102"/>
                      <a:gd name="T99" fmla="*/ 14366 h 15002"/>
                      <a:gd name="T100" fmla="*/ 2030 w 14102"/>
                      <a:gd name="T101" fmla="*/ 14304 h 15002"/>
                      <a:gd name="T102" fmla="*/ 13474 w 14102"/>
                      <a:gd name="T103" fmla="*/ 13739 h 15002"/>
                      <a:gd name="T104" fmla="*/ 13448 w 14102"/>
                      <a:gd name="T105" fmla="*/ 13960 h 15002"/>
                      <a:gd name="T106" fmla="*/ 13342 w 14102"/>
                      <a:gd name="T107" fmla="*/ 14171 h 15002"/>
                      <a:gd name="T108" fmla="*/ 13201 w 14102"/>
                      <a:gd name="T109" fmla="*/ 14286 h 15002"/>
                      <a:gd name="T110" fmla="*/ 12866 w 14102"/>
                      <a:gd name="T111" fmla="*/ 14374 h 15002"/>
                      <a:gd name="T112" fmla="*/ 13474 w 14102"/>
                      <a:gd name="T113" fmla="*/ 13104 h 150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4102" h="15002">
                        <a:moveTo>
                          <a:pt x="13783" y="12477"/>
                        </a:moveTo>
                        <a:lnTo>
                          <a:pt x="12301" y="12477"/>
                        </a:lnTo>
                        <a:lnTo>
                          <a:pt x="12301" y="1262"/>
                        </a:lnTo>
                        <a:lnTo>
                          <a:pt x="12301" y="1262"/>
                        </a:lnTo>
                        <a:lnTo>
                          <a:pt x="12310" y="1121"/>
                        </a:lnTo>
                        <a:lnTo>
                          <a:pt x="12301" y="1024"/>
                        </a:lnTo>
                        <a:lnTo>
                          <a:pt x="12283" y="909"/>
                        </a:lnTo>
                        <a:lnTo>
                          <a:pt x="12257" y="785"/>
                        </a:lnTo>
                        <a:lnTo>
                          <a:pt x="12204" y="653"/>
                        </a:lnTo>
                        <a:lnTo>
                          <a:pt x="12177" y="582"/>
                        </a:lnTo>
                        <a:lnTo>
                          <a:pt x="12133" y="512"/>
                        </a:lnTo>
                        <a:lnTo>
                          <a:pt x="12089" y="450"/>
                        </a:lnTo>
                        <a:lnTo>
                          <a:pt x="12036" y="388"/>
                        </a:lnTo>
                        <a:lnTo>
                          <a:pt x="12036" y="388"/>
                        </a:lnTo>
                        <a:lnTo>
                          <a:pt x="11948" y="300"/>
                        </a:lnTo>
                        <a:lnTo>
                          <a:pt x="11851" y="221"/>
                        </a:lnTo>
                        <a:lnTo>
                          <a:pt x="11745" y="159"/>
                        </a:lnTo>
                        <a:lnTo>
                          <a:pt x="11630" y="97"/>
                        </a:lnTo>
                        <a:lnTo>
                          <a:pt x="11498" y="62"/>
                        </a:lnTo>
                        <a:lnTo>
                          <a:pt x="11365" y="26"/>
                        </a:lnTo>
                        <a:lnTo>
                          <a:pt x="11215" y="9"/>
                        </a:lnTo>
                        <a:lnTo>
                          <a:pt x="11065" y="9"/>
                        </a:lnTo>
                        <a:lnTo>
                          <a:pt x="10156" y="9"/>
                        </a:lnTo>
                        <a:lnTo>
                          <a:pt x="10156" y="0"/>
                        </a:lnTo>
                        <a:lnTo>
                          <a:pt x="318" y="0"/>
                        </a:lnTo>
                        <a:lnTo>
                          <a:pt x="318" y="0"/>
                        </a:lnTo>
                        <a:lnTo>
                          <a:pt x="256" y="9"/>
                        </a:lnTo>
                        <a:lnTo>
                          <a:pt x="194" y="26"/>
                        </a:lnTo>
                        <a:lnTo>
                          <a:pt x="141" y="53"/>
                        </a:lnTo>
                        <a:lnTo>
                          <a:pt x="97" y="88"/>
                        </a:lnTo>
                        <a:lnTo>
                          <a:pt x="53" y="141"/>
                        </a:lnTo>
                        <a:lnTo>
                          <a:pt x="26" y="194"/>
                        </a:lnTo>
                        <a:lnTo>
                          <a:pt x="9" y="247"/>
                        </a:lnTo>
                        <a:lnTo>
                          <a:pt x="0" y="318"/>
                        </a:lnTo>
                        <a:lnTo>
                          <a:pt x="0" y="1244"/>
                        </a:lnTo>
                        <a:lnTo>
                          <a:pt x="0" y="1271"/>
                        </a:lnTo>
                        <a:lnTo>
                          <a:pt x="0" y="1271"/>
                        </a:lnTo>
                        <a:lnTo>
                          <a:pt x="9" y="1394"/>
                        </a:lnTo>
                        <a:lnTo>
                          <a:pt x="26" y="1518"/>
                        </a:lnTo>
                        <a:lnTo>
                          <a:pt x="53" y="1633"/>
                        </a:lnTo>
                        <a:lnTo>
                          <a:pt x="97" y="1738"/>
                        </a:lnTo>
                        <a:lnTo>
                          <a:pt x="141" y="1844"/>
                        </a:lnTo>
                        <a:lnTo>
                          <a:pt x="203" y="1941"/>
                        </a:lnTo>
                        <a:lnTo>
                          <a:pt x="265" y="2039"/>
                        </a:lnTo>
                        <a:lnTo>
                          <a:pt x="335" y="2127"/>
                        </a:lnTo>
                        <a:lnTo>
                          <a:pt x="424" y="2206"/>
                        </a:lnTo>
                        <a:lnTo>
                          <a:pt x="512" y="2277"/>
                        </a:lnTo>
                        <a:lnTo>
                          <a:pt x="609" y="2339"/>
                        </a:lnTo>
                        <a:lnTo>
                          <a:pt x="706" y="2391"/>
                        </a:lnTo>
                        <a:lnTo>
                          <a:pt x="812" y="2436"/>
                        </a:lnTo>
                        <a:lnTo>
                          <a:pt x="927" y="2471"/>
                        </a:lnTo>
                        <a:lnTo>
                          <a:pt x="1041" y="2497"/>
                        </a:lnTo>
                        <a:lnTo>
                          <a:pt x="1156" y="2515"/>
                        </a:lnTo>
                        <a:lnTo>
                          <a:pt x="1156" y="13739"/>
                        </a:lnTo>
                        <a:lnTo>
                          <a:pt x="1156" y="13739"/>
                        </a:lnTo>
                        <a:lnTo>
                          <a:pt x="1156" y="13880"/>
                        </a:lnTo>
                        <a:lnTo>
                          <a:pt x="1165" y="13977"/>
                        </a:lnTo>
                        <a:lnTo>
                          <a:pt x="1174" y="14092"/>
                        </a:lnTo>
                        <a:lnTo>
                          <a:pt x="1209" y="14224"/>
                        </a:lnTo>
                        <a:lnTo>
                          <a:pt x="1253" y="14357"/>
                        </a:lnTo>
                        <a:lnTo>
                          <a:pt x="1288" y="14427"/>
                        </a:lnTo>
                        <a:lnTo>
                          <a:pt x="1333" y="14489"/>
                        </a:lnTo>
                        <a:lnTo>
                          <a:pt x="1377" y="14560"/>
                        </a:lnTo>
                        <a:lnTo>
                          <a:pt x="1421" y="14622"/>
                        </a:lnTo>
                        <a:lnTo>
                          <a:pt x="1421" y="14622"/>
                        </a:lnTo>
                        <a:lnTo>
                          <a:pt x="1509" y="14710"/>
                        </a:lnTo>
                        <a:lnTo>
                          <a:pt x="1606" y="14780"/>
                        </a:lnTo>
                        <a:lnTo>
                          <a:pt x="1712" y="14851"/>
                        </a:lnTo>
                        <a:lnTo>
                          <a:pt x="1827" y="14904"/>
                        </a:lnTo>
                        <a:lnTo>
                          <a:pt x="1950" y="14939"/>
                        </a:lnTo>
                        <a:lnTo>
                          <a:pt x="2083" y="14975"/>
                        </a:lnTo>
                        <a:lnTo>
                          <a:pt x="2224" y="14992"/>
                        </a:lnTo>
                        <a:lnTo>
                          <a:pt x="2374" y="14992"/>
                        </a:lnTo>
                        <a:lnTo>
                          <a:pt x="12618" y="14992"/>
                        </a:lnTo>
                        <a:lnTo>
                          <a:pt x="12618" y="14992"/>
                        </a:lnTo>
                        <a:lnTo>
                          <a:pt x="12777" y="15001"/>
                        </a:lnTo>
                        <a:lnTo>
                          <a:pt x="12777" y="15001"/>
                        </a:lnTo>
                        <a:lnTo>
                          <a:pt x="12866" y="15001"/>
                        </a:lnTo>
                        <a:lnTo>
                          <a:pt x="12971" y="14992"/>
                        </a:lnTo>
                        <a:lnTo>
                          <a:pt x="13095" y="14975"/>
                        </a:lnTo>
                        <a:lnTo>
                          <a:pt x="13219" y="14948"/>
                        </a:lnTo>
                        <a:lnTo>
                          <a:pt x="13342" y="14904"/>
                        </a:lnTo>
                        <a:lnTo>
                          <a:pt x="13466" y="14851"/>
                        </a:lnTo>
                        <a:lnTo>
                          <a:pt x="13598" y="14780"/>
                        </a:lnTo>
                        <a:lnTo>
                          <a:pt x="13713" y="14683"/>
                        </a:lnTo>
                        <a:lnTo>
                          <a:pt x="13713" y="14683"/>
                        </a:lnTo>
                        <a:lnTo>
                          <a:pt x="13783" y="14622"/>
                        </a:lnTo>
                        <a:lnTo>
                          <a:pt x="13845" y="14542"/>
                        </a:lnTo>
                        <a:lnTo>
                          <a:pt x="13916" y="14454"/>
                        </a:lnTo>
                        <a:lnTo>
                          <a:pt x="13969" y="14348"/>
                        </a:lnTo>
                        <a:lnTo>
                          <a:pt x="14022" y="14216"/>
                        </a:lnTo>
                        <a:lnTo>
                          <a:pt x="14066" y="14074"/>
                        </a:lnTo>
                        <a:lnTo>
                          <a:pt x="14092" y="13916"/>
                        </a:lnTo>
                        <a:lnTo>
                          <a:pt x="14101" y="13739"/>
                        </a:lnTo>
                        <a:lnTo>
                          <a:pt x="14101" y="12795"/>
                        </a:lnTo>
                        <a:lnTo>
                          <a:pt x="14101" y="12795"/>
                        </a:lnTo>
                        <a:lnTo>
                          <a:pt x="14092" y="12733"/>
                        </a:lnTo>
                        <a:lnTo>
                          <a:pt x="14075" y="12671"/>
                        </a:lnTo>
                        <a:lnTo>
                          <a:pt x="14048" y="12618"/>
                        </a:lnTo>
                        <a:lnTo>
                          <a:pt x="14004" y="12574"/>
                        </a:lnTo>
                        <a:lnTo>
                          <a:pt x="13960" y="12530"/>
                        </a:lnTo>
                        <a:lnTo>
                          <a:pt x="13907" y="12504"/>
                        </a:lnTo>
                        <a:lnTo>
                          <a:pt x="13845" y="12486"/>
                        </a:lnTo>
                        <a:lnTo>
                          <a:pt x="13783" y="12477"/>
                        </a:lnTo>
                        <a:close/>
                        <a:moveTo>
                          <a:pt x="627" y="1271"/>
                        </a:moveTo>
                        <a:lnTo>
                          <a:pt x="627" y="1244"/>
                        </a:lnTo>
                        <a:lnTo>
                          <a:pt x="627" y="627"/>
                        </a:lnTo>
                        <a:lnTo>
                          <a:pt x="9662" y="627"/>
                        </a:lnTo>
                        <a:lnTo>
                          <a:pt x="9662" y="627"/>
                        </a:lnTo>
                        <a:lnTo>
                          <a:pt x="9697" y="627"/>
                        </a:lnTo>
                        <a:lnTo>
                          <a:pt x="9697" y="1262"/>
                        </a:lnTo>
                        <a:lnTo>
                          <a:pt x="9697" y="1262"/>
                        </a:lnTo>
                        <a:lnTo>
                          <a:pt x="9697" y="1350"/>
                        </a:lnTo>
                        <a:lnTo>
                          <a:pt x="9706" y="1438"/>
                        </a:lnTo>
                        <a:lnTo>
                          <a:pt x="9715" y="1527"/>
                        </a:lnTo>
                        <a:lnTo>
                          <a:pt x="9733" y="1606"/>
                        </a:lnTo>
                        <a:lnTo>
                          <a:pt x="9786" y="1756"/>
                        </a:lnTo>
                        <a:lnTo>
                          <a:pt x="9847" y="1888"/>
                        </a:lnTo>
                        <a:lnTo>
                          <a:pt x="1244" y="1888"/>
                        </a:lnTo>
                        <a:lnTo>
                          <a:pt x="1244" y="1888"/>
                        </a:lnTo>
                        <a:lnTo>
                          <a:pt x="1183" y="1888"/>
                        </a:lnTo>
                        <a:lnTo>
                          <a:pt x="1121" y="1880"/>
                        </a:lnTo>
                        <a:lnTo>
                          <a:pt x="1059" y="1862"/>
                        </a:lnTo>
                        <a:lnTo>
                          <a:pt x="1006" y="1844"/>
                        </a:lnTo>
                        <a:lnTo>
                          <a:pt x="953" y="1818"/>
                        </a:lnTo>
                        <a:lnTo>
                          <a:pt x="900" y="1783"/>
                        </a:lnTo>
                        <a:lnTo>
                          <a:pt x="856" y="1747"/>
                        </a:lnTo>
                        <a:lnTo>
                          <a:pt x="812" y="1712"/>
                        </a:lnTo>
                        <a:lnTo>
                          <a:pt x="768" y="1668"/>
                        </a:lnTo>
                        <a:lnTo>
                          <a:pt x="732" y="1615"/>
                        </a:lnTo>
                        <a:lnTo>
                          <a:pt x="706" y="1571"/>
                        </a:lnTo>
                        <a:lnTo>
                          <a:pt x="680" y="1518"/>
                        </a:lnTo>
                        <a:lnTo>
                          <a:pt x="653" y="1456"/>
                        </a:lnTo>
                        <a:lnTo>
                          <a:pt x="644" y="1403"/>
                        </a:lnTo>
                        <a:lnTo>
                          <a:pt x="635" y="1341"/>
                        </a:lnTo>
                        <a:lnTo>
                          <a:pt x="627" y="1271"/>
                        </a:lnTo>
                        <a:close/>
                        <a:moveTo>
                          <a:pt x="1897" y="14216"/>
                        </a:moveTo>
                        <a:lnTo>
                          <a:pt x="1897" y="14216"/>
                        </a:lnTo>
                        <a:lnTo>
                          <a:pt x="1853" y="14145"/>
                        </a:lnTo>
                        <a:lnTo>
                          <a:pt x="1818" y="14083"/>
                        </a:lnTo>
                        <a:lnTo>
                          <a:pt x="1800" y="14013"/>
                        </a:lnTo>
                        <a:lnTo>
                          <a:pt x="1783" y="13942"/>
                        </a:lnTo>
                        <a:lnTo>
                          <a:pt x="1783" y="13836"/>
                        </a:lnTo>
                        <a:lnTo>
                          <a:pt x="1783" y="13792"/>
                        </a:lnTo>
                        <a:lnTo>
                          <a:pt x="1783" y="13774"/>
                        </a:lnTo>
                        <a:lnTo>
                          <a:pt x="1783" y="2515"/>
                        </a:lnTo>
                        <a:lnTo>
                          <a:pt x="10836" y="2515"/>
                        </a:lnTo>
                        <a:lnTo>
                          <a:pt x="10836" y="2515"/>
                        </a:lnTo>
                        <a:lnTo>
                          <a:pt x="10898" y="2506"/>
                        </a:lnTo>
                        <a:lnTo>
                          <a:pt x="10951" y="2497"/>
                        </a:lnTo>
                        <a:lnTo>
                          <a:pt x="11004" y="2462"/>
                        </a:lnTo>
                        <a:lnTo>
                          <a:pt x="11048" y="2427"/>
                        </a:lnTo>
                        <a:lnTo>
                          <a:pt x="11083" y="2391"/>
                        </a:lnTo>
                        <a:lnTo>
                          <a:pt x="11118" y="2339"/>
                        </a:lnTo>
                        <a:lnTo>
                          <a:pt x="11136" y="2286"/>
                        </a:lnTo>
                        <a:lnTo>
                          <a:pt x="11145" y="2224"/>
                        </a:lnTo>
                        <a:lnTo>
                          <a:pt x="11145" y="2224"/>
                        </a:lnTo>
                        <a:lnTo>
                          <a:pt x="11145" y="2162"/>
                        </a:lnTo>
                        <a:lnTo>
                          <a:pt x="11127" y="2100"/>
                        </a:lnTo>
                        <a:lnTo>
                          <a:pt x="11109" y="2047"/>
                        </a:lnTo>
                        <a:lnTo>
                          <a:pt x="11074" y="2003"/>
                        </a:lnTo>
                        <a:lnTo>
                          <a:pt x="11030" y="1959"/>
                        </a:lnTo>
                        <a:lnTo>
                          <a:pt x="10986" y="1933"/>
                        </a:lnTo>
                        <a:lnTo>
                          <a:pt x="10933" y="1906"/>
                        </a:lnTo>
                        <a:lnTo>
                          <a:pt x="10871" y="1888"/>
                        </a:lnTo>
                        <a:lnTo>
                          <a:pt x="10871" y="1888"/>
                        </a:lnTo>
                        <a:lnTo>
                          <a:pt x="10818" y="1880"/>
                        </a:lnTo>
                        <a:lnTo>
                          <a:pt x="10748" y="1862"/>
                        </a:lnTo>
                        <a:lnTo>
                          <a:pt x="10659" y="1827"/>
                        </a:lnTo>
                        <a:lnTo>
                          <a:pt x="10562" y="1774"/>
                        </a:lnTo>
                        <a:lnTo>
                          <a:pt x="10518" y="1738"/>
                        </a:lnTo>
                        <a:lnTo>
                          <a:pt x="10474" y="1694"/>
                        </a:lnTo>
                        <a:lnTo>
                          <a:pt x="10430" y="1641"/>
                        </a:lnTo>
                        <a:lnTo>
                          <a:pt x="10395" y="1580"/>
                        </a:lnTo>
                        <a:lnTo>
                          <a:pt x="10359" y="1518"/>
                        </a:lnTo>
                        <a:lnTo>
                          <a:pt x="10342" y="1438"/>
                        </a:lnTo>
                        <a:lnTo>
                          <a:pt x="10324" y="1350"/>
                        </a:lnTo>
                        <a:lnTo>
                          <a:pt x="10324" y="1262"/>
                        </a:lnTo>
                        <a:lnTo>
                          <a:pt x="10324" y="627"/>
                        </a:lnTo>
                        <a:lnTo>
                          <a:pt x="11065" y="627"/>
                        </a:lnTo>
                        <a:lnTo>
                          <a:pt x="11065" y="627"/>
                        </a:lnTo>
                        <a:lnTo>
                          <a:pt x="11145" y="635"/>
                        </a:lnTo>
                        <a:lnTo>
                          <a:pt x="11224" y="644"/>
                        </a:lnTo>
                        <a:lnTo>
                          <a:pt x="11304" y="653"/>
                        </a:lnTo>
                        <a:lnTo>
                          <a:pt x="11365" y="671"/>
                        </a:lnTo>
                        <a:lnTo>
                          <a:pt x="11427" y="697"/>
                        </a:lnTo>
                        <a:lnTo>
                          <a:pt x="11480" y="724"/>
                        </a:lnTo>
                        <a:lnTo>
                          <a:pt x="11524" y="759"/>
                        </a:lnTo>
                        <a:lnTo>
                          <a:pt x="11568" y="794"/>
                        </a:lnTo>
                        <a:lnTo>
                          <a:pt x="11568" y="794"/>
                        </a:lnTo>
                        <a:lnTo>
                          <a:pt x="11612" y="856"/>
                        </a:lnTo>
                        <a:lnTo>
                          <a:pt x="11639" y="927"/>
                        </a:lnTo>
                        <a:lnTo>
                          <a:pt x="11665" y="997"/>
                        </a:lnTo>
                        <a:lnTo>
                          <a:pt x="11674" y="1059"/>
                        </a:lnTo>
                        <a:lnTo>
                          <a:pt x="11683" y="1165"/>
                        </a:lnTo>
                        <a:lnTo>
                          <a:pt x="11683" y="1200"/>
                        </a:lnTo>
                        <a:lnTo>
                          <a:pt x="11674" y="14374"/>
                        </a:lnTo>
                        <a:lnTo>
                          <a:pt x="2374" y="14374"/>
                        </a:lnTo>
                        <a:lnTo>
                          <a:pt x="2374" y="14374"/>
                        </a:lnTo>
                        <a:lnTo>
                          <a:pt x="2294" y="14366"/>
                        </a:lnTo>
                        <a:lnTo>
                          <a:pt x="2224" y="14357"/>
                        </a:lnTo>
                        <a:lnTo>
                          <a:pt x="2153" y="14348"/>
                        </a:lnTo>
                        <a:lnTo>
                          <a:pt x="2091" y="14330"/>
                        </a:lnTo>
                        <a:lnTo>
                          <a:pt x="2030" y="14304"/>
                        </a:lnTo>
                        <a:lnTo>
                          <a:pt x="1977" y="14277"/>
                        </a:lnTo>
                        <a:lnTo>
                          <a:pt x="1933" y="14251"/>
                        </a:lnTo>
                        <a:lnTo>
                          <a:pt x="1897" y="14216"/>
                        </a:lnTo>
                        <a:close/>
                        <a:moveTo>
                          <a:pt x="13474" y="13739"/>
                        </a:moveTo>
                        <a:lnTo>
                          <a:pt x="13474" y="13739"/>
                        </a:lnTo>
                        <a:lnTo>
                          <a:pt x="13466" y="13818"/>
                        </a:lnTo>
                        <a:lnTo>
                          <a:pt x="13466" y="13889"/>
                        </a:lnTo>
                        <a:lnTo>
                          <a:pt x="13448" y="13960"/>
                        </a:lnTo>
                        <a:lnTo>
                          <a:pt x="13430" y="14021"/>
                        </a:lnTo>
                        <a:lnTo>
                          <a:pt x="13404" y="14074"/>
                        </a:lnTo>
                        <a:lnTo>
                          <a:pt x="13377" y="14127"/>
                        </a:lnTo>
                        <a:lnTo>
                          <a:pt x="13342" y="14171"/>
                        </a:lnTo>
                        <a:lnTo>
                          <a:pt x="13298" y="14216"/>
                        </a:lnTo>
                        <a:lnTo>
                          <a:pt x="13298" y="14216"/>
                        </a:lnTo>
                        <a:lnTo>
                          <a:pt x="13254" y="14251"/>
                        </a:lnTo>
                        <a:lnTo>
                          <a:pt x="13201" y="14286"/>
                        </a:lnTo>
                        <a:lnTo>
                          <a:pt x="13148" y="14313"/>
                        </a:lnTo>
                        <a:lnTo>
                          <a:pt x="13095" y="14330"/>
                        </a:lnTo>
                        <a:lnTo>
                          <a:pt x="12980" y="14357"/>
                        </a:lnTo>
                        <a:lnTo>
                          <a:pt x="12866" y="14374"/>
                        </a:lnTo>
                        <a:lnTo>
                          <a:pt x="12866" y="14374"/>
                        </a:lnTo>
                        <a:lnTo>
                          <a:pt x="12301" y="14374"/>
                        </a:lnTo>
                        <a:lnTo>
                          <a:pt x="12301" y="13104"/>
                        </a:lnTo>
                        <a:lnTo>
                          <a:pt x="13474" y="13104"/>
                        </a:lnTo>
                        <a:lnTo>
                          <a:pt x="13474" y="137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17074"/>
                      </a:solidFill>
                      <a:effectLst/>
                      <a:uLnTx/>
                      <a:uFillTx/>
                      <a:latin typeface="Metropolis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40" name="Rectangle 164">
              <a:extLst>
                <a:ext uri="{FF2B5EF4-FFF2-40B4-BE49-F238E27FC236}">
                  <a16:creationId xmlns:a16="http://schemas.microsoft.com/office/drawing/2014/main" id="{438FBBD1-1735-EAB6-7318-968B15FD5C89}"/>
                </a:ext>
              </a:extLst>
            </p:cNvPr>
            <p:cNvSpPr/>
            <p:nvPr/>
          </p:nvSpPr>
          <p:spPr bwMode="gray">
            <a:xfrm>
              <a:off x="730329" y="1857237"/>
              <a:ext cx="1700961" cy="529256"/>
            </a:xfrm>
            <a:prstGeom prst="rect">
              <a:avLst/>
            </a:prstGeom>
            <a:noFill/>
            <a:ln w="25400"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olos Text Medium" panose="020B0503020202020204" pitchFamily="34" charset="0"/>
                  <a:ea typeface="+mn-ea"/>
                  <a:cs typeface="Golos Text Medium" panose="020B0503020202020204" pitchFamily="34" charset="0"/>
                </a:rPr>
                <a:t>Сетевой периметр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los Text Medium" panose="020B0503020202020204" pitchFamily="34" charset="0"/>
                <a:ea typeface="+mn-ea"/>
                <a:cs typeface="Golos Text Medium" panose="020B0503020202020204" pitchFamily="34" charset="0"/>
              </a:endParaRPr>
            </a:p>
          </p:txBody>
        </p:sp>
        <p:grpSp>
          <p:nvGrpSpPr>
            <p:cNvPr id="41" name="Group 165">
              <a:extLst>
                <a:ext uri="{FF2B5EF4-FFF2-40B4-BE49-F238E27FC236}">
                  <a16:creationId xmlns:a16="http://schemas.microsoft.com/office/drawing/2014/main" id="{1107F42F-310B-4C14-78B5-27842074FEC6}"/>
                </a:ext>
              </a:extLst>
            </p:cNvPr>
            <p:cNvGrpSpPr/>
            <p:nvPr/>
          </p:nvGrpSpPr>
          <p:grpSpPr>
            <a:xfrm>
              <a:off x="4420376" y="3659107"/>
              <a:ext cx="631760" cy="771323"/>
              <a:chOff x="2205705" y="3173979"/>
              <a:chExt cx="640080" cy="771322"/>
            </a:xfrm>
            <a:solidFill>
              <a:schemeClr val="bg1">
                <a:lumMod val="75000"/>
              </a:schemeClr>
            </a:solidFill>
          </p:grpSpPr>
          <p:sp>
            <p:nvSpPr>
              <p:cNvPr id="45" name="Rectangle 166">
                <a:extLst>
                  <a:ext uri="{FF2B5EF4-FFF2-40B4-BE49-F238E27FC236}">
                    <a16:creationId xmlns:a16="http://schemas.microsoft.com/office/drawing/2014/main" id="{CB3ADC35-3B02-037F-6CCC-F231FD10783D}"/>
                  </a:ext>
                </a:extLst>
              </p:cNvPr>
              <p:cNvSpPr/>
              <p:nvPr/>
            </p:nvSpPr>
            <p:spPr>
              <a:xfrm rot="18900000">
                <a:off x="2205705" y="3173979"/>
                <a:ext cx="64008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167">
                <a:extLst>
                  <a:ext uri="{FF2B5EF4-FFF2-40B4-BE49-F238E27FC236}">
                    <a16:creationId xmlns:a16="http://schemas.microsoft.com/office/drawing/2014/main" id="{1A51BF02-77C4-DB30-3FC6-9659A4A8427A}"/>
                  </a:ext>
                </a:extLst>
              </p:cNvPr>
              <p:cNvSpPr/>
              <p:nvPr/>
            </p:nvSpPr>
            <p:spPr>
              <a:xfrm rot="2700000" flipH="1">
                <a:off x="2205705" y="3611545"/>
                <a:ext cx="64008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168">
              <a:extLst>
                <a:ext uri="{FF2B5EF4-FFF2-40B4-BE49-F238E27FC236}">
                  <a16:creationId xmlns:a16="http://schemas.microsoft.com/office/drawing/2014/main" id="{7D9E5DB4-F239-DB9D-E3C8-77468A8368F5}"/>
                </a:ext>
              </a:extLst>
            </p:cNvPr>
            <p:cNvGrpSpPr/>
            <p:nvPr/>
          </p:nvGrpSpPr>
          <p:grpSpPr>
            <a:xfrm rot="10800000">
              <a:off x="5771086" y="3373500"/>
              <a:ext cx="618255" cy="771323"/>
              <a:chOff x="2205705" y="3173979"/>
              <a:chExt cx="640080" cy="771322"/>
            </a:xfrm>
            <a:solidFill>
              <a:schemeClr val="bg1">
                <a:lumMod val="75000"/>
              </a:schemeClr>
            </a:solidFill>
          </p:grpSpPr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2280B8B7-DE67-F069-9EAE-62101AC00434}"/>
                  </a:ext>
                </a:extLst>
              </p:cNvPr>
              <p:cNvSpPr/>
              <p:nvPr/>
            </p:nvSpPr>
            <p:spPr>
              <a:xfrm rot="18900000">
                <a:off x="2205705" y="3173979"/>
                <a:ext cx="64008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CCEDBD31-9C13-06E2-E4F5-42A08A64B790}"/>
                  </a:ext>
                </a:extLst>
              </p:cNvPr>
              <p:cNvSpPr/>
              <p:nvPr/>
            </p:nvSpPr>
            <p:spPr>
              <a:xfrm rot="2700000" flipH="1">
                <a:off x="2205705" y="3611545"/>
                <a:ext cx="640080" cy="27432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2" name="Объект 2">
            <a:extLst>
              <a:ext uri="{FF2B5EF4-FFF2-40B4-BE49-F238E27FC236}">
                <a16:creationId xmlns:a16="http://schemas.microsoft.com/office/drawing/2014/main" id="{2E1CEFDB-0049-D1C3-29BB-3673CC2B0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3925" y="1590097"/>
            <a:ext cx="3891547" cy="1753837"/>
          </a:xfrm>
        </p:spPr>
        <p:txBody>
          <a:bodyPr/>
          <a:lstStyle/>
          <a:p>
            <a:pPr marL="0" indent="0">
              <a:buNone/>
            </a:pPr>
            <a:r>
              <a:rPr lang="ru-RU" u="sng" dirty="0">
                <a:solidFill>
                  <a:schemeClr val="bg1"/>
                </a:solidFill>
              </a:rPr>
              <a:t>О как!</a:t>
            </a:r>
          </a:p>
          <a:p>
            <a:r>
              <a:rPr lang="ru-RU" dirty="0">
                <a:solidFill>
                  <a:schemeClr val="bg1"/>
                </a:solidFill>
              </a:rPr>
              <a:t>Контроль трафика между сегментами</a:t>
            </a:r>
          </a:p>
          <a:p>
            <a:r>
              <a:rPr lang="ru-RU" dirty="0">
                <a:solidFill>
                  <a:schemeClr val="bg1"/>
                </a:solidFill>
              </a:rPr>
              <a:t>Автоматическое добавление в сегмент по регулярным выражениям</a:t>
            </a:r>
          </a:p>
          <a:p>
            <a:r>
              <a:rPr lang="ru-RU" dirty="0">
                <a:solidFill>
                  <a:schemeClr val="bg1"/>
                </a:solidFill>
              </a:rPr>
              <a:t>Поддержка </a:t>
            </a:r>
            <a:r>
              <a:rPr lang="ru-RU" dirty="0" err="1">
                <a:solidFill>
                  <a:schemeClr val="bg1"/>
                </a:solidFill>
              </a:rPr>
              <a:t>геораспределённости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344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D22B5171-5A17-DB42-C930-6FD2C4AE51A0}"/>
              </a:ext>
            </a:extLst>
          </p:cNvPr>
          <p:cNvSpPr/>
          <p:nvPr/>
        </p:nvSpPr>
        <p:spPr>
          <a:xfrm rot="5400000">
            <a:off x="4029387" y="-4052719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66987"/>
            <a:ext cx="10515600" cy="682048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Параметры фильтрации 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437" y="1424636"/>
            <a:ext cx="11236036" cy="2109067"/>
          </a:xfrm>
        </p:spPr>
        <p:txBody>
          <a:bodyPr/>
          <a:lstStyle/>
          <a:p>
            <a:r>
              <a:rPr lang="ru-RU" sz="2400" dirty="0">
                <a:solidFill>
                  <a:schemeClr val="bg1">
                    <a:lumMod val="85000"/>
                  </a:schemeClr>
                </a:solidFill>
              </a:rPr>
              <a:t>Правило применяется в режиме реального времени</a:t>
            </a:r>
          </a:p>
          <a:p>
            <a:r>
              <a:rPr lang="ru-RU" sz="2400" dirty="0">
                <a:solidFill>
                  <a:schemeClr val="bg1"/>
                </a:solidFill>
              </a:rPr>
              <a:t> Загрузка выгрузка правил:</a:t>
            </a:r>
          </a:p>
          <a:p>
            <a:pPr lvl="1"/>
            <a:r>
              <a:rPr lang="ru-RU" sz="2000" dirty="0">
                <a:solidFill>
                  <a:schemeClr val="bg1"/>
                </a:solidFill>
              </a:rPr>
              <a:t>Правила в статусе «включено» загружается в </a:t>
            </a:r>
            <a:r>
              <a:rPr lang="en-US" sz="2000" dirty="0" err="1">
                <a:solidFill>
                  <a:schemeClr val="bg1"/>
                </a:solidFill>
              </a:rPr>
              <a:t>dvfilter</a:t>
            </a:r>
            <a:endParaRPr lang="en-US" sz="2000" dirty="0">
              <a:solidFill>
                <a:schemeClr val="bg1"/>
              </a:solidFill>
            </a:endParaRPr>
          </a:p>
          <a:p>
            <a:pPr lvl="1"/>
            <a:r>
              <a:rPr lang="ru-RU" sz="2000" dirty="0">
                <a:solidFill>
                  <a:schemeClr val="bg1"/>
                </a:solidFill>
              </a:rPr>
              <a:t>Правила в статусе «выключено» выгружаются из драйвера для обеспечения снижения нагрузки</a:t>
            </a:r>
          </a:p>
          <a:p>
            <a:pPr lvl="1"/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4048EED7-2C1C-42E8-3730-A1208A4FD0FE}"/>
              </a:ext>
            </a:extLst>
          </p:cNvPr>
          <p:cNvSpPr txBox="1">
            <a:spLocks/>
          </p:cNvSpPr>
          <p:nvPr/>
        </p:nvSpPr>
        <p:spPr>
          <a:xfrm>
            <a:off x="3131128" y="3111140"/>
            <a:ext cx="5652654" cy="8451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На что смотрим при фильтрации: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C4C1B2A-FBE3-7471-373E-20CB8024E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82229"/>
              </p:ext>
            </p:extLst>
          </p:nvPr>
        </p:nvGraphicFramePr>
        <p:xfrm>
          <a:off x="431800" y="3658895"/>
          <a:ext cx="11236036" cy="30480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027625">
                  <a:extLst>
                    <a:ext uri="{9D8B030D-6E8A-4147-A177-3AD203B41FA5}">
                      <a16:colId xmlns:a16="http://schemas.microsoft.com/office/drawing/2014/main" val="3658415840"/>
                    </a:ext>
                  </a:extLst>
                </a:gridCol>
                <a:gridCol w="2532025">
                  <a:extLst>
                    <a:ext uri="{9D8B030D-6E8A-4147-A177-3AD203B41FA5}">
                      <a16:colId xmlns:a16="http://schemas.microsoft.com/office/drawing/2014/main" val="883446954"/>
                    </a:ext>
                  </a:extLst>
                </a:gridCol>
                <a:gridCol w="6676386">
                  <a:extLst>
                    <a:ext uri="{9D8B030D-6E8A-4147-A177-3AD203B41FA5}">
                      <a16:colId xmlns:a16="http://schemas.microsoft.com/office/drawing/2014/main" val="3360664029"/>
                    </a:ext>
                  </a:extLst>
                </a:gridCol>
              </a:tblGrid>
              <a:tr h="263624">
                <a:tc>
                  <a:txBody>
                    <a:bodyPr/>
                    <a:lstStyle/>
                    <a:p>
                      <a:r>
                        <a:rPr lang="ru-RU" sz="1400" dirty="0"/>
                        <a:t>параметр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вид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суть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0607581"/>
                  </a:ext>
                </a:extLst>
              </a:tr>
              <a:tr h="252456">
                <a:tc>
                  <a:txBody>
                    <a:bodyPr/>
                    <a:lstStyle/>
                    <a:p>
                      <a:r>
                        <a:rPr lang="ru-RU" sz="1400" dirty="0"/>
                        <a:t>Приоритет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1-999999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Определяет приоритет обработки в драйвере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357098"/>
                  </a:ext>
                </a:extLst>
              </a:tr>
              <a:tr h="252456">
                <a:tc>
                  <a:txBody>
                    <a:bodyPr/>
                    <a:lstStyle/>
                    <a:p>
                      <a:r>
                        <a:rPr lang="ru-RU" sz="1400" dirty="0"/>
                        <a:t>ВМ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VM-UB-01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Пользовательское наименование ресурса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245584"/>
                  </a:ext>
                </a:extLst>
              </a:tr>
              <a:tr h="258937">
                <a:tc>
                  <a:txBody>
                    <a:bodyPr/>
                    <a:lstStyle/>
                    <a:p>
                      <a:r>
                        <a:rPr lang="ru-RU" sz="1400" dirty="0"/>
                        <a:t>Сегмент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ПДн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Пользовательское наименование абстракции объединения ресурсов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176082"/>
                  </a:ext>
                </a:extLst>
              </a:tr>
              <a:tr h="292421">
                <a:tc>
                  <a:txBody>
                    <a:bodyPr/>
                    <a:lstStyle/>
                    <a:p>
                      <a:r>
                        <a:rPr lang="en-US" sz="1400" dirty="0" err="1"/>
                        <a:t>ip</a:t>
                      </a:r>
                      <a:r>
                        <a:rPr lang="ru-RU" sz="1400" dirty="0"/>
                        <a:t> /диапазон </a:t>
                      </a:r>
                      <a:r>
                        <a:rPr lang="en-US" sz="1400" dirty="0" err="1"/>
                        <a:t>ip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192.168.0.1- 191.168.0.100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Интервал адресов подпадающий под правило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3509096"/>
                  </a:ext>
                </a:extLst>
              </a:tr>
              <a:tr h="286237">
                <a:tc>
                  <a:txBody>
                    <a:bodyPr/>
                    <a:lstStyle/>
                    <a:p>
                      <a:r>
                        <a:rPr lang="en-US" sz="1400" dirty="0"/>
                        <a:t>MAC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 74-56-3C-DC-25-09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Физический адрес источника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79132"/>
                  </a:ext>
                </a:extLst>
              </a:tr>
              <a:tr h="286237">
                <a:tc>
                  <a:txBody>
                    <a:bodyPr/>
                    <a:lstStyle/>
                    <a:p>
                      <a:r>
                        <a:rPr lang="ru-RU" sz="1400" dirty="0"/>
                        <a:t>Подсеть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192.168.0.1/24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Подсеть отправителя или получателя в нотации </a:t>
                      </a:r>
                      <a:r>
                        <a:rPr lang="en-US" sz="1400" dirty="0"/>
                        <a:t>CIDR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391048"/>
                  </a:ext>
                </a:extLst>
              </a:tr>
              <a:tr h="286237">
                <a:tc>
                  <a:txBody>
                    <a:bodyPr/>
                    <a:lstStyle/>
                    <a:p>
                      <a:r>
                        <a:rPr lang="ru-RU" sz="1400" dirty="0"/>
                        <a:t>Протокол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ICMP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Тип протокола </a:t>
                      </a:r>
                      <a:r>
                        <a:rPr lang="en-US" sz="1400" dirty="0"/>
                        <a:t>ICMP, TCP,UDP, </a:t>
                      </a:r>
                      <a:r>
                        <a:rPr lang="ru-RU" sz="1400" dirty="0"/>
                        <a:t>любой</a:t>
                      </a:r>
                      <a:r>
                        <a:rPr lang="en-US" sz="1400" dirty="0"/>
                        <a:t>, </a:t>
                      </a:r>
                      <a:r>
                        <a:rPr lang="ru-RU" sz="1400" dirty="0"/>
                        <a:t>по номеру протокола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6168771"/>
                  </a:ext>
                </a:extLst>
              </a:tr>
              <a:tr h="286237">
                <a:tc>
                  <a:txBody>
                    <a:bodyPr/>
                    <a:lstStyle/>
                    <a:p>
                      <a:r>
                        <a:rPr lang="ru-RU" sz="1400" dirty="0"/>
                        <a:t>Служба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DNS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Связка протокола и порта (</a:t>
                      </a:r>
                      <a:r>
                        <a:rPr lang="en-US" sz="1400" dirty="0"/>
                        <a:t>TCP+53)</a:t>
                      </a:r>
                      <a:r>
                        <a:rPr lang="ru-RU" sz="1400" dirty="0"/>
                        <a:t>, гранулярность фильтрации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8169573"/>
                  </a:ext>
                </a:extLst>
              </a:tr>
              <a:tr h="286237">
                <a:tc>
                  <a:txBody>
                    <a:bodyPr/>
                    <a:lstStyle/>
                    <a:p>
                      <a:r>
                        <a:rPr lang="ru-RU" sz="1400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Порты работы служб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6562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281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1">
            <a:extLst>
              <a:ext uri="{FF2B5EF4-FFF2-40B4-BE49-F238E27FC236}">
                <a16:creationId xmlns:a16="http://schemas.microsoft.com/office/drawing/2014/main" id="{C23584A4-5DB6-A988-35C8-5A901317CF38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377827"/>
            <a:ext cx="10515600" cy="570825"/>
          </a:xfrm>
        </p:spPr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</a:rPr>
              <a:t>Виды правил фильтрации, рассылка (МЭ </a:t>
            </a:r>
            <a:r>
              <a:rPr lang="en-US" sz="3200" b="1" dirty="0" err="1">
                <a:solidFill>
                  <a:schemeClr val="bg1"/>
                </a:solidFill>
              </a:rPr>
              <a:t>vGate</a:t>
            </a:r>
            <a:r>
              <a:rPr lang="en-US" sz="3200" b="1" dirty="0">
                <a:solidFill>
                  <a:schemeClr val="bg1"/>
                </a:solidFill>
              </a:rPr>
              <a:t>)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221" y="1341089"/>
            <a:ext cx="11236036" cy="48808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Пользовательское правило: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F53C2244-0436-F5B4-765A-C8BEC8BC0C01}"/>
              </a:ext>
            </a:extLst>
          </p:cNvPr>
          <p:cNvSpPr txBox="1">
            <a:spLocks/>
          </p:cNvSpPr>
          <p:nvPr/>
        </p:nvSpPr>
        <p:spPr>
          <a:xfrm>
            <a:off x="278427" y="2525696"/>
            <a:ext cx="11236036" cy="4880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en-US" dirty="0" err="1">
                <a:solidFill>
                  <a:schemeClr val="bg1"/>
                </a:solidFill>
              </a:rPr>
              <a:t>dvfilter</a:t>
            </a:r>
            <a:r>
              <a:rPr lang="ru-RU" dirty="0">
                <a:solidFill>
                  <a:schemeClr val="bg1"/>
                </a:solidFill>
              </a:rPr>
              <a:t> (один хост):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62F8FFCE-D06D-61BA-B555-B8B520ED6EB6}"/>
              </a:ext>
            </a:extLst>
          </p:cNvPr>
          <p:cNvSpPr txBox="1">
            <a:spLocks/>
          </p:cNvSpPr>
          <p:nvPr/>
        </p:nvSpPr>
        <p:spPr>
          <a:xfrm>
            <a:off x="644237" y="3969183"/>
            <a:ext cx="10120745" cy="8451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Для обеспечения доступности защиты на каждом хосте правила рассылаются на все хост где стоят компоненты фильтрации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B7F50A3-011C-EE39-2295-D5A5109553E4}"/>
              </a:ext>
            </a:extLst>
          </p:cNvPr>
          <p:cNvGrpSpPr/>
          <p:nvPr/>
        </p:nvGrpSpPr>
        <p:grpSpPr>
          <a:xfrm>
            <a:off x="1738745" y="5214215"/>
            <a:ext cx="8015859" cy="1477220"/>
            <a:chOff x="1581867" y="4475527"/>
            <a:chExt cx="7945918" cy="1477220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267E3D0-B0C8-7B9B-6944-F0397B183322}"/>
                </a:ext>
              </a:extLst>
            </p:cNvPr>
            <p:cNvSpPr/>
            <p:nvPr/>
          </p:nvSpPr>
          <p:spPr>
            <a:xfrm>
              <a:off x="2058332" y="4805611"/>
              <a:ext cx="1317071" cy="8137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66E307C-19D2-0E60-A176-2512AC1B4638}"/>
                </a:ext>
              </a:extLst>
            </p:cNvPr>
            <p:cNvSpPr/>
            <p:nvPr/>
          </p:nvSpPr>
          <p:spPr>
            <a:xfrm>
              <a:off x="7885340" y="4789813"/>
              <a:ext cx="1317071" cy="8137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44AAB20B-236B-5126-CD5D-09C0A346D6A1}"/>
                </a:ext>
              </a:extLst>
            </p:cNvPr>
            <p:cNvSpPr/>
            <p:nvPr/>
          </p:nvSpPr>
          <p:spPr>
            <a:xfrm>
              <a:off x="1581867" y="4475527"/>
              <a:ext cx="7945918" cy="1470056"/>
            </a:xfrm>
            <a:prstGeom prst="rect">
              <a:avLst/>
            </a:prstGeom>
            <a:noFill/>
            <a:ln w="38100">
              <a:solidFill>
                <a:srgbClr val="02EB54">
                  <a:alpha val="71000"/>
                </a:srgb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5D0416-1945-692E-0836-E9210A249E2B}"/>
                </a:ext>
              </a:extLst>
            </p:cNvPr>
            <p:cNvSpPr txBox="1"/>
            <p:nvPr/>
          </p:nvSpPr>
          <p:spPr>
            <a:xfrm>
              <a:off x="3753026" y="5583415"/>
              <a:ext cx="3806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Кластер гипервизора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ru-RU" dirty="0">
                  <a:solidFill>
                    <a:schemeClr val="bg1"/>
                  </a:solidFill>
                </a:rPr>
                <a:t>виртуализации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443AF2D-28C1-8AD5-54F0-DAACEA5A10D3}"/>
                </a:ext>
              </a:extLst>
            </p:cNvPr>
            <p:cNvSpPr txBox="1"/>
            <p:nvPr/>
          </p:nvSpPr>
          <p:spPr>
            <a:xfrm>
              <a:off x="2323446" y="4986387"/>
              <a:ext cx="853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err="1">
                  <a:solidFill>
                    <a:schemeClr val="bg1"/>
                  </a:solidFill>
                </a:rPr>
                <a:t>Нода</a:t>
              </a:r>
              <a:r>
                <a:rPr lang="ru-RU" dirty="0">
                  <a:solidFill>
                    <a:schemeClr val="bg1"/>
                  </a:solidFill>
                </a:rPr>
                <a:t>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585522-E5CB-F22F-C1E1-CF2BEA1487A9}"/>
                </a:ext>
              </a:extLst>
            </p:cNvPr>
            <p:cNvSpPr txBox="1"/>
            <p:nvPr/>
          </p:nvSpPr>
          <p:spPr>
            <a:xfrm>
              <a:off x="8184611" y="5025889"/>
              <a:ext cx="853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err="1">
                  <a:solidFill>
                    <a:schemeClr val="bg1"/>
                  </a:solidFill>
                </a:rPr>
                <a:t>Нода</a:t>
              </a:r>
              <a:r>
                <a:rPr lang="ru-RU" dirty="0">
                  <a:solidFill>
                    <a:schemeClr val="bg1"/>
                  </a:solidFill>
                </a:rPr>
                <a:t> 3</a:t>
              </a:r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945FBFE9-DCE3-0EE7-B49A-ECC7C9810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4043" y="4551538"/>
              <a:ext cx="456394" cy="456394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0FF2BEA9-5E68-CEC5-4EBD-83817BB43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4389" y="4542008"/>
              <a:ext cx="456394" cy="456394"/>
            </a:xfrm>
            <a:prstGeom prst="rect">
              <a:avLst/>
            </a:prstGeom>
          </p:spPr>
        </p:pic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E7E2ABA6-4C19-7CD9-62B3-B4DE2E3D59CE}"/>
                </a:ext>
              </a:extLst>
            </p:cNvPr>
            <p:cNvSpPr/>
            <p:nvPr/>
          </p:nvSpPr>
          <p:spPr>
            <a:xfrm>
              <a:off x="4842613" y="4805611"/>
              <a:ext cx="1317071" cy="8137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57296B2-2E22-379D-828B-B576C2FD90F0}"/>
                </a:ext>
              </a:extLst>
            </p:cNvPr>
            <p:cNvSpPr txBox="1"/>
            <p:nvPr/>
          </p:nvSpPr>
          <p:spPr>
            <a:xfrm>
              <a:off x="5141817" y="5065343"/>
              <a:ext cx="853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err="1">
                  <a:solidFill>
                    <a:schemeClr val="bg1"/>
                  </a:solidFill>
                </a:rPr>
                <a:t>Нода</a:t>
              </a:r>
              <a:r>
                <a:rPr lang="ru-RU" dirty="0">
                  <a:solidFill>
                    <a:schemeClr val="bg1"/>
                  </a:solidFill>
                </a:rPr>
                <a:t> 2</a:t>
              </a:r>
            </a:p>
          </p:txBody>
        </p:sp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D1F20C85-BFB3-4691-FDC5-74CE3FCA6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290" y="4589106"/>
              <a:ext cx="456394" cy="456394"/>
            </a:xfrm>
            <a:prstGeom prst="rect">
              <a:avLst/>
            </a:prstGeom>
          </p:spPr>
        </p:pic>
      </p:grpSp>
      <p:sp>
        <p:nvSpPr>
          <p:cNvPr id="27" name="Стрелка: влево-вправо 26">
            <a:extLst>
              <a:ext uri="{FF2B5EF4-FFF2-40B4-BE49-F238E27FC236}">
                <a16:creationId xmlns:a16="http://schemas.microsoft.com/office/drawing/2014/main" id="{8196831A-63F4-83B0-FC4D-8A00E510E943}"/>
              </a:ext>
            </a:extLst>
          </p:cNvPr>
          <p:cNvSpPr/>
          <p:nvPr/>
        </p:nvSpPr>
        <p:spPr>
          <a:xfrm>
            <a:off x="3458586" y="4767908"/>
            <a:ext cx="4412225" cy="692800"/>
          </a:xfrm>
          <a:prstGeom prst="left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Фактический обмен</a:t>
            </a:r>
          </a:p>
        </p:txBody>
      </p:sp>
      <p:sp>
        <p:nvSpPr>
          <p:cNvPr id="31" name="Объект 2">
            <a:extLst>
              <a:ext uri="{FF2B5EF4-FFF2-40B4-BE49-F238E27FC236}">
                <a16:creationId xmlns:a16="http://schemas.microsoft.com/office/drawing/2014/main" id="{5F54741B-BB8C-FAA5-AFBB-3BC1043D34CF}"/>
              </a:ext>
            </a:extLst>
          </p:cNvPr>
          <p:cNvSpPr txBox="1">
            <a:spLocks/>
          </p:cNvSpPr>
          <p:nvPr/>
        </p:nvSpPr>
        <p:spPr>
          <a:xfrm>
            <a:off x="9705149" y="5538901"/>
            <a:ext cx="1314828" cy="803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Правило3</a:t>
            </a:r>
          </a:p>
        </p:txBody>
      </p:sp>
      <p:sp>
        <p:nvSpPr>
          <p:cNvPr id="32" name="Объект 2">
            <a:extLst>
              <a:ext uri="{FF2B5EF4-FFF2-40B4-BE49-F238E27FC236}">
                <a16:creationId xmlns:a16="http://schemas.microsoft.com/office/drawing/2014/main" id="{18A6A247-8F4B-4733-F0BC-2B6E6A2280A6}"/>
              </a:ext>
            </a:extLst>
          </p:cNvPr>
          <p:cNvSpPr txBox="1">
            <a:spLocks/>
          </p:cNvSpPr>
          <p:nvPr/>
        </p:nvSpPr>
        <p:spPr>
          <a:xfrm>
            <a:off x="6443327" y="5562323"/>
            <a:ext cx="1314828" cy="803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Правило3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A32D531F-C18B-D1A9-14D5-9FFF5DDEEC78}"/>
              </a:ext>
            </a:extLst>
          </p:cNvPr>
          <p:cNvSpPr txBox="1">
            <a:spLocks/>
          </p:cNvSpPr>
          <p:nvPr/>
        </p:nvSpPr>
        <p:spPr>
          <a:xfrm>
            <a:off x="3670130" y="5554482"/>
            <a:ext cx="1314828" cy="803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050" dirty="0">
                <a:solidFill>
                  <a:schemeClr val="bg1"/>
                </a:solidFill>
              </a:rPr>
              <a:t>Правило3</a:t>
            </a:r>
          </a:p>
        </p:txBody>
      </p:sp>
      <p:graphicFrame>
        <p:nvGraphicFramePr>
          <p:cNvPr id="18" name="Таблица 18">
            <a:extLst>
              <a:ext uri="{FF2B5EF4-FFF2-40B4-BE49-F238E27FC236}">
                <a16:creationId xmlns:a16="http://schemas.microsoft.com/office/drawing/2014/main" id="{04682D5C-BBF2-430F-93C5-C44D12A76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876215"/>
              </p:ext>
            </p:extLst>
          </p:nvPr>
        </p:nvGraphicFramePr>
        <p:xfrm>
          <a:off x="278426" y="1816754"/>
          <a:ext cx="1145637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423">
                  <a:extLst>
                    <a:ext uri="{9D8B030D-6E8A-4147-A177-3AD203B41FA5}">
                      <a16:colId xmlns:a16="http://schemas.microsoft.com/office/drawing/2014/main" val="2997294437"/>
                    </a:ext>
                  </a:extLst>
                </a:gridCol>
                <a:gridCol w="781852">
                  <a:extLst>
                    <a:ext uri="{9D8B030D-6E8A-4147-A177-3AD203B41FA5}">
                      <a16:colId xmlns:a16="http://schemas.microsoft.com/office/drawing/2014/main" val="1323713786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201576555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251931754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4196345951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232623140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1234042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055478800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649974518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21019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Приоритет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имя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Отправ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Направл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Получат.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служба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Протокол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Действ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941087"/>
                  </a:ext>
                </a:extLst>
              </a:tr>
            </a:tbl>
          </a:graphicData>
        </a:graphic>
      </p:graphicFrame>
      <p:graphicFrame>
        <p:nvGraphicFramePr>
          <p:cNvPr id="36" name="Таблица 18">
            <a:extLst>
              <a:ext uri="{FF2B5EF4-FFF2-40B4-BE49-F238E27FC236}">
                <a16:creationId xmlns:a16="http://schemas.microsoft.com/office/drawing/2014/main" id="{C95214AD-8871-49C0-9BD4-EB53FC4BE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35837"/>
              </p:ext>
            </p:extLst>
          </p:nvPr>
        </p:nvGraphicFramePr>
        <p:xfrm>
          <a:off x="278426" y="3024021"/>
          <a:ext cx="1145637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423">
                  <a:extLst>
                    <a:ext uri="{9D8B030D-6E8A-4147-A177-3AD203B41FA5}">
                      <a16:colId xmlns:a16="http://schemas.microsoft.com/office/drawing/2014/main" val="2997294437"/>
                    </a:ext>
                  </a:extLst>
                </a:gridCol>
                <a:gridCol w="781852">
                  <a:extLst>
                    <a:ext uri="{9D8B030D-6E8A-4147-A177-3AD203B41FA5}">
                      <a16:colId xmlns:a16="http://schemas.microsoft.com/office/drawing/2014/main" val="1323713786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201576555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251931754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4196345951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232623140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1234042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055478800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649974518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21019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Приоритет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имя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>
                          <a:highlight>
                            <a:srgbClr val="FF611A"/>
                          </a:highlight>
                        </a:rPr>
                        <a:t>Отправ</a:t>
                      </a:r>
                      <a:r>
                        <a:rPr lang="ru-RU" dirty="0">
                          <a:highlight>
                            <a:srgbClr val="FF611A"/>
                          </a:highlight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Направл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Получат.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служба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Протокол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Действ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941087"/>
                  </a:ext>
                </a:extLst>
              </a:tr>
            </a:tbl>
          </a:graphicData>
        </a:graphic>
      </p:graphicFrame>
      <p:graphicFrame>
        <p:nvGraphicFramePr>
          <p:cNvPr id="37" name="Таблица 18">
            <a:extLst>
              <a:ext uri="{FF2B5EF4-FFF2-40B4-BE49-F238E27FC236}">
                <a16:creationId xmlns:a16="http://schemas.microsoft.com/office/drawing/2014/main" id="{43CDBBE0-4D87-4585-B577-1803E743B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946222"/>
              </p:ext>
            </p:extLst>
          </p:nvPr>
        </p:nvGraphicFramePr>
        <p:xfrm>
          <a:off x="266982" y="3511017"/>
          <a:ext cx="1145637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423">
                  <a:extLst>
                    <a:ext uri="{9D8B030D-6E8A-4147-A177-3AD203B41FA5}">
                      <a16:colId xmlns:a16="http://schemas.microsoft.com/office/drawing/2014/main" val="2997294437"/>
                    </a:ext>
                  </a:extLst>
                </a:gridCol>
                <a:gridCol w="781852">
                  <a:extLst>
                    <a:ext uri="{9D8B030D-6E8A-4147-A177-3AD203B41FA5}">
                      <a16:colId xmlns:a16="http://schemas.microsoft.com/office/drawing/2014/main" val="1323713786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201576555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251931754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4196345951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232623140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21234042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055478800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649974518"/>
                    </a:ext>
                  </a:extLst>
                </a:gridCol>
                <a:gridCol w="1145637">
                  <a:extLst>
                    <a:ext uri="{9D8B030D-6E8A-4147-A177-3AD203B41FA5}">
                      <a16:colId xmlns:a16="http://schemas.microsoft.com/office/drawing/2014/main" val="321019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Приоритет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имя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>
                          <a:highlight>
                            <a:srgbClr val="FF611A"/>
                          </a:highlight>
                        </a:rPr>
                        <a:t>Отправ</a:t>
                      </a:r>
                      <a:r>
                        <a:rPr lang="ru-RU" dirty="0">
                          <a:highlight>
                            <a:srgbClr val="FF611A"/>
                          </a:highlight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Направл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Получат.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служба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Протокол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Действ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941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299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">
            <a:extLst>
              <a:ext uri="{FF2B5EF4-FFF2-40B4-BE49-F238E27FC236}">
                <a16:creationId xmlns:a16="http://schemas.microsoft.com/office/drawing/2014/main" id="{A5FEAE59-42FA-92AE-ECDD-50954715FAA9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94694"/>
            <a:ext cx="10515600" cy="598921"/>
          </a:xfrm>
        </p:spPr>
        <p:txBody>
          <a:bodyPr/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Загрузка правил </a:t>
            </a:r>
            <a:r>
              <a:rPr lang="ru-RU" b="1" dirty="0">
                <a:solidFill>
                  <a:schemeClr val="bg1"/>
                </a:solidFill>
              </a:rPr>
              <a:t>в </a:t>
            </a:r>
            <a:r>
              <a:rPr lang="en-US" b="1" dirty="0" err="1">
                <a:solidFill>
                  <a:schemeClr val="bg1"/>
                </a:solidFill>
              </a:rPr>
              <a:t>dvfilter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62F8FFCE-D06D-61BA-B555-B8B520ED6EB6}"/>
              </a:ext>
            </a:extLst>
          </p:cNvPr>
          <p:cNvSpPr txBox="1">
            <a:spLocks/>
          </p:cNvSpPr>
          <p:nvPr/>
        </p:nvSpPr>
        <p:spPr>
          <a:xfrm>
            <a:off x="308263" y="1449313"/>
            <a:ext cx="11159487" cy="44665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Helvetica Neue"/>
              </a:rPr>
              <a:t>Грузится в </a:t>
            </a:r>
            <a:r>
              <a:rPr lang="en-US" sz="2400" dirty="0" err="1">
                <a:solidFill>
                  <a:schemeClr val="bg1"/>
                </a:solidFill>
                <a:latin typeface="Helvetica Neue"/>
              </a:rPr>
              <a:t>dvfilter</a:t>
            </a:r>
            <a:r>
              <a:rPr lang="en-US" sz="2400" dirty="0">
                <a:solidFill>
                  <a:schemeClr val="bg1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Helvetica Neue"/>
              </a:rPr>
              <a:t>только правило с большим приоритетом</a:t>
            </a:r>
          </a:p>
          <a:p>
            <a:pPr marL="514350" indent="-514350">
              <a:buAutoNum type="arabicPeriod"/>
            </a:pPr>
            <a:r>
              <a:rPr lang="ru-RU" sz="2400" b="0" i="0" dirty="0">
                <a:solidFill>
                  <a:schemeClr val="bg1"/>
                </a:solidFill>
                <a:effectLst/>
                <a:latin typeface="Helvetica Neue"/>
              </a:rPr>
              <a:t>Поиск подходящего правила фильтрации и его применение осуществляется строго в порядке приоритета : применится первое подходящее правило с большим значением приоритета, остальные правила будут проигнорированы.</a:t>
            </a:r>
            <a:endParaRPr lang="ru-RU" sz="2400" dirty="0">
              <a:solidFill>
                <a:schemeClr val="bg1"/>
              </a:solidFill>
            </a:endParaRP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2400" b="0" i="0" dirty="0">
                <a:solidFill>
                  <a:schemeClr val="bg1"/>
                </a:solidFill>
                <a:effectLst/>
                <a:latin typeface="Helvetica Neue"/>
              </a:rPr>
              <a:t>Удаляемый отправитель/получатель будет заменен на значение по умолчанию "Любой", а состояние правила фильтрации будет изменено на "Выключено". Все выключенные правила фильтрации будут удалены из </a:t>
            </a:r>
            <a:r>
              <a:rPr lang="ru-RU" sz="2400" b="0" i="0" dirty="0" err="1">
                <a:solidFill>
                  <a:schemeClr val="bg1"/>
                </a:solidFill>
                <a:effectLst/>
                <a:latin typeface="Helvetica Neue"/>
              </a:rPr>
              <a:t>dvfilter</a:t>
            </a:r>
            <a:r>
              <a:rPr lang="ru-RU" sz="2400" b="0" i="0" dirty="0">
                <a:solidFill>
                  <a:schemeClr val="bg1"/>
                </a:solidFill>
                <a:effectLst/>
                <a:latin typeface="Helvetica Neue"/>
              </a:rPr>
              <a:t>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Helvetica Neue"/>
              </a:rPr>
              <a:t>Кор-я правила на лету, в случае наличия активной сессии по скорректированному правилу, сессия пересоздаётся.</a:t>
            </a:r>
            <a:endParaRPr lang="ru-RU" sz="2400" b="0" i="0" dirty="0">
              <a:solidFill>
                <a:schemeClr val="bg1"/>
              </a:solidFill>
              <a:effectLst/>
              <a:latin typeface="Helvetica Neue"/>
            </a:endParaRPr>
          </a:p>
          <a:p>
            <a:pPr marL="514350" indent="-514350">
              <a:buAutoNum type="arabicPeriod"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FC6E8A-E0F5-31B6-75A6-277F7D68307E}"/>
              </a:ext>
            </a:extLst>
          </p:cNvPr>
          <p:cNvSpPr txBox="1"/>
          <p:nvPr/>
        </p:nvSpPr>
        <p:spPr>
          <a:xfrm>
            <a:off x="3137350" y="6197814"/>
            <a:ext cx="6165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Границы приоритетов правил для пользователей: 100-2100</a:t>
            </a:r>
          </a:p>
          <a:p>
            <a:r>
              <a:rPr lang="ru-RU" dirty="0">
                <a:solidFill>
                  <a:schemeClr val="bg1"/>
                </a:solidFill>
              </a:rPr>
              <a:t>Зарезервированные приоритеты: 1-99 / 100001-100100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E9FC85-08A1-456A-B527-67FC2CDF53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262" y="5547356"/>
            <a:ext cx="3056160" cy="154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126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57F5A6D8-D7FD-A6A2-DA31-C972996AEC4B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80840"/>
            <a:ext cx="10515600" cy="688975"/>
          </a:xfrm>
        </p:spPr>
        <p:txBody>
          <a:bodyPr/>
          <a:lstStyle/>
          <a:p>
            <a:r>
              <a:rPr lang="en-US" b="1" dirty="0" err="1">
                <a:solidFill>
                  <a:schemeClr val="bg1"/>
                </a:solidFill>
              </a:rPr>
              <a:t>Statefull</a:t>
            </a:r>
            <a:r>
              <a:rPr lang="en-US" b="1" dirty="0">
                <a:solidFill>
                  <a:schemeClr val="bg1"/>
                </a:solidFill>
              </a:rPr>
              <a:t> packet inspection </a:t>
            </a:r>
            <a:r>
              <a:rPr lang="ru-RU" b="1" dirty="0">
                <a:solidFill>
                  <a:schemeClr val="bg1"/>
                </a:solidFill>
              </a:rPr>
              <a:t>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B15A7F-7368-83DA-2992-40086AC77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Формируется в </a:t>
            </a:r>
            <a:r>
              <a:rPr lang="en-US" dirty="0" err="1">
                <a:solidFill>
                  <a:schemeClr val="bg1"/>
                </a:solidFill>
              </a:rPr>
              <a:t>dvFilter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и передаётся агенту. Агент получает данные о сессиях 1 раз в секунду, передаёт на СА 1 раз в минуту.</a:t>
            </a:r>
          </a:p>
          <a:p>
            <a:r>
              <a:rPr lang="ru-RU" dirty="0">
                <a:solidFill>
                  <a:schemeClr val="bg1"/>
                </a:solidFill>
              </a:rPr>
              <a:t>Состав сессии:</a:t>
            </a:r>
          </a:p>
          <a:p>
            <a:pPr marL="0" indent="0" algn="l">
              <a:buNone/>
            </a:pPr>
            <a:r>
              <a:rPr lang="ru-RU" sz="1400" b="0" i="0" dirty="0">
                <a:solidFill>
                  <a:schemeClr val="bg1"/>
                </a:solidFill>
                <a:effectLst/>
                <a:latin typeface="Helvetica Neue"/>
              </a:rPr>
              <a:t>Внутренний идентификатор сессии, Хост, Время получения первого пакета (старт сессии), Время получения последнего пакета (время последней активности в сессии), Идентификатор правила фильтрации, по кот</a:t>
            </a:r>
            <a:r>
              <a:rPr lang="ru-RU" sz="1400" dirty="0">
                <a:solidFill>
                  <a:schemeClr val="bg1"/>
                </a:solidFill>
                <a:latin typeface="Helvetica Neue"/>
              </a:rPr>
              <a:t>о</a:t>
            </a:r>
            <a:r>
              <a:rPr lang="ru-RU" sz="1400" b="0" i="0" dirty="0">
                <a:solidFill>
                  <a:schemeClr val="bg1"/>
                </a:solidFill>
                <a:effectLst/>
                <a:latin typeface="Helvetica Neue"/>
              </a:rPr>
              <a:t>рому активна сессия , Направление правила фильтрации, Действие правила фильтрации, Сегмент отправителя (0 - если трафик не соотнесен с сегментом), IP адрес отправителя, Порт отправителя, Сегмент получателя (0 - если трафик не соотнесен с сегментом), IP адрес получателя, Порт получателя, Протокол, Исходящий трафик, Отправленные пакеты, Входящий трафик, Полученные пакеты.</a:t>
            </a:r>
            <a:br>
              <a:rPr lang="ru-RU" sz="1100" dirty="0">
                <a:solidFill>
                  <a:schemeClr val="bg1"/>
                </a:solidFill>
              </a:rPr>
            </a:br>
            <a:endParaRPr lang="ru-RU" sz="1100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3ADB9A-F1E6-4717-98EC-AB8B706F5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642" y="5021791"/>
            <a:ext cx="1759191" cy="110224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1FFF036-6140-420D-A0CE-3DBDED97B1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616" y="5941199"/>
            <a:ext cx="839784" cy="7868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8F2A22-6120-4EC3-BD8F-126727AB77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616" y="4479103"/>
            <a:ext cx="839784" cy="786884"/>
          </a:xfrm>
          <a:prstGeom prst="rect">
            <a:avLst/>
          </a:prstGeom>
        </p:spPr>
      </p:pic>
      <p:sp>
        <p:nvSpPr>
          <p:cNvPr id="14" name="Стрелка: круговая 13">
            <a:extLst>
              <a:ext uri="{FF2B5EF4-FFF2-40B4-BE49-F238E27FC236}">
                <a16:creationId xmlns:a16="http://schemas.microsoft.com/office/drawing/2014/main" id="{0753F83E-6075-43AD-9CBC-DB2BF3D41D33}"/>
              </a:ext>
            </a:extLst>
          </p:cNvPr>
          <p:cNvSpPr/>
          <p:nvPr/>
        </p:nvSpPr>
        <p:spPr>
          <a:xfrm rot="16200000">
            <a:off x="3507609" y="4502684"/>
            <a:ext cx="1759191" cy="2140458"/>
          </a:xfrm>
          <a:prstGeom prst="circular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127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">
            <a:extLst>
              <a:ext uri="{FF2B5EF4-FFF2-40B4-BE49-F238E27FC236}">
                <a16:creationId xmlns:a16="http://schemas.microsoft.com/office/drawing/2014/main" id="{D145804F-2479-EA8C-6BF2-6293974C208D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357043"/>
            <a:ext cx="10515600" cy="512676"/>
          </a:xfrm>
        </p:spPr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</a:rPr>
              <a:t>Контроль старта, контроль целостности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</a:rPr>
              <a:t>(МЭ </a:t>
            </a:r>
            <a:r>
              <a:rPr lang="en-US" sz="3200" b="1" dirty="0" err="1">
                <a:solidFill>
                  <a:schemeClr val="bg1"/>
                </a:solidFill>
              </a:rPr>
              <a:t>vGate</a:t>
            </a:r>
            <a:r>
              <a:rPr lang="en-US" sz="3200" b="1" dirty="0">
                <a:solidFill>
                  <a:schemeClr val="bg1"/>
                </a:solidFill>
              </a:rPr>
              <a:t>)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B15A7F-7368-83DA-2992-40086AC77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8101" y="1455251"/>
            <a:ext cx="6619963" cy="96497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Контроль целостности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конф</a:t>
            </a:r>
            <a:r>
              <a:rPr lang="ru-RU" dirty="0">
                <a:solidFill>
                  <a:schemeClr val="bg1"/>
                </a:solidFill>
              </a:rPr>
              <a:t>. файла ВМ (пример </a:t>
            </a:r>
            <a:r>
              <a:rPr lang="en-US" dirty="0" err="1">
                <a:solidFill>
                  <a:schemeClr val="bg1"/>
                </a:solidFill>
              </a:rPr>
              <a:t>oVirt</a:t>
            </a:r>
            <a:r>
              <a:rPr lang="en-US" dirty="0">
                <a:solidFill>
                  <a:schemeClr val="bg1"/>
                </a:solidFill>
              </a:rPr>
              <a:t>)</a:t>
            </a:r>
            <a:r>
              <a:rPr lang="ru-RU" dirty="0">
                <a:solidFill>
                  <a:schemeClr val="bg1"/>
                </a:solidFill>
              </a:rPr>
              <a:t>:</a:t>
            </a:r>
          </a:p>
          <a:p>
            <a:endParaRPr lang="ru-RU" sz="1000" b="0" i="0" dirty="0">
              <a:solidFill>
                <a:schemeClr val="bg1"/>
              </a:solidFill>
              <a:effectLst/>
              <a:latin typeface="Helvetica Neue"/>
            </a:endParaRPr>
          </a:p>
          <a:p>
            <a:pPr marL="0" indent="0">
              <a:buNone/>
            </a:pPr>
            <a:br>
              <a:rPr lang="ru-RU" sz="1000" dirty="0">
                <a:solidFill>
                  <a:schemeClr val="bg1"/>
                </a:solidFill>
              </a:rPr>
            </a:b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E11B62D-08D5-B3D6-8446-9F6F7E1A5890}"/>
              </a:ext>
            </a:extLst>
          </p:cNvPr>
          <p:cNvSpPr/>
          <p:nvPr/>
        </p:nvSpPr>
        <p:spPr>
          <a:xfrm>
            <a:off x="400032" y="4706295"/>
            <a:ext cx="1317071" cy="813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3B1538-3FF8-93E8-3F68-0D5E1E6EB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660" y="4478098"/>
            <a:ext cx="456394" cy="456394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5177D0C-3E64-0556-0BF9-02419980FC8D}"/>
              </a:ext>
            </a:extLst>
          </p:cNvPr>
          <p:cNvGrpSpPr/>
          <p:nvPr/>
        </p:nvGrpSpPr>
        <p:grpSpPr>
          <a:xfrm>
            <a:off x="593017" y="2163649"/>
            <a:ext cx="842938" cy="847974"/>
            <a:chOff x="10519186" y="3631864"/>
            <a:chExt cx="842938" cy="847974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88193C5D-161D-DD5C-701D-AF0DD9A88EE6}"/>
                </a:ext>
              </a:extLst>
            </p:cNvPr>
            <p:cNvSpPr/>
            <p:nvPr/>
          </p:nvSpPr>
          <p:spPr>
            <a:xfrm>
              <a:off x="10519186" y="3631864"/>
              <a:ext cx="842938" cy="847974"/>
            </a:xfrm>
            <a:prstGeom prst="rect">
              <a:avLst/>
            </a:prstGeom>
            <a:noFill/>
            <a:ln w="38100">
              <a:solidFill>
                <a:srgbClr val="02EB54">
                  <a:alpha val="71000"/>
                </a:srgb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C3F478-4FC2-F3C8-C683-CFA227F8C97F}"/>
                </a:ext>
              </a:extLst>
            </p:cNvPr>
            <p:cNvSpPr txBox="1"/>
            <p:nvPr/>
          </p:nvSpPr>
          <p:spPr>
            <a:xfrm>
              <a:off x="10687220" y="3888439"/>
              <a:ext cx="506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ВМ</a:t>
              </a:r>
            </a:p>
          </p:txBody>
        </p:sp>
      </p:grpSp>
      <p:sp>
        <p:nvSpPr>
          <p:cNvPr id="9" name="Стрелка: влево-вправо 8">
            <a:extLst>
              <a:ext uri="{FF2B5EF4-FFF2-40B4-BE49-F238E27FC236}">
                <a16:creationId xmlns:a16="http://schemas.microsoft.com/office/drawing/2014/main" id="{EFD5F860-AC95-21E0-B0DA-076FBF835288}"/>
              </a:ext>
            </a:extLst>
          </p:cNvPr>
          <p:cNvSpPr/>
          <p:nvPr/>
        </p:nvSpPr>
        <p:spPr>
          <a:xfrm rot="5400000">
            <a:off x="277607" y="3511834"/>
            <a:ext cx="1485014" cy="675716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обмен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ED611-C856-BDA0-997C-B7FD54789091}"/>
              </a:ext>
            </a:extLst>
          </p:cNvPr>
          <p:cNvSpPr txBox="1"/>
          <p:nvPr/>
        </p:nvSpPr>
        <p:spPr>
          <a:xfrm>
            <a:off x="1717103" y="2383514"/>
            <a:ext cx="2503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Метка </a:t>
            </a:r>
            <a:r>
              <a:rPr lang="ru-RU" dirty="0" err="1">
                <a:solidFill>
                  <a:schemeClr val="bg1"/>
                </a:solidFill>
              </a:rPr>
              <a:t>ИСПДн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05D9B6-D18B-EAFB-CAB6-AD45547717EB}"/>
              </a:ext>
            </a:extLst>
          </p:cNvPr>
          <p:cNvSpPr txBox="1"/>
          <p:nvPr/>
        </p:nvSpPr>
        <p:spPr>
          <a:xfrm>
            <a:off x="1779449" y="4835769"/>
            <a:ext cx="2503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Метка </a:t>
            </a:r>
            <a:r>
              <a:rPr lang="ru-RU" dirty="0" err="1">
                <a:solidFill>
                  <a:schemeClr val="bg1"/>
                </a:solidFill>
              </a:rPr>
              <a:t>ИСПДн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006A30-4430-CECC-0BA4-C8D8466EF9DD}"/>
              </a:ext>
            </a:extLst>
          </p:cNvPr>
          <p:cNvSpPr txBox="1"/>
          <p:nvPr/>
        </p:nvSpPr>
        <p:spPr>
          <a:xfrm>
            <a:off x="1779449" y="3484056"/>
            <a:ext cx="2503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Совпала, нет?</a:t>
            </a:r>
          </a:p>
          <a:p>
            <a:r>
              <a:rPr lang="ru-RU" dirty="0">
                <a:solidFill>
                  <a:schemeClr val="bg1"/>
                </a:solidFill>
              </a:rPr>
              <a:t>Блокировка старта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E23B19-DD8E-CAC8-CE05-5C5A35DEF094}"/>
              </a:ext>
            </a:extLst>
          </p:cNvPr>
          <p:cNvSpPr txBox="1"/>
          <p:nvPr/>
        </p:nvSpPr>
        <p:spPr>
          <a:xfrm>
            <a:off x="713952" y="4928494"/>
            <a:ext cx="722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Хост</a:t>
            </a:r>
          </a:p>
        </p:txBody>
      </p:sp>
      <p:graphicFrame>
        <p:nvGraphicFramePr>
          <p:cNvPr id="12" name="Таблица 15">
            <a:extLst>
              <a:ext uri="{FF2B5EF4-FFF2-40B4-BE49-F238E27FC236}">
                <a16:creationId xmlns:a16="http://schemas.microsoft.com/office/drawing/2014/main" id="{E70EDB62-0C8E-4F70-9CED-7A79D38AF3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226486"/>
              </p:ext>
            </p:extLst>
          </p:nvPr>
        </p:nvGraphicFramePr>
        <p:xfrm>
          <a:off x="4653500" y="2613391"/>
          <a:ext cx="6856244" cy="3779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122">
                  <a:extLst>
                    <a:ext uri="{9D8B030D-6E8A-4147-A177-3AD203B41FA5}">
                      <a16:colId xmlns:a16="http://schemas.microsoft.com/office/drawing/2014/main" val="3630571824"/>
                    </a:ext>
                  </a:extLst>
                </a:gridCol>
                <a:gridCol w="3428122">
                  <a:extLst>
                    <a:ext uri="{9D8B030D-6E8A-4147-A177-3AD203B41FA5}">
                      <a16:colId xmlns:a16="http://schemas.microsoft.com/office/drawing/2014/main" val="1428211641"/>
                    </a:ext>
                  </a:extLst>
                </a:gridCol>
              </a:tblGrid>
              <a:tr h="539860">
                <a:tc>
                  <a:txBody>
                    <a:bodyPr/>
                    <a:lstStyle/>
                    <a:p>
                      <a:r>
                        <a:rPr lang="ru-RU" sz="1400" dirty="0"/>
                        <a:t>Параметр политики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Атрибут конфигурационного файла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061545"/>
                  </a:ext>
                </a:extLst>
              </a:tr>
              <a:tr h="539860">
                <a:tc>
                  <a:txBody>
                    <a:bodyPr/>
                    <a:lstStyle/>
                    <a:p>
                      <a:r>
                        <a:rPr lang="ru-RU" sz="1400" dirty="0" err="1"/>
                        <a:t>Натройки</a:t>
                      </a:r>
                      <a:r>
                        <a:rPr lang="ru-RU" sz="1400" dirty="0"/>
                        <a:t> </a:t>
                      </a:r>
                      <a:r>
                        <a:rPr lang="en-US" sz="1400" dirty="0"/>
                        <a:t>CPU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Раздел</a:t>
                      </a:r>
                      <a:r>
                        <a:rPr lang="en-US" sz="1400" dirty="0"/>
                        <a:t> "</a:t>
                      </a:r>
                      <a:r>
                        <a:rPr lang="en-US" sz="1400" dirty="0" err="1"/>
                        <a:t>cpu</a:t>
                      </a:r>
                      <a:r>
                        <a:rPr lang="en-US" sz="1400" dirty="0"/>
                        <a:t>" (</a:t>
                      </a:r>
                      <a:r>
                        <a:rPr lang="en-US" sz="1400" dirty="0" err="1"/>
                        <a:t>параметры</a:t>
                      </a:r>
                      <a:r>
                        <a:rPr lang="en-US" sz="1400" dirty="0"/>
                        <a:t> "architecture", "cores", "sockets“)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368752"/>
                  </a:ext>
                </a:extLst>
              </a:tr>
              <a:tr h="539860">
                <a:tc>
                  <a:txBody>
                    <a:bodyPr/>
                    <a:lstStyle/>
                    <a:p>
                      <a:r>
                        <a:rPr lang="ru-RU" sz="1400" dirty="0"/>
                        <a:t>Оперативная память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Раздел "</a:t>
                      </a:r>
                      <a:r>
                        <a:rPr lang="en-US" sz="1400" dirty="0"/>
                        <a:t>memory" (</a:t>
                      </a:r>
                      <a:r>
                        <a:rPr lang="ru-RU" sz="1400" dirty="0"/>
                        <a:t>параметр "</a:t>
                      </a:r>
                      <a:r>
                        <a:rPr lang="en-US" sz="1400" dirty="0"/>
                        <a:t>memory")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349416"/>
                  </a:ext>
                </a:extLst>
              </a:tr>
              <a:tr h="539860">
                <a:tc>
                  <a:txBody>
                    <a:bodyPr/>
                    <a:lstStyle/>
                    <a:p>
                      <a:r>
                        <a:rPr lang="ru-RU" sz="1400" dirty="0"/>
                        <a:t>Настройки </a:t>
                      </a:r>
                      <a:r>
                        <a:rPr lang="en-US" sz="1400" dirty="0"/>
                        <a:t>HDD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Раздел "</a:t>
                      </a:r>
                      <a:r>
                        <a:rPr lang="en-US" sz="1400" dirty="0" err="1"/>
                        <a:t>disk_attachment</a:t>
                      </a:r>
                      <a:r>
                        <a:rPr lang="en-US" sz="1400" dirty="0"/>
                        <a:t>" (</a:t>
                      </a:r>
                      <a:r>
                        <a:rPr lang="ru-RU" sz="1400" dirty="0"/>
                        <a:t>параметры "</a:t>
                      </a:r>
                      <a:r>
                        <a:rPr lang="en-US" sz="1400" dirty="0"/>
                        <a:t>id", "</a:t>
                      </a:r>
                      <a:r>
                        <a:rPr lang="en-US" sz="1400" dirty="0" err="1"/>
                        <a:t>provisioned_size</a:t>
                      </a:r>
                      <a:r>
                        <a:rPr lang="en-US" sz="1400" dirty="0"/>
                        <a:t>")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627085"/>
                  </a:ext>
                </a:extLst>
              </a:tr>
              <a:tr h="539860">
                <a:tc>
                  <a:txBody>
                    <a:bodyPr/>
                    <a:lstStyle/>
                    <a:p>
                      <a:r>
                        <a:rPr lang="ru-RU" sz="1400" dirty="0"/>
                        <a:t>Настройки </a:t>
                      </a:r>
                      <a:r>
                        <a:rPr lang="en-US" sz="1400" dirty="0"/>
                        <a:t>CD/DVD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Раздел "</a:t>
                      </a:r>
                      <a:r>
                        <a:rPr lang="en-US" sz="1400" dirty="0" err="1"/>
                        <a:t>cdrom</a:t>
                      </a:r>
                      <a:r>
                        <a:rPr lang="en-US" sz="1400" dirty="0"/>
                        <a:t>" (</a:t>
                      </a:r>
                      <a:r>
                        <a:rPr lang="ru-RU" sz="1400" dirty="0"/>
                        <a:t>параметр "</a:t>
                      </a:r>
                      <a:r>
                        <a:rPr lang="en-US" sz="1400" dirty="0"/>
                        <a:t>id")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757067"/>
                  </a:ext>
                </a:extLst>
              </a:tr>
              <a:tr h="539860">
                <a:tc>
                  <a:txBody>
                    <a:bodyPr/>
                    <a:lstStyle/>
                    <a:p>
                      <a:r>
                        <a:rPr lang="ru-RU" sz="1400" dirty="0"/>
                        <a:t>Настройки сетевых адаптеров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Раздел "</a:t>
                      </a:r>
                      <a:r>
                        <a:rPr lang="en-US" sz="1400" dirty="0" err="1"/>
                        <a:t>nic</a:t>
                      </a:r>
                      <a:r>
                        <a:rPr lang="en-US" sz="1400" dirty="0"/>
                        <a:t>" (</a:t>
                      </a:r>
                      <a:r>
                        <a:rPr lang="ru-RU" sz="1400" dirty="0"/>
                        <a:t>параметры "</a:t>
                      </a:r>
                      <a:r>
                        <a:rPr lang="en-US" sz="1400" dirty="0"/>
                        <a:t>id", "name", "linked", "address", "plugged")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454978"/>
                  </a:ext>
                </a:extLst>
              </a:tr>
              <a:tr h="539860">
                <a:tc>
                  <a:txBody>
                    <a:bodyPr/>
                    <a:lstStyle/>
                    <a:p>
                      <a:r>
                        <a:rPr lang="ru-RU" sz="1400" dirty="0"/>
                        <a:t>Настройки контроллеров и устройств </a:t>
                      </a:r>
                      <a:r>
                        <a:rPr lang="en-US" sz="1400" dirty="0"/>
                        <a:t>USB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Раздел "</a:t>
                      </a:r>
                      <a:r>
                        <a:rPr lang="en-US" sz="1400" dirty="0" err="1"/>
                        <a:t>host_device</a:t>
                      </a:r>
                      <a:r>
                        <a:rPr lang="en-US" sz="1400" dirty="0"/>
                        <a:t>" (</a:t>
                      </a:r>
                      <a:r>
                        <a:rPr lang="ru-RU" sz="1400" dirty="0"/>
                        <a:t>параметры "</a:t>
                      </a:r>
                      <a:r>
                        <a:rPr lang="en-US" sz="1400" dirty="0"/>
                        <a:t>name", "id", "capability", "driver")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023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6295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2AF949AC-A5C0-40E8-9601-063BF0F8B609}"/>
              </a:ext>
            </a:extLst>
          </p:cNvPr>
          <p:cNvSpPr/>
          <p:nvPr/>
        </p:nvSpPr>
        <p:spPr>
          <a:xfrm rot="16200000">
            <a:off x="5125799" y="2921354"/>
            <a:ext cx="469784" cy="1929216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2A5A3FD-7F10-927E-1AC5-A440E3634F13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357044"/>
            <a:ext cx="10515600" cy="543502"/>
          </a:xfrm>
        </p:spPr>
        <p:txBody>
          <a:bodyPr/>
          <a:lstStyle/>
          <a:p>
            <a:r>
              <a:rPr lang="ru-RU" sz="3600" b="1" dirty="0">
                <a:solidFill>
                  <a:schemeClr val="bg1"/>
                </a:solidFill>
              </a:rPr>
              <a:t>Основные направления защиты ВИ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1C24BBF-2F4F-47CF-9CFF-79F223125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27" y="3623273"/>
            <a:ext cx="1138947" cy="112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1C24BBF-2F4F-47CF-9CFF-79F223125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96" y="3747260"/>
            <a:ext cx="1138947" cy="112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1C24BBF-2F4F-47CF-9CFF-79F223125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30" y="3840250"/>
            <a:ext cx="1138947" cy="112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31C24BBF-2F4F-47CF-9CFF-79F223125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99" y="3956487"/>
            <a:ext cx="1138947" cy="112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8F2A22-6120-4EC3-BD8F-126727AB77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910" y="1968256"/>
            <a:ext cx="1557866" cy="1459732"/>
          </a:xfrm>
          <a:prstGeom prst="rect">
            <a:avLst/>
          </a:prstGeom>
        </p:spPr>
      </p:pic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43A8E9C2-18D1-461C-802A-FD378A0A4872}"/>
              </a:ext>
            </a:extLst>
          </p:cNvPr>
          <p:cNvSpPr/>
          <p:nvPr/>
        </p:nvSpPr>
        <p:spPr>
          <a:xfrm rot="16200000">
            <a:off x="2582063" y="3357140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лако 1">
            <a:extLst>
              <a:ext uri="{FF2B5EF4-FFF2-40B4-BE49-F238E27FC236}">
                <a16:creationId xmlns:a16="http://schemas.microsoft.com/office/drawing/2014/main" id="{A33CC3D9-58AB-44ED-91FC-7A699DA468DA}"/>
              </a:ext>
            </a:extLst>
          </p:cNvPr>
          <p:cNvSpPr/>
          <p:nvPr/>
        </p:nvSpPr>
        <p:spPr>
          <a:xfrm>
            <a:off x="6416407" y="3590697"/>
            <a:ext cx="2110654" cy="1611197"/>
          </a:xfrm>
          <a:prstGeom prst="cloud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ВИ</a:t>
            </a:r>
          </a:p>
        </p:txBody>
      </p:sp>
      <p:sp>
        <p:nvSpPr>
          <p:cNvPr id="13" name="Стрелка: круговая 12">
            <a:extLst>
              <a:ext uri="{FF2B5EF4-FFF2-40B4-BE49-F238E27FC236}">
                <a16:creationId xmlns:a16="http://schemas.microsoft.com/office/drawing/2014/main" id="{88E0BD52-198A-443C-8EDC-271AA6C18340}"/>
              </a:ext>
            </a:extLst>
          </p:cNvPr>
          <p:cNvSpPr/>
          <p:nvPr/>
        </p:nvSpPr>
        <p:spPr>
          <a:xfrm rot="16200000">
            <a:off x="8049541" y="3076500"/>
            <a:ext cx="1759191" cy="2140458"/>
          </a:xfrm>
          <a:prstGeom prst="circular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122EB5B-2EDE-4A6E-A9A6-D9DE01F61C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06" y="4726865"/>
            <a:ext cx="1564319" cy="1465779"/>
          </a:xfrm>
          <a:prstGeom prst="rect">
            <a:avLst/>
          </a:prstGeom>
        </p:spPr>
      </p:pic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061F711A-35F3-48D3-AFAF-9C67BA28B743}"/>
              </a:ext>
            </a:extLst>
          </p:cNvPr>
          <p:cNvSpPr/>
          <p:nvPr/>
        </p:nvSpPr>
        <p:spPr>
          <a:xfrm rot="16200000">
            <a:off x="2986754" y="3801259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A9CC3785-9E86-4144-BAAB-88766BBA75BB}"/>
              </a:ext>
            </a:extLst>
          </p:cNvPr>
          <p:cNvSpPr/>
          <p:nvPr/>
        </p:nvSpPr>
        <p:spPr>
          <a:xfrm rot="16200000">
            <a:off x="3351831" y="4229562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8389652-736C-4379-98BA-E13AE81FE5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00022">
            <a:off x="7636913" y="3444134"/>
            <a:ext cx="1988759" cy="126658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1966D4A-BA8E-4BF0-85C4-2E21DD419A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13151" y="2189288"/>
            <a:ext cx="3743867" cy="23843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455F74-0FDE-4162-B51F-C7D025AEB9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294" y="3557557"/>
            <a:ext cx="424421" cy="46900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3990775-A1BD-40DA-B9B4-E096EF6CE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187" y="4557322"/>
            <a:ext cx="424421" cy="46900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F39E918-A9B4-4D99-8E34-BF2BD893C0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295" y="4020762"/>
            <a:ext cx="653271" cy="584329"/>
          </a:xfrm>
          <a:prstGeom prst="rect">
            <a:avLst/>
          </a:prstGeom>
        </p:spPr>
      </p:pic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574E29EC-E92C-4F8D-A017-C9A33EF1FF58}"/>
              </a:ext>
            </a:extLst>
          </p:cNvPr>
          <p:cNvSpPr/>
          <p:nvPr/>
        </p:nvSpPr>
        <p:spPr>
          <a:xfrm rot="16200000">
            <a:off x="5362850" y="4229562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3507D72-4371-4991-95C1-B57A642CB0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536" y="3958951"/>
            <a:ext cx="424421" cy="46900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126B90F-AFC6-45C7-9E7A-290EFC314D37}"/>
              </a:ext>
            </a:extLst>
          </p:cNvPr>
          <p:cNvSpPr txBox="1"/>
          <p:nvPr/>
        </p:nvSpPr>
        <p:spPr>
          <a:xfrm>
            <a:off x="198611" y="2915823"/>
            <a:ext cx="302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Контроль доступа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04948B-8F55-4018-8CC3-817D4B45342E}"/>
              </a:ext>
            </a:extLst>
          </p:cNvPr>
          <p:cNvSpPr txBox="1"/>
          <p:nvPr/>
        </p:nvSpPr>
        <p:spPr>
          <a:xfrm>
            <a:off x="6367336" y="2905993"/>
            <a:ext cx="3627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Контроль потоков полезной	 нагрузки</a:t>
            </a:r>
          </a:p>
        </p:txBody>
      </p:sp>
    </p:spTree>
    <p:extLst>
      <p:ext uri="{BB962C8B-B14F-4D97-AF65-F5344CB8AC3E}">
        <p14:creationId xmlns:p14="http://schemas.microsoft.com/office/powerpoint/2010/main" val="2043625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C291FB-BC7B-4BEB-A52C-6B84B8CFCED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9398"/>
            <a:ext cx="11937534" cy="6792455"/>
          </a:xfrm>
          <a:prstGeom prst="rect">
            <a:avLst/>
          </a:prstGeom>
        </p:spPr>
      </p:pic>
      <p:sp>
        <p:nvSpPr>
          <p:cNvPr id="22" name="Rectangle 1">
            <a:extLst>
              <a:ext uri="{FF2B5EF4-FFF2-40B4-BE49-F238E27FC236}">
                <a16:creationId xmlns:a16="http://schemas.microsoft.com/office/drawing/2014/main" id="{9DCE3ED6-6F48-5784-3924-20F88FA41C78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53132"/>
            <a:ext cx="10515600" cy="682491"/>
          </a:xfrm>
        </p:spPr>
        <p:txBody>
          <a:bodyPr/>
          <a:lstStyle/>
          <a:p>
            <a:r>
              <a:rPr lang="ru-RU" b="1" dirty="0" err="1">
                <a:solidFill>
                  <a:schemeClr val="bg1"/>
                </a:solidFill>
              </a:rPr>
              <a:t>Гиперконвергентность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влево-вправо 8">
            <a:extLst>
              <a:ext uri="{FF2B5EF4-FFF2-40B4-BE49-F238E27FC236}">
                <a16:creationId xmlns:a16="http://schemas.microsoft.com/office/drawing/2014/main" id="{EFD5F860-AC95-21E0-B0DA-076FBF835288}"/>
              </a:ext>
            </a:extLst>
          </p:cNvPr>
          <p:cNvSpPr/>
          <p:nvPr/>
        </p:nvSpPr>
        <p:spPr>
          <a:xfrm rot="18960931">
            <a:off x="3375607" y="2436930"/>
            <a:ext cx="1485014" cy="675716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обмен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E23B19-DD8E-CAC8-CE05-5C5A35DEF094}"/>
              </a:ext>
            </a:extLst>
          </p:cNvPr>
          <p:cNvSpPr txBox="1"/>
          <p:nvPr/>
        </p:nvSpPr>
        <p:spPr>
          <a:xfrm>
            <a:off x="1090633" y="4949770"/>
            <a:ext cx="103909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Возможность плавного перехода (обеспечивая поддержку исходной и целевой системы виртуализации)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Единое формирование правил фильтрации для всех подконтрольных сред, единый контроль доступа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FA685F4-187A-345B-3F1A-7E68392A2A7F}"/>
              </a:ext>
            </a:extLst>
          </p:cNvPr>
          <p:cNvSpPr/>
          <p:nvPr/>
        </p:nvSpPr>
        <p:spPr>
          <a:xfrm>
            <a:off x="4754663" y="1783583"/>
            <a:ext cx="1899065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4887B874-C74C-3B25-DB57-95AE0993095E}"/>
              </a:ext>
            </a:extLst>
          </p:cNvPr>
          <p:cNvSpPr/>
          <p:nvPr/>
        </p:nvSpPr>
        <p:spPr>
          <a:xfrm>
            <a:off x="2341512" y="3566316"/>
            <a:ext cx="1899065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VMware</a:t>
            </a:r>
            <a:endParaRPr lang="ru-RU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9BD201A4-317C-7EAB-FBB3-657D78127A2D}"/>
              </a:ext>
            </a:extLst>
          </p:cNvPr>
          <p:cNvSpPr/>
          <p:nvPr/>
        </p:nvSpPr>
        <p:spPr>
          <a:xfrm>
            <a:off x="7176748" y="3541415"/>
            <a:ext cx="1899065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KVM</a:t>
            </a:r>
            <a:endParaRPr lang="ru-RU" dirty="0"/>
          </a:p>
        </p:txBody>
      </p:sp>
      <p:sp>
        <p:nvSpPr>
          <p:cNvPr id="17" name="Стрелка: влево-вправо 16">
            <a:extLst>
              <a:ext uri="{FF2B5EF4-FFF2-40B4-BE49-F238E27FC236}">
                <a16:creationId xmlns:a16="http://schemas.microsoft.com/office/drawing/2014/main" id="{889BCB0D-9821-D1F2-FD12-2266A26FA835}"/>
              </a:ext>
            </a:extLst>
          </p:cNvPr>
          <p:cNvSpPr/>
          <p:nvPr/>
        </p:nvSpPr>
        <p:spPr>
          <a:xfrm rot="2743247">
            <a:off x="6542413" y="2445850"/>
            <a:ext cx="1485014" cy="675716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обмен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78AC199-3B57-EA90-C970-D50BE9DD70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5" y="3654116"/>
            <a:ext cx="456394" cy="45639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3373455-AA4D-A7C5-FFEA-71603CAE2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93" y="3611335"/>
            <a:ext cx="456394" cy="45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60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4E23B19-DD8E-CAC8-CE05-5C5A35DEF094}"/>
              </a:ext>
            </a:extLst>
          </p:cNvPr>
          <p:cNvSpPr txBox="1"/>
          <p:nvPr/>
        </p:nvSpPr>
        <p:spPr>
          <a:xfrm>
            <a:off x="235527" y="1060748"/>
            <a:ext cx="1039090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ru-RU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NIST VM-FW-R1</a:t>
            </a:r>
            <a:r>
              <a:rPr lang="ru-RU" dirty="0">
                <a:solidFill>
                  <a:schemeClr val="bg1"/>
                </a:solidFill>
              </a:rPr>
              <a:t>: </a:t>
            </a:r>
            <a:r>
              <a:rPr lang="ru-RU" sz="1800" dirty="0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в </a:t>
            </a:r>
            <a:r>
              <a:rPr lang="ru-RU" sz="1800" dirty="0" err="1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виртуализированных</a:t>
            </a:r>
            <a:r>
              <a:rPr lang="ru-RU" sz="1800" dirty="0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средах с ВМ, на которых работают приложения, чувствительные к задержкам, для управления потоками трафика следует использовать не аппаратные, а виртуальные МСЭ — это позволит избежать задержки при маршрутизации трафика виртуальной сети за пределы </a:t>
            </a:r>
            <a:r>
              <a:rPr lang="ru-RU" sz="1800" dirty="0" err="1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виртуализированного</a:t>
            </a:r>
            <a:r>
              <a:rPr lang="ru-RU" sz="1800" dirty="0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хоста и обратно в виртуальную сеть.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342900" indent="-342900">
              <a:buAutoNum type="arabicPeriod"/>
            </a:pPr>
            <a:endParaRPr lang="ru-RU" sz="1800" dirty="0">
              <a:solidFill>
                <a:schemeClr val="bg1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NIST VM-FW-R2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: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виртуализированных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 средах с ВМ, на которых работают высоконагруженные приложения, вместо виртуальных МСЭ уровня подсети следует устанавливать виртуальные МСЭ на уровне ядра, которые обрабатывают пакеты в ядре гипервизора на аппаратных скоростях.</a:t>
            </a:r>
          </a:p>
          <a:p>
            <a:pPr marL="342900" indent="-342900">
              <a:buAutoNum type="arabicPeriod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NIST VM-FW-R2</a:t>
            </a:r>
            <a:r>
              <a:rPr lang="ru-RU" dirty="0">
                <a:solidFill>
                  <a:schemeClr val="bg1"/>
                </a:solidFill>
              </a:rPr>
              <a:t>: </a:t>
            </a:r>
            <a:r>
              <a:rPr lang="ru-RU" sz="1800" dirty="0">
                <a:solidFill>
                  <a:schemeClr val="bg1">
                    <a:lumMod val="95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желательно, чтобы виртуальные МСЭ как уровня подсети, так и уровня ядра, в дополнение к поддержке правил для базового кортежа из 5 элементов (IP-адрес источника/назначения, порты источника/назначения, протокол) также поддерживали правила с использованием более высокоуровневых компонентов или абстракций, например групп безопасности. 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60B64A-3A2A-4EEF-B3DD-5138C7D4B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59978" cy="5130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20314F8-9C0A-4A0D-84E5-D2C6B60158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088" y="136858"/>
            <a:ext cx="3623143" cy="170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975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994D655-76FC-45A4-9102-2E83FF1253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6"/>
          <a:stretch/>
        </p:blipFill>
        <p:spPr>
          <a:xfrm>
            <a:off x="6434356" y="1466083"/>
            <a:ext cx="4603232" cy="4441397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819E3203-17DC-46D8-9636-EF65B1C2AE8C}"/>
              </a:ext>
            </a:extLst>
          </p:cNvPr>
          <p:cNvSpPr txBox="1"/>
          <p:nvPr/>
        </p:nvSpPr>
        <p:spPr>
          <a:xfrm>
            <a:off x="463429" y="703772"/>
            <a:ext cx="7204109" cy="108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7200"/>
              </a:lnSpc>
              <a:defRPr sz="8100">
                <a:solidFill>
                  <a:srgbClr val="FFFFFF"/>
                </a:solidFill>
                <a:latin typeface="Golos Text Bold"/>
                <a:ea typeface="Golos Text Bold"/>
                <a:cs typeface="Golos Text Bold"/>
                <a:sym typeface="Golos Text Bold"/>
              </a:defRPr>
            </a:lvl1pPr>
          </a:lstStyle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</a:rPr>
              <a:t>Приглашаем принять участие в </a:t>
            </a:r>
            <a:r>
              <a:rPr lang="ru-RU" sz="2800" b="1" dirty="0">
                <a:solidFill>
                  <a:srgbClr val="177951"/>
                </a:solidFill>
              </a:rPr>
              <a:t>Исследовательской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группе</a:t>
            </a:r>
          </a:p>
          <a:p>
            <a:pPr>
              <a:lnSpc>
                <a:spcPts val="2800"/>
              </a:lnSpc>
            </a:pPr>
            <a:r>
              <a:rPr lang="ru-RU" sz="2800" b="1" dirty="0">
                <a:solidFill>
                  <a:srgbClr val="177951"/>
                </a:solidFill>
              </a:rPr>
              <a:t>Кода Безопасности</a:t>
            </a:r>
            <a:endParaRPr sz="2800" b="1" dirty="0">
              <a:solidFill>
                <a:srgbClr val="177951"/>
              </a:solidFill>
            </a:endParaRP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E5B4BA59-A472-4B52-A3BE-A3931723217E}"/>
              </a:ext>
            </a:extLst>
          </p:cNvPr>
          <p:cNvSpPr txBox="1"/>
          <p:nvPr/>
        </p:nvSpPr>
        <p:spPr>
          <a:xfrm>
            <a:off x="463429" y="2114590"/>
            <a:ext cx="4452520" cy="1441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7200"/>
              </a:lnSpc>
              <a:defRPr sz="8100">
                <a:solidFill>
                  <a:srgbClr val="FFFFFF"/>
                </a:solidFill>
                <a:latin typeface="Golos Text Bold"/>
                <a:ea typeface="Golos Text Bold"/>
                <a:cs typeface="Golos Text Bold"/>
                <a:sym typeface="Golos Text Bold"/>
              </a:defRPr>
            </a:lvl1pPr>
          </a:lstStyle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</a:rPr>
              <a:t>Давайте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>
                <a:solidFill>
                  <a:srgbClr val="177951"/>
                </a:solidFill>
              </a:rPr>
              <a:t>вместе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>
                <a:solidFill>
                  <a:srgbClr val="177951"/>
                </a:solidFill>
              </a:rPr>
              <a:t>развивать </a:t>
            </a:r>
            <a:r>
              <a:rPr lang="ru-RU" sz="2800" b="1" dirty="0">
                <a:solidFill>
                  <a:schemeClr val="bg1"/>
                </a:solidFill>
              </a:rPr>
              <a:t>российский рынок информационной безопасности!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5" name="Text 0">
            <a:extLst>
              <a:ext uri="{FF2B5EF4-FFF2-40B4-BE49-F238E27FC236}">
                <a16:creationId xmlns:a16="http://schemas.microsoft.com/office/drawing/2014/main" id="{64712322-08E8-5237-09C4-C2F22CEBCAA8}"/>
              </a:ext>
            </a:extLst>
          </p:cNvPr>
          <p:cNvSpPr txBox="1"/>
          <p:nvPr/>
        </p:nvSpPr>
        <p:spPr>
          <a:xfrm>
            <a:off x="532701" y="4255117"/>
            <a:ext cx="4452520" cy="1043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7200"/>
              </a:lnSpc>
              <a:defRPr sz="8100">
                <a:solidFill>
                  <a:srgbClr val="FFFFFF"/>
                </a:solidFill>
                <a:latin typeface="Golos Text Bold"/>
                <a:ea typeface="Golos Text Bold"/>
                <a:cs typeface="Golos Text Bold"/>
                <a:sym typeface="Golos Text Bold"/>
              </a:defRPr>
            </a:lvl1pPr>
          </a:lstStyle>
          <a:p>
            <a:pPr>
              <a:lnSpc>
                <a:spcPts val="2800"/>
              </a:lnSpc>
            </a:pPr>
            <a:endParaRPr lang="ru-RU" sz="2800" b="1" dirty="0">
              <a:solidFill>
                <a:schemeClr val="bg1"/>
              </a:solidFill>
            </a:endParaRPr>
          </a:p>
          <a:p>
            <a:pPr>
              <a:lnSpc>
                <a:spcPts val="2800"/>
              </a:lnSpc>
            </a:pPr>
            <a:r>
              <a:rPr lang="ru-RU" sz="2000" b="1" dirty="0">
                <a:solidFill>
                  <a:schemeClr val="bg1"/>
                </a:solidFill>
              </a:rPr>
              <a:t>Раз в три месяца</a:t>
            </a:r>
          </a:p>
          <a:p>
            <a:pPr>
              <a:lnSpc>
                <a:spcPts val="2800"/>
              </a:lnSpc>
            </a:pPr>
            <a:r>
              <a:rPr lang="ru-RU" sz="2000" b="1" dirty="0">
                <a:solidFill>
                  <a:schemeClr val="bg1"/>
                </a:solidFill>
              </a:rPr>
              <a:t>Призы подарки)</a:t>
            </a:r>
            <a:endParaRPr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8D7573A-07C7-ABB2-74D5-484C8EEA5A6E}"/>
              </a:ext>
            </a:extLst>
          </p:cNvPr>
          <p:cNvSpPr txBox="1">
            <a:spLocks/>
          </p:cNvSpPr>
          <p:nvPr/>
        </p:nvSpPr>
        <p:spPr>
          <a:xfrm>
            <a:off x="0" y="1427612"/>
            <a:ext cx="11630025" cy="76808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b="1" i="0" kern="1200" baseline="0">
                <a:solidFill>
                  <a:srgbClr val="00AA41"/>
                </a:solidFill>
                <a:latin typeface="Golos Text" panose="020B0503020202020204" pitchFamily="34" charset="-52"/>
                <a:ea typeface="Golos Text" panose="020B0503020202020204" pitchFamily="34" charset="-52"/>
                <a:cs typeface="Golos Text" panose="020B0503020202020204" pitchFamily="34" charset="-52"/>
              </a:defRPr>
            </a:lvl1pPr>
          </a:lstStyle>
          <a:p>
            <a:r>
              <a:rPr lang="ru-RU"/>
              <a:t>Спасибо за внимание!</a:t>
            </a:r>
            <a:endParaRPr lang="ru-RU" dirty="0"/>
          </a:p>
        </p:txBody>
      </p:sp>
      <p:sp>
        <p:nvSpPr>
          <p:cNvPr id="13" name="Прямоугольник 3">
            <a:extLst>
              <a:ext uri="{FF2B5EF4-FFF2-40B4-BE49-F238E27FC236}">
                <a16:creationId xmlns:a16="http://schemas.microsoft.com/office/drawing/2014/main" id="{55F2036E-20EB-C531-24BA-68075963034C}"/>
              </a:ext>
            </a:extLst>
          </p:cNvPr>
          <p:cNvSpPr/>
          <p:nvPr/>
        </p:nvSpPr>
        <p:spPr>
          <a:xfrm>
            <a:off x="2750638" y="5120550"/>
            <a:ext cx="6096000" cy="9131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info@securitycode</a:t>
            </a: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.ru</a:t>
            </a:r>
            <a:r>
              <a:rPr kumimoji="0" lang="ru-RU" sz="2667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 </a:t>
            </a:r>
            <a:r>
              <a:rPr kumimoji="0" lang="en-US" sz="2667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www</a:t>
            </a:r>
            <a:r>
              <a: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los Text" panose="020B0503020202020204" pitchFamily="34" charset="-52"/>
                <a:ea typeface="Golos Text" charset="0"/>
                <a:cs typeface="Golos Text" panose="020B0503020202020204" pitchFamily="34" charset="-52"/>
              </a:rPr>
              <a:t>.securitycode.ru</a:t>
            </a:r>
            <a:endParaRPr kumimoji="0" lang="ru-RU" sz="266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los Text" panose="020B0503020202020204" pitchFamily="34" charset="-52"/>
              <a:ea typeface="Golos Text" charset="0"/>
              <a:cs typeface="Golos Text" panose="020B0503020202020204" pitchFamily="34" charset="-52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4C15DCCE-ACB0-4D25-ACC6-298EE6AA09C4}"/>
              </a:ext>
            </a:extLst>
          </p:cNvPr>
          <p:cNvSpPr/>
          <p:nvPr/>
        </p:nvSpPr>
        <p:spPr>
          <a:xfrm>
            <a:off x="2908297" y="2935206"/>
            <a:ext cx="1751165" cy="1751165"/>
          </a:xfrm>
          <a:prstGeom prst="ellipse">
            <a:avLst/>
          </a:prstGeom>
          <a:gradFill>
            <a:gsLst>
              <a:gs pos="0">
                <a:srgbClr val="0B4C44"/>
              </a:gs>
              <a:gs pos="100000">
                <a:srgbClr val="02AB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46;p1">
            <a:extLst>
              <a:ext uri="{FF2B5EF4-FFF2-40B4-BE49-F238E27FC236}">
                <a16:creationId xmlns:a16="http://schemas.microsoft.com/office/drawing/2014/main" id="{C653F956-94AD-4ABC-95C5-4DDE14915A53}"/>
              </a:ext>
            </a:extLst>
          </p:cNvPr>
          <p:cNvSpPr txBox="1">
            <a:spLocks/>
          </p:cNvSpPr>
          <p:nvPr/>
        </p:nvSpPr>
        <p:spPr>
          <a:xfrm>
            <a:off x="4948369" y="3219858"/>
            <a:ext cx="3363225" cy="1442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Менеджер продукта </a:t>
            </a:r>
            <a:r>
              <a:rPr lang="en-US" sz="1800" b="1" dirty="0" err="1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vGate</a:t>
            </a:r>
            <a:endParaRPr lang="ru-RU" sz="1800" b="1" dirty="0">
              <a:solidFill>
                <a:schemeClr val="bg1"/>
              </a:solidFill>
              <a:latin typeface="Golos Text Medium" panose="020B0503020202020204" pitchFamily="34" charset="0"/>
              <a:ea typeface="Calibri" panose="020F0502020204030204" pitchFamily="34" charset="0"/>
              <a:cs typeface="Golos Text Medium" panose="020B0503020202020204" pitchFamily="34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        </a:t>
            </a:r>
            <a:r>
              <a:rPr lang="ru-RU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+7 921 396 10 31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        </a:t>
            </a:r>
            <a:r>
              <a:rPr lang="en-US" sz="1400" dirty="0" err="1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a.shatnenko</a:t>
            </a:r>
            <a:r>
              <a:rPr lang="ru-RU" sz="1400" dirty="0">
                <a:solidFill>
                  <a:schemeClr val="bg1"/>
                </a:solidFill>
                <a:latin typeface="Golos Text Medium" panose="020B0503020202020204" pitchFamily="34" charset="0"/>
                <a:ea typeface="Calibri" panose="020F0502020204030204" pitchFamily="34" charset="0"/>
                <a:cs typeface="Golos Text Medium" panose="020B0503020202020204" pitchFamily="34" charset="0"/>
              </a:rPr>
              <a:t>@securitycode.ru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600"/>
              <a:buFont typeface="Arial" panose="020B0604020202020204" pitchFamily="34" charset="0"/>
              <a:buNone/>
            </a:pPr>
            <a:endParaRPr lang="ru-RU" sz="1400" dirty="0">
              <a:latin typeface="IBM Plex Sans" panose="020B0503050203000203" pitchFamily="34" charset="0"/>
            </a:endParaRPr>
          </a:p>
        </p:txBody>
      </p:sp>
      <p:pic>
        <p:nvPicPr>
          <p:cNvPr id="14" name="Graphic 12">
            <a:extLst>
              <a:ext uri="{FF2B5EF4-FFF2-40B4-BE49-F238E27FC236}">
                <a16:creationId xmlns:a16="http://schemas.microsoft.com/office/drawing/2014/main" id="{23A55EAA-30EB-43B4-8799-D7F7DC08A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48368" y="3764699"/>
            <a:ext cx="210938" cy="2968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8064AD24-4F19-4178-AAA9-1C2974EC8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6802" y="4222168"/>
            <a:ext cx="304367" cy="240290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ловеческое лицо, Лоб, Борода человек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B10FB38-17DB-49FA-9613-843EB6BC26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397" y="3026306"/>
            <a:ext cx="1568963" cy="15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51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FA317543-EF41-4D8B-9525-9B12C6ECA0BA}"/>
              </a:ext>
            </a:extLst>
          </p:cNvPr>
          <p:cNvSpPr/>
          <p:nvPr/>
        </p:nvSpPr>
        <p:spPr>
          <a:xfrm rot="5400000">
            <a:off x="4025007" y="-4025209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38D57BC-7112-4DC9-B397-A9663421390F}"/>
              </a:ext>
            </a:extLst>
          </p:cNvPr>
          <p:cNvSpPr txBox="1">
            <a:spLocks/>
          </p:cNvSpPr>
          <p:nvPr/>
        </p:nvSpPr>
        <p:spPr>
          <a:xfrm>
            <a:off x="110836" y="357044"/>
            <a:ext cx="10515600" cy="5435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</a:rPr>
              <a:t>Контроль доступа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1386BFD-19D1-488F-AE62-097F77324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7" y="5004089"/>
            <a:ext cx="1138947" cy="112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B55F2F92-7794-4843-AB41-0B2308B8350A}"/>
              </a:ext>
            </a:extLst>
          </p:cNvPr>
          <p:cNvSpPr/>
          <p:nvPr/>
        </p:nvSpPr>
        <p:spPr>
          <a:xfrm rot="14689985">
            <a:off x="1720682" y="4190630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48ABBB-09E1-463A-858C-019330C98DB9}"/>
              </a:ext>
            </a:extLst>
          </p:cNvPr>
          <p:cNvSpPr txBox="1"/>
          <p:nvPr/>
        </p:nvSpPr>
        <p:spPr>
          <a:xfrm>
            <a:off x="110836" y="1551312"/>
            <a:ext cx="8130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1. Оценка запроса к системе управления платформой виртуализации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2. Контроль доступа по </a:t>
            </a:r>
            <a:r>
              <a:rPr lang="en-US" dirty="0">
                <a:solidFill>
                  <a:schemeClr val="bg1"/>
                </a:solidFill>
              </a:rPr>
              <a:t>IP </a:t>
            </a:r>
            <a:r>
              <a:rPr lang="ru-RU" dirty="0">
                <a:solidFill>
                  <a:schemeClr val="bg1"/>
                </a:solidFill>
              </a:rPr>
              <a:t>и № порта до защищаемого хоста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97E2CB-A81D-41AD-9900-FCAB3FC4EB9C}"/>
              </a:ext>
            </a:extLst>
          </p:cNvPr>
          <p:cNvSpPr txBox="1"/>
          <p:nvPr/>
        </p:nvSpPr>
        <p:spPr>
          <a:xfrm>
            <a:off x="2933399" y="3275363"/>
            <a:ext cx="441151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3DeyJhbGciOiJSUzI1NiIsInR5cCIgOiAiSldUIiwia2lkIiA6ICI2OGVIZ0x2VW12SlZzRmNzclg3dExhdC1TaDhTQ1Frd1NCX0N4djIzcV9JIn0.eyJleHAiOjE3NDYwMDgzNTUsImlhdCI6MTc0NTk3MjM1NiwiYXV0aF90aW1lIjoxNzQ1OTcyMzU2LCJqdGkiOiI4YzU3Zjk3YS1hYWVkLTQyZDMtYjI0OC1mMTU1ZDZhMDA1NGMiLCJpc3MiOiJ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723F465-535F-48DC-8CC8-29A0BA748D3D}"/>
              </a:ext>
            </a:extLst>
          </p:cNvPr>
          <p:cNvSpPr/>
          <p:nvPr/>
        </p:nvSpPr>
        <p:spPr>
          <a:xfrm>
            <a:off x="7623364" y="3694994"/>
            <a:ext cx="2405066" cy="847974"/>
          </a:xfrm>
          <a:prstGeom prst="rect">
            <a:avLst/>
          </a:prstGeom>
          <a:noFill/>
          <a:ln w="38100">
            <a:solidFill>
              <a:srgbClr val="02EB54">
                <a:alpha val="71000"/>
              </a:srgb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964771-4551-429F-AA11-581F4B7CA439}"/>
              </a:ext>
            </a:extLst>
          </p:cNvPr>
          <p:cNvSpPr txBox="1"/>
          <p:nvPr/>
        </p:nvSpPr>
        <p:spPr>
          <a:xfrm>
            <a:off x="8454286" y="3934315"/>
            <a:ext cx="743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СУПВ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0221E0-93B1-4DA4-8BC1-0E6CFD820ABE}"/>
              </a:ext>
            </a:extLst>
          </p:cNvPr>
          <p:cNvSpPr txBox="1"/>
          <p:nvPr/>
        </p:nvSpPr>
        <p:spPr>
          <a:xfrm>
            <a:off x="7397327" y="1836105"/>
            <a:ext cx="51950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Проблемы: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1. Разбор шифрованного запроса </a:t>
            </a:r>
            <a:r>
              <a:rPr lang="en-US" dirty="0">
                <a:solidFill>
                  <a:srgbClr val="FF0000"/>
                </a:solidFill>
              </a:rPr>
              <a:t>GWT</a:t>
            </a:r>
          </a:p>
          <a:p>
            <a:r>
              <a:rPr lang="en-US" dirty="0">
                <a:solidFill>
                  <a:srgbClr val="FF0000"/>
                </a:solidFill>
              </a:rPr>
              <a:t> (Google Webmaster Tool)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2. Сопоставление с ролевой моделью на лету</a:t>
            </a:r>
          </a:p>
          <a:p>
            <a:r>
              <a:rPr lang="ru-RU" dirty="0">
                <a:solidFill>
                  <a:srgbClr val="FF0000"/>
                </a:solidFill>
              </a:rPr>
              <a:t>3. Большая номенклатура видов запросов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F2D4CF-C92A-4823-9911-4DC7E13F3FFF}"/>
              </a:ext>
            </a:extLst>
          </p:cNvPr>
          <p:cNvSpPr txBox="1"/>
          <p:nvPr/>
        </p:nvSpPr>
        <p:spPr>
          <a:xfrm>
            <a:off x="3726840" y="2875002"/>
            <a:ext cx="265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/>
                </a:solidFill>
              </a:rPr>
              <a:t>Запрос к СУПВ (</a:t>
            </a:r>
            <a:r>
              <a:rPr lang="en-US" i="1" dirty="0" err="1">
                <a:solidFill>
                  <a:schemeClr val="bg1"/>
                </a:solidFill>
              </a:rPr>
              <a:t>Ovirt</a:t>
            </a:r>
            <a:r>
              <a:rPr lang="en-US" i="1" dirty="0">
                <a:solidFill>
                  <a:schemeClr val="bg1"/>
                </a:solidFill>
              </a:rPr>
              <a:t>)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4F11EA04-3F04-4621-BE88-5B17AA09FEE0}"/>
              </a:ext>
            </a:extLst>
          </p:cNvPr>
          <p:cNvSpPr/>
          <p:nvPr/>
        </p:nvSpPr>
        <p:spPr>
          <a:xfrm rot="16372278">
            <a:off x="1915979" y="5378972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39D564-C6B1-42DB-9A2B-BA9FD4D63377}"/>
              </a:ext>
            </a:extLst>
          </p:cNvPr>
          <p:cNvSpPr txBox="1"/>
          <p:nvPr/>
        </p:nvSpPr>
        <p:spPr>
          <a:xfrm>
            <a:off x="3966130" y="5754769"/>
            <a:ext cx="3844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/>
                </a:solidFill>
              </a:rPr>
              <a:t>Запрос к серверу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IP </a:t>
            </a:r>
            <a:r>
              <a:rPr lang="ru-RU" dirty="0">
                <a:solidFill>
                  <a:schemeClr val="bg1"/>
                </a:solidFill>
              </a:rPr>
              <a:t>протокол </a:t>
            </a:r>
            <a:r>
              <a:rPr lang="en-US" dirty="0">
                <a:solidFill>
                  <a:schemeClr val="bg1"/>
                </a:solidFill>
              </a:rPr>
              <a:t>Port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7BA4230-DBD6-4446-9C03-0EF7F50EBAE4}"/>
              </a:ext>
            </a:extLst>
          </p:cNvPr>
          <p:cNvSpPr/>
          <p:nvPr/>
        </p:nvSpPr>
        <p:spPr>
          <a:xfrm>
            <a:off x="7623364" y="5573742"/>
            <a:ext cx="2405066" cy="847974"/>
          </a:xfrm>
          <a:prstGeom prst="rect">
            <a:avLst/>
          </a:prstGeom>
          <a:noFill/>
          <a:ln w="38100">
            <a:solidFill>
              <a:srgbClr val="02EB54">
                <a:alpha val="71000"/>
              </a:srgb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1AD60F-A5EB-4DFE-BF44-164B98B904B7}"/>
              </a:ext>
            </a:extLst>
          </p:cNvPr>
          <p:cNvSpPr txBox="1"/>
          <p:nvPr/>
        </p:nvSpPr>
        <p:spPr>
          <a:xfrm>
            <a:off x="8454286" y="5813063"/>
            <a:ext cx="1109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СХД +/-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BBA72AF-84BF-47E1-9BDD-086C3A2DB7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48611">
            <a:off x="1703843" y="2906188"/>
            <a:ext cx="1936923" cy="123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81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2ED45BB8-C1E3-498D-9FCF-239F3605ADB9}"/>
              </a:ext>
            </a:extLst>
          </p:cNvPr>
          <p:cNvSpPr/>
          <p:nvPr/>
        </p:nvSpPr>
        <p:spPr>
          <a:xfrm rot="5400000">
            <a:off x="4025007" y="-4025209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3D561CD-1FC1-44A3-8228-D07D04B7EBC9}"/>
              </a:ext>
            </a:extLst>
          </p:cNvPr>
          <p:cNvSpPr txBox="1">
            <a:spLocks/>
          </p:cNvSpPr>
          <p:nvPr/>
        </p:nvSpPr>
        <p:spPr>
          <a:xfrm>
            <a:off x="110836" y="357044"/>
            <a:ext cx="10515600" cy="5435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</a:rPr>
              <a:t>Прок</a:t>
            </a:r>
            <a:r>
              <a:rPr lang="en-US" sz="3600" b="1" dirty="0">
                <a:solidFill>
                  <a:schemeClr val="bg1"/>
                </a:solidFill>
              </a:rPr>
              <a:t>c</a:t>
            </a:r>
            <a:r>
              <a:rPr lang="ru-RU" sz="3600" b="1" dirty="0" err="1">
                <a:solidFill>
                  <a:schemeClr val="bg1"/>
                </a:solidFill>
              </a:rPr>
              <a:t>ирование</a:t>
            </a:r>
            <a:r>
              <a:rPr lang="ru-RU" sz="3600" b="1" dirty="0">
                <a:solidFill>
                  <a:schemeClr val="bg1"/>
                </a:solidFill>
              </a:rPr>
              <a:t> запросов </a:t>
            </a:r>
            <a:r>
              <a:rPr lang="en-US" sz="3600" b="1" dirty="0" err="1">
                <a:solidFill>
                  <a:schemeClr val="bg1"/>
                </a:solidFill>
              </a:rPr>
              <a:t>oVirt</a:t>
            </a:r>
            <a:r>
              <a:rPr lang="en-US" sz="3600" b="1" dirty="0">
                <a:solidFill>
                  <a:schemeClr val="bg1"/>
                </a:solidFill>
              </a:rPr>
              <a:t> (</a:t>
            </a:r>
            <a:r>
              <a:rPr lang="ru-RU" sz="3600" b="1" dirty="0">
                <a:solidFill>
                  <a:schemeClr val="bg1"/>
                </a:solidFill>
              </a:rPr>
              <a:t>проблемы)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774778-1339-45C9-954A-6158E7F9435A}"/>
              </a:ext>
            </a:extLst>
          </p:cNvPr>
          <p:cNvSpPr txBox="1"/>
          <p:nvPr/>
        </p:nvSpPr>
        <p:spPr>
          <a:xfrm>
            <a:off x="196553" y="1400174"/>
            <a:ext cx="8130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Трафик </a:t>
            </a:r>
            <a:r>
              <a:rPr lang="en-US" sz="2800" dirty="0">
                <a:solidFill>
                  <a:srgbClr val="FFC000"/>
                </a:solidFill>
              </a:rPr>
              <a:t>GWT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77147B-19B6-496C-A55E-7A9BB39C7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4519"/>
            <a:ext cx="2537389" cy="2537389"/>
          </a:xfrm>
          <a:prstGeom prst="rect">
            <a:avLst/>
          </a:prstGeom>
        </p:spPr>
      </p:pic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6D511C79-797E-4AB4-AF09-06036BFB4CE0}"/>
              </a:ext>
            </a:extLst>
          </p:cNvPr>
          <p:cNvSpPr/>
          <p:nvPr/>
        </p:nvSpPr>
        <p:spPr>
          <a:xfrm rot="16200000">
            <a:off x="2900755" y="2857962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FF675F5-D1CA-47EC-8043-CBA2187356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905" y="2497697"/>
            <a:ext cx="3492960" cy="17218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9324253-E5F5-418A-863A-A09FAFE736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989" y="2857229"/>
            <a:ext cx="2649908" cy="872261"/>
          </a:xfrm>
          <a:prstGeom prst="rect">
            <a:avLst/>
          </a:prstGeom>
        </p:spPr>
      </p:pic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1914F322-C310-4247-9D20-7738C8BF1F80}"/>
              </a:ext>
            </a:extLst>
          </p:cNvPr>
          <p:cNvSpPr/>
          <p:nvPr/>
        </p:nvSpPr>
        <p:spPr>
          <a:xfrm rot="16200000">
            <a:off x="7809535" y="2857962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A483D6-3674-4B36-8C89-0186DEA8B980}"/>
              </a:ext>
            </a:extLst>
          </p:cNvPr>
          <p:cNvSpPr txBox="1"/>
          <p:nvPr/>
        </p:nvSpPr>
        <p:spPr>
          <a:xfrm>
            <a:off x="774654" y="5029398"/>
            <a:ext cx="107372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На основании исходников </a:t>
            </a:r>
            <a:r>
              <a:rPr lang="en-US" sz="2800" dirty="0" err="1">
                <a:solidFill>
                  <a:schemeClr val="bg1"/>
                </a:solidFill>
              </a:rPr>
              <a:t>oVirt</a:t>
            </a:r>
            <a:r>
              <a:rPr lang="en-US" sz="2800" dirty="0">
                <a:solidFill>
                  <a:schemeClr val="bg1"/>
                </a:solidFill>
              </a:rPr>
              <a:t> engine </a:t>
            </a:r>
            <a:r>
              <a:rPr lang="ru-RU" sz="2800" dirty="0">
                <a:solidFill>
                  <a:schemeClr val="bg1"/>
                </a:solidFill>
              </a:rPr>
              <a:t>формируем  кодовую базу для применения при </a:t>
            </a:r>
            <a:r>
              <a:rPr lang="ru-RU" sz="2800" dirty="0" err="1">
                <a:solidFill>
                  <a:schemeClr val="bg1"/>
                </a:solidFill>
              </a:rPr>
              <a:t>проксировании</a:t>
            </a:r>
            <a:r>
              <a:rPr lang="ru-RU" sz="2800" dirty="0">
                <a:solidFill>
                  <a:schemeClr val="bg1"/>
                </a:solidFill>
              </a:rPr>
              <a:t> трафика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565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07115FF-D4D9-466E-B5C1-B9E7B9B87AB0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162AEE4-F414-4B5A-82D1-51C4595F0130}"/>
              </a:ext>
            </a:extLst>
          </p:cNvPr>
          <p:cNvSpPr txBox="1">
            <a:spLocks/>
          </p:cNvSpPr>
          <p:nvPr/>
        </p:nvSpPr>
        <p:spPr>
          <a:xfrm>
            <a:off x="110836" y="55040"/>
            <a:ext cx="10515600" cy="5435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</a:rPr>
              <a:t>Контроль потоков полезной нагрузки</a:t>
            </a:r>
            <a:br>
              <a:rPr lang="ru-RU" sz="3600" b="1" dirty="0">
                <a:solidFill>
                  <a:schemeClr val="bg1"/>
                </a:solidFill>
              </a:rPr>
            </a:br>
            <a:r>
              <a:rPr lang="ru-RU" sz="3600" b="1" dirty="0">
                <a:solidFill>
                  <a:schemeClr val="bg1"/>
                </a:solidFill>
              </a:rPr>
              <a:t>(варианты, проблемы)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7DF5EF-6E1D-4453-B7B9-745E6759429A}"/>
              </a:ext>
            </a:extLst>
          </p:cNvPr>
          <p:cNvSpPr txBox="1"/>
          <p:nvPr/>
        </p:nvSpPr>
        <p:spPr>
          <a:xfrm>
            <a:off x="3555071" y="1412326"/>
            <a:ext cx="164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C000"/>
                </a:solidFill>
              </a:rPr>
              <a:t>Vmware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8C464D-4D0D-477E-80B2-28F6904D8050}"/>
              </a:ext>
            </a:extLst>
          </p:cNvPr>
          <p:cNvSpPr txBox="1"/>
          <p:nvPr/>
        </p:nvSpPr>
        <p:spPr>
          <a:xfrm>
            <a:off x="5803319" y="1412326"/>
            <a:ext cx="164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KVM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E1C41787-9764-4C7C-BC0D-DDB9CF2D2708}"/>
              </a:ext>
            </a:extLst>
          </p:cNvPr>
          <p:cNvSpPr/>
          <p:nvPr/>
        </p:nvSpPr>
        <p:spPr>
          <a:xfrm>
            <a:off x="3849151" y="1938378"/>
            <a:ext cx="105794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7F46BE3A-6C09-4D4A-84DB-4C406D9D6D04}"/>
              </a:ext>
            </a:extLst>
          </p:cNvPr>
          <p:cNvSpPr/>
          <p:nvPr/>
        </p:nvSpPr>
        <p:spPr>
          <a:xfrm>
            <a:off x="5752054" y="1988763"/>
            <a:ext cx="105794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E00C5B-3E95-4BA6-91EE-107099310117}"/>
              </a:ext>
            </a:extLst>
          </p:cNvPr>
          <p:cNvSpPr txBox="1"/>
          <p:nvPr/>
        </p:nvSpPr>
        <p:spPr>
          <a:xfrm>
            <a:off x="3957277" y="3318551"/>
            <a:ext cx="94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NSX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9C1A96-3195-4EBA-9DC8-60330966183E}"/>
              </a:ext>
            </a:extLst>
          </p:cNvPr>
          <p:cNvSpPr txBox="1"/>
          <p:nvPr/>
        </p:nvSpPr>
        <p:spPr>
          <a:xfrm>
            <a:off x="5666383" y="3364717"/>
            <a:ext cx="25935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Iptables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Open</a:t>
            </a:r>
            <a:endParaRPr lang="ru-RU" sz="3200" b="1" dirty="0">
              <a:solidFill>
                <a:schemeClr val="bg1"/>
              </a:solidFill>
            </a:endParaRPr>
          </a:p>
          <a:p>
            <a:r>
              <a:rPr lang="en-US" sz="3200" b="1" dirty="0" err="1">
                <a:solidFill>
                  <a:schemeClr val="bg1"/>
                </a:solidFill>
              </a:rPr>
              <a:t>vSwitch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4A27A8D-9D8B-40F4-90D1-A9070268E932}"/>
              </a:ext>
            </a:extLst>
          </p:cNvPr>
          <p:cNvCxnSpPr/>
          <p:nvPr/>
        </p:nvCxnSpPr>
        <p:spPr>
          <a:xfrm>
            <a:off x="5402510" y="1644242"/>
            <a:ext cx="0" cy="4068661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6" name="Таблица 16">
            <a:extLst>
              <a:ext uri="{FF2B5EF4-FFF2-40B4-BE49-F238E27FC236}">
                <a16:creationId xmlns:a16="http://schemas.microsoft.com/office/drawing/2014/main" id="{59526EA8-C899-4587-8A61-D2DA2D702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592409"/>
              </p:ext>
            </p:extLst>
          </p:nvPr>
        </p:nvGraphicFramePr>
        <p:xfrm>
          <a:off x="7318612" y="1938378"/>
          <a:ext cx="4462563" cy="4553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563">
                  <a:extLst>
                    <a:ext uri="{9D8B030D-6E8A-4147-A177-3AD203B41FA5}">
                      <a16:colId xmlns:a16="http://schemas.microsoft.com/office/drawing/2014/main" val="1172503975"/>
                    </a:ext>
                  </a:extLst>
                </a:gridCol>
              </a:tblGrid>
              <a:tr h="583251">
                <a:tc>
                  <a:txBody>
                    <a:bodyPr/>
                    <a:lstStyle/>
                    <a:p>
                      <a:r>
                        <a:rPr lang="ru-RU" sz="2000" dirty="0"/>
                        <a:t>Проблемы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029277"/>
                  </a:ext>
                </a:extLst>
              </a:tr>
              <a:tr h="583251">
                <a:tc>
                  <a:txBody>
                    <a:bodyPr/>
                    <a:lstStyle/>
                    <a:p>
                      <a:r>
                        <a:rPr lang="ru-RU" sz="2000" dirty="0"/>
                        <a:t>Отсутствие динамического управления (</a:t>
                      </a:r>
                      <a:r>
                        <a:rPr lang="en-US" sz="2000" dirty="0"/>
                        <a:t>iptables)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272434"/>
                  </a:ext>
                </a:extLst>
              </a:tr>
              <a:tr h="674143">
                <a:tc>
                  <a:txBody>
                    <a:bodyPr/>
                    <a:lstStyle/>
                    <a:p>
                      <a:r>
                        <a:rPr lang="ru-RU" sz="2000" dirty="0"/>
                        <a:t>Низкий уровень подробностей логирования ошибок (</a:t>
                      </a:r>
                      <a:r>
                        <a:rPr lang="en-US" sz="2000" dirty="0"/>
                        <a:t>iptables)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69596"/>
                  </a:ext>
                </a:extLst>
              </a:tr>
              <a:tr h="583251">
                <a:tc>
                  <a:txBody>
                    <a:bodyPr/>
                    <a:lstStyle/>
                    <a:p>
                      <a:r>
                        <a:rPr lang="en-US" sz="2000" dirty="0"/>
                        <a:t>CVE </a:t>
                      </a:r>
                      <a:r>
                        <a:rPr lang="ru-RU" sz="2000" dirty="0"/>
                        <a:t>(</a:t>
                      </a:r>
                      <a:r>
                        <a:rPr lang="en-US" sz="2000" dirty="0"/>
                        <a:t>iptables, Open </a:t>
                      </a:r>
                      <a:r>
                        <a:rPr lang="en-US" sz="2000" dirty="0" err="1"/>
                        <a:t>vSwitch</a:t>
                      </a:r>
                      <a:r>
                        <a:rPr lang="en-US" sz="2000" dirty="0"/>
                        <a:t>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201210"/>
                  </a:ext>
                </a:extLst>
              </a:tr>
              <a:tr h="583251">
                <a:tc>
                  <a:txBody>
                    <a:bodyPr/>
                    <a:lstStyle/>
                    <a:p>
                      <a:r>
                        <a:rPr lang="ru-RU" sz="2000" dirty="0"/>
                        <a:t>Влияние на топологию (</a:t>
                      </a:r>
                      <a:r>
                        <a:rPr lang="en-US" sz="2000" dirty="0"/>
                        <a:t>Open </a:t>
                      </a:r>
                      <a:r>
                        <a:rPr lang="en-US" sz="2000" dirty="0" err="1"/>
                        <a:t>vSwitch</a:t>
                      </a:r>
                      <a:r>
                        <a:rPr lang="en-US" sz="2000" dirty="0"/>
                        <a:t>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390337"/>
                  </a:ext>
                </a:extLst>
              </a:tr>
              <a:tr h="583251">
                <a:tc>
                  <a:txBody>
                    <a:bodyPr/>
                    <a:lstStyle/>
                    <a:p>
                      <a:r>
                        <a:rPr lang="ru-RU" sz="2000" dirty="0"/>
                        <a:t>Сложность интеграции в действующую проприетарную систему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350134"/>
                  </a:ext>
                </a:extLst>
              </a:tr>
              <a:tr h="583251">
                <a:tc>
                  <a:txBody>
                    <a:bodyPr/>
                    <a:lstStyle/>
                    <a:p>
                      <a:r>
                        <a:rPr lang="ru-RU" sz="2000" dirty="0"/>
                        <a:t>Осложнённое разделение ролей доступа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947563"/>
                  </a:ext>
                </a:extLst>
              </a:tr>
            </a:tbl>
          </a:graphicData>
        </a:graphic>
      </p:graphicFrame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29CB0670-8C8E-4ED5-A9E0-6F211CD63F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947025"/>
              </p:ext>
            </p:extLst>
          </p:nvPr>
        </p:nvGraphicFramePr>
        <p:xfrm>
          <a:off x="410826" y="1988762"/>
          <a:ext cx="2942910" cy="1618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2910">
                  <a:extLst>
                    <a:ext uri="{9D8B030D-6E8A-4147-A177-3AD203B41FA5}">
                      <a16:colId xmlns:a16="http://schemas.microsoft.com/office/drawing/2014/main" val="1172503975"/>
                    </a:ext>
                  </a:extLst>
                </a:gridCol>
              </a:tblGrid>
              <a:tr h="458652">
                <a:tc>
                  <a:txBody>
                    <a:bodyPr/>
                    <a:lstStyle/>
                    <a:p>
                      <a:r>
                        <a:rPr lang="ru-RU" sz="2000" dirty="0"/>
                        <a:t>Проблемы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029277"/>
                  </a:ext>
                </a:extLst>
              </a:tr>
              <a:tr h="458652">
                <a:tc>
                  <a:txBody>
                    <a:bodyPr/>
                    <a:lstStyle/>
                    <a:p>
                      <a:r>
                        <a:rPr lang="ru-RU" sz="2000" dirty="0"/>
                        <a:t>Стоимость</a:t>
                      </a:r>
                      <a:r>
                        <a:rPr lang="en-US" sz="2000" dirty="0"/>
                        <a:t>!!!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272434"/>
                  </a:ext>
                </a:extLst>
              </a:tr>
              <a:tr h="458652">
                <a:tc>
                  <a:txBody>
                    <a:bodyPr/>
                    <a:lstStyle/>
                    <a:p>
                      <a:r>
                        <a:rPr lang="ru-RU" sz="2000" dirty="0"/>
                        <a:t>Отсутствие открытого </a:t>
                      </a:r>
                      <a:r>
                        <a:rPr lang="en-US" sz="2000" dirty="0"/>
                        <a:t>SDK (2018)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69596"/>
                  </a:ext>
                </a:extLst>
              </a:tr>
            </a:tbl>
          </a:graphicData>
        </a:graphic>
      </p:graphicFrame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986988-8CA2-42EC-A2D1-9132F740E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25" y="4160783"/>
            <a:ext cx="4859012" cy="105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08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310040C6-30ED-4F55-879F-21D57CAB8A67}"/>
              </a:ext>
            </a:extLst>
          </p:cNvPr>
          <p:cNvSpPr/>
          <p:nvPr/>
        </p:nvSpPr>
        <p:spPr>
          <a:xfrm rot="5400000">
            <a:off x="4025007" y="-4025006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0C35CAF-2CAD-4F6B-97AE-129C19C1EC83}"/>
              </a:ext>
            </a:extLst>
          </p:cNvPr>
          <p:cNvSpPr txBox="1">
            <a:spLocks/>
          </p:cNvSpPr>
          <p:nvPr/>
        </p:nvSpPr>
        <p:spPr>
          <a:xfrm>
            <a:off x="110836" y="352363"/>
            <a:ext cx="10515600" cy="5435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</a:rPr>
              <a:t>Выбрали свой вариант, с чем столкнулись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67E123-E1D3-430B-96D9-47DAF6B52E31}"/>
              </a:ext>
            </a:extLst>
          </p:cNvPr>
          <p:cNvSpPr txBox="1"/>
          <p:nvPr/>
        </p:nvSpPr>
        <p:spPr>
          <a:xfrm>
            <a:off x="197140" y="1593094"/>
            <a:ext cx="107924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C000"/>
                </a:solidFill>
              </a:rPr>
              <a:t>Обработка большого кол-ва правил фильтрации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(</a:t>
            </a:r>
            <a:r>
              <a:rPr lang="ru-RU" sz="2400" dirty="0">
                <a:solidFill>
                  <a:schemeClr val="bg1"/>
                </a:solidFill>
              </a:rPr>
              <a:t>Алгоритмы поиска (прямые и обратные списки) и </a:t>
            </a:r>
            <a:r>
              <a:rPr lang="ru-RU" sz="2400" dirty="0" err="1">
                <a:solidFill>
                  <a:schemeClr val="bg1"/>
                </a:solidFill>
              </a:rPr>
              <a:t>верхнеуровневые</a:t>
            </a:r>
            <a:r>
              <a:rPr lang="ru-RU" sz="2400" dirty="0">
                <a:solidFill>
                  <a:schemeClr val="bg1"/>
                </a:solidFill>
              </a:rPr>
              <a:t> абстракции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(имена ВМ и сегменты))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EA18AA-F354-4D0C-853A-12FEDEF89C7F}"/>
              </a:ext>
            </a:extLst>
          </p:cNvPr>
          <p:cNvSpPr txBox="1"/>
          <p:nvPr/>
        </p:nvSpPr>
        <p:spPr>
          <a:xfrm>
            <a:off x="197140" y="4021695"/>
            <a:ext cx="96095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C000"/>
                </a:solidFill>
              </a:rPr>
              <a:t>Обработка и отправка статистики по правилам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(локальная БД и встречная работа с агентом, логирование срабатывания и статистика переданных данных)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21E9C4-6808-4F48-AFC5-02D9126C47D9}"/>
              </a:ext>
            </a:extLst>
          </p:cNvPr>
          <p:cNvSpPr txBox="1"/>
          <p:nvPr/>
        </p:nvSpPr>
        <p:spPr>
          <a:xfrm>
            <a:off x="197140" y="5185956"/>
            <a:ext cx="83512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C000"/>
                </a:solidFill>
              </a:rPr>
              <a:t>Диагностика работы – как оценить какое правило сработало? 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 err="1">
                <a:solidFill>
                  <a:schemeClr val="bg1"/>
                </a:solidFill>
              </a:rPr>
              <a:t>Самописная</a:t>
            </a:r>
            <a:r>
              <a:rPr lang="ru-RU" sz="2400" dirty="0">
                <a:solidFill>
                  <a:schemeClr val="bg1"/>
                </a:solidFill>
              </a:rPr>
              <a:t> утилита (</a:t>
            </a:r>
            <a:r>
              <a:rPr lang="en-US" sz="2400" dirty="0">
                <a:solidFill>
                  <a:schemeClr val="bg1"/>
                </a:solidFill>
              </a:rPr>
              <a:t>Traceroute) </a:t>
            </a:r>
            <a:r>
              <a:rPr lang="ru-RU" sz="2400" dirty="0">
                <a:solidFill>
                  <a:schemeClr val="bg1"/>
                </a:solidFill>
              </a:rPr>
              <a:t>для оценки кол-ва </a:t>
            </a:r>
            <a:r>
              <a:rPr lang="ru-RU" sz="2400" dirty="0" err="1">
                <a:solidFill>
                  <a:schemeClr val="bg1"/>
                </a:solidFill>
              </a:rPr>
              <a:t>хопов</a:t>
            </a:r>
            <a:r>
              <a:rPr lang="ru-RU" sz="2400" dirty="0">
                <a:solidFill>
                  <a:schemeClr val="bg1"/>
                </a:solidFill>
              </a:rPr>
              <a:t> и сработавших правил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AF608E9-CF33-4976-8E2E-54FB8C9F3A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11" y="2962802"/>
            <a:ext cx="5128089" cy="99488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2A87B4E-2CB5-4890-B06E-497D57DA8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8" y="2193258"/>
            <a:ext cx="2005434" cy="316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26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FD0EC83-461B-4E60-B4B8-FD36F3C04A9C}"/>
              </a:ext>
            </a:extLst>
          </p:cNvPr>
          <p:cNvSpPr/>
          <p:nvPr/>
        </p:nvSpPr>
        <p:spPr>
          <a:xfrm>
            <a:off x="110836" y="1476123"/>
            <a:ext cx="10679228" cy="3905753"/>
          </a:xfrm>
          <a:prstGeom prst="roundRect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/>
              <a:t>ГИС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A24849-8456-4E61-BAD0-B72B1E484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730" y="4010276"/>
            <a:ext cx="1330647" cy="8337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ABEF0A-8922-4C1D-AE37-94ECC4F3D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995" y="1921552"/>
            <a:ext cx="1330647" cy="833734"/>
          </a:xfrm>
          <a:prstGeom prst="rect">
            <a:avLst/>
          </a:prstGeom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12873BC6-1670-4ACF-B4FD-CDA7BA82C154}"/>
              </a:ext>
            </a:extLst>
          </p:cNvPr>
          <p:cNvSpPr/>
          <p:nvPr/>
        </p:nvSpPr>
        <p:spPr>
          <a:xfrm>
            <a:off x="331200" y="4261829"/>
            <a:ext cx="167725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данные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644FB8-87EB-44C3-8307-292173F57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9377" y="2106870"/>
            <a:ext cx="666843" cy="7621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510D82A-A249-4C3C-B61D-0C1D39A0ED3F}"/>
              </a:ext>
            </a:extLst>
          </p:cNvPr>
          <p:cNvSpPr txBox="1"/>
          <p:nvPr/>
        </p:nvSpPr>
        <p:spPr>
          <a:xfrm>
            <a:off x="8867894" y="2303257"/>
            <a:ext cx="1775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URL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фильтрация</a:t>
            </a: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38AD121A-0058-4922-8B41-10AD0D67B298}"/>
              </a:ext>
            </a:extLst>
          </p:cNvPr>
          <p:cNvSpPr/>
          <p:nvPr/>
        </p:nvSpPr>
        <p:spPr>
          <a:xfrm>
            <a:off x="4018851" y="4261829"/>
            <a:ext cx="543330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данные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5594597-ADB3-4867-8AAF-75179DDF7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8124" y="3126728"/>
            <a:ext cx="856629" cy="66750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DE28AC2-8EB6-49E7-A3CF-0D0E8E190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4035" y="1866354"/>
            <a:ext cx="822926" cy="921677"/>
          </a:xfrm>
          <a:prstGeom prst="rect">
            <a:avLst/>
          </a:prstGeom>
        </p:spPr>
      </p:pic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CAD47216-E87D-49CB-88E1-6AE40B54B5AD}"/>
              </a:ext>
            </a:extLst>
          </p:cNvPr>
          <p:cNvSpPr/>
          <p:nvPr/>
        </p:nvSpPr>
        <p:spPr>
          <a:xfrm rot="16200000">
            <a:off x="6104085" y="2102622"/>
            <a:ext cx="269507" cy="3779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EF4DF6BF-3036-4A4C-A309-DE85E424EA89}"/>
              </a:ext>
            </a:extLst>
          </p:cNvPr>
          <p:cNvSpPr/>
          <p:nvPr/>
        </p:nvSpPr>
        <p:spPr>
          <a:xfrm rot="16200000">
            <a:off x="7692312" y="2003477"/>
            <a:ext cx="269507" cy="3779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низ 21">
            <a:extLst>
              <a:ext uri="{FF2B5EF4-FFF2-40B4-BE49-F238E27FC236}">
                <a16:creationId xmlns:a16="http://schemas.microsoft.com/office/drawing/2014/main" id="{4F627912-7D59-401A-9141-7EC5A6389B60}"/>
              </a:ext>
            </a:extLst>
          </p:cNvPr>
          <p:cNvSpPr/>
          <p:nvPr/>
        </p:nvSpPr>
        <p:spPr>
          <a:xfrm rot="4114453">
            <a:off x="7717821" y="2834791"/>
            <a:ext cx="269507" cy="3779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E55D4261-8AD9-4E33-8C93-0E089A94E95D}"/>
              </a:ext>
            </a:extLst>
          </p:cNvPr>
          <p:cNvSpPr/>
          <p:nvPr/>
        </p:nvSpPr>
        <p:spPr>
          <a:xfrm rot="4454679">
            <a:off x="4927044" y="2184067"/>
            <a:ext cx="269507" cy="30683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4170CE32-9081-4464-8C14-3BF9A130F275}"/>
              </a:ext>
            </a:extLst>
          </p:cNvPr>
          <p:cNvSpPr/>
          <p:nvPr/>
        </p:nvSpPr>
        <p:spPr>
          <a:xfrm rot="14048801">
            <a:off x="3676872" y="2128908"/>
            <a:ext cx="269507" cy="2086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A100BF-9833-44C5-AB7E-68F9D65A344D}"/>
              </a:ext>
            </a:extLst>
          </p:cNvPr>
          <p:cNvSpPr txBox="1"/>
          <p:nvPr/>
        </p:nvSpPr>
        <p:spPr>
          <a:xfrm>
            <a:off x="6302345" y="3838378"/>
            <a:ext cx="240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Контроль приложений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A1BB08-16CA-4FEF-9250-B4D1257DC97E}"/>
              </a:ext>
            </a:extLst>
          </p:cNvPr>
          <p:cNvSpPr txBox="1"/>
          <p:nvPr/>
        </p:nvSpPr>
        <p:spPr>
          <a:xfrm>
            <a:off x="4091887" y="1436849"/>
            <a:ext cx="363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Распределённый 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NGFW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уровня ВМ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6D49D8-C32A-4E35-A697-A0C63DAF197A}"/>
              </a:ext>
            </a:extLst>
          </p:cNvPr>
          <p:cNvSpPr txBox="1"/>
          <p:nvPr/>
        </p:nvSpPr>
        <p:spPr>
          <a:xfrm>
            <a:off x="1571132" y="4867522"/>
            <a:ext cx="3557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Распределённый МЭ уровня ядра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DA9BB10-6F3D-4DEF-A8A1-E96B7C6AB7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02" y="3482438"/>
            <a:ext cx="910389" cy="833734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4087EA3-401E-422E-9D0D-CAF3D88030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036" y="3838378"/>
            <a:ext cx="1337639" cy="1337639"/>
          </a:xfrm>
          <a:prstGeom prst="rect">
            <a:avLst/>
          </a:prstGeom>
        </p:spPr>
      </p:pic>
      <p:sp>
        <p:nvSpPr>
          <p:cNvPr id="28" name="Rectangle 1">
            <a:extLst>
              <a:ext uri="{FF2B5EF4-FFF2-40B4-BE49-F238E27FC236}">
                <a16:creationId xmlns:a16="http://schemas.microsoft.com/office/drawing/2014/main" id="{D89F751F-2E53-438D-8B61-E5778AC9122D}"/>
              </a:ext>
            </a:extLst>
          </p:cNvPr>
          <p:cNvSpPr/>
          <p:nvPr/>
        </p:nvSpPr>
        <p:spPr>
          <a:xfrm rot="5400000">
            <a:off x="4025007" y="-4025006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3ABCDDA8-22EC-45C1-901B-6E4D3D251BB7}"/>
              </a:ext>
            </a:extLst>
          </p:cNvPr>
          <p:cNvSpPr txBox="1">
            <a:spLocks/>
          </p:cNvSpPr>
          <p:nvPr/>
        </p:nvSpPr>
        <p:spPr>
          <a:xfrm>
            <a:off x="110836" y="352363"/>
            <a:ext cx="10515600" cy="5435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bg1"/>
                </a:solidFill>
              </a:rPr>
              <a:t>Сервисы безопасности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A89C09E-E845-4A46-88D8-4DD5C683F0A8}"/>
              </a:ext>
            </a:extLst>
          </p:cNvPr>
          <p:cNvSpPr txBox="1"/>
          <p:nvPr/>
        </p:nvSpPr>
        <p:spPr>
          <a:xfrm>
            <a:off x="331200" y="5540992"/>
            <a:ext cx="10737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err="1">
                <a:solidFill>
                  <a:schemeClr val="bg1"/>
                </a:solidFill>
              </a:rPr>
              <a:t>Редирект</a:t>
            </a:r>
            <a:r>
              <a:rPr lang="ru-RU" sz="2000" dirty="0">
                <a:solidFill>
                  <a:schemeClr val="bg1"/>
                </a:solidFill>
              </a:rPr>
              <a:t> трафика силами </a:t>
            </a:r>
            <a:r>
              <a:rPr lang="en-US" sz="2000" dirty="0" err="1">
                <a:solidFill>
                  <a:schemeClr val="bg1"/>
                </a:solidFill>
              </a:rPr>
              <a:t>dvfilter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на </a:t>
            </a:r>
            <a:r>
              <a:rPr lang="en-US" sz="2000" dirty="0">
                <a:solidFill>
                  <a:schemeClr val="bg1"/>
                </a:solidFill>
              </a:rPr>
              <a:t>NGFW</a:t>
            </a:r>
            <a:r>
              <a:rPr lang="ru-RU" sz="2000" dirty="0">
                <a:solidFill>
                  <a:schemeClr val="bg1"/>
                </a:solidFill>
              </a:rPr>
              <a:t> без предварительной фильтрации. Одновременная работа как МЭ так и </a:t>
            </a:r>
            <a:r>
              <a:rPr lang="en-US" sz="2000" dirty="0">
                <a:solidFill>
                  <a:schemeClr val="bg1"/>
                </a:solidFill>
              </a:rPr>
              <a:t>NGFW</a:t>
            </a:r>
            <a:endParaRPr lang="ru-RU" sz="2000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NGFW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в «прозрачном» режиме (без привязки к 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MAC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54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D5DF9B4A-A377-0A12-CC8A-35980E603B4D}"/>
              </a:ext>
            </a:extLst>
          </p:cNvPr>
          <p:cNvSpPr/>
          <p:nvPr/>
        </p:nvSpPr>
        <p:spPr>
          <a:xfrm rot="5400000">
            <a:off x="4029387" y="-4025005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457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Межсетевой экран гипервизора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271443"/>
            <a:ext cx="10515600" cy="302346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Применение для контроля рабочих нагрузок</a:t>
            </a:r>
          </a:p>
          <a:p>
            <a:r>
              <a:rPr lang="ru-RU" dirty="0">
                <a:solidFill>
                  <a:schemeClr val="bg1"/>
                </a:solidFill>
              </a:rPr>
              <a:t>Применение для сегментации</a:t>
            </a:r>
          </a:p>
          <a:p>
            <a:r>
              <a:rPr lang="ru-RU" dirty="0">
                <a:solidFill>
                  <a:schemeClr val="bg1"/>
                </a:solidFill>
              </a:rPr>
              <a:t>Максимально приближен к источнику полезной нагрузки</a:t>
            </a:r>
          </a:p>
          <a:p>
            <a:r>
              <a:rPr lang="ru-RU" dirty="0">
                <a:solidFill>
                  <a:schemeClr val="bg1"/>
                </a:solidFill>
              </a:rPr>
              <a:t>Не создаёт узких мест, распределён</a:t>
            </a:r>
          </a:p>
          <a:p>
            <a:r>
              <a:rPr lang="ru-RU" dirty="0">
                <a:solidFill>
                  <a:schemeClr val="bg1"/>
                </a:solidFill>
              </a:rPr>
              <a:t>Не влияет на топологию</a:t>
            </a:r>
          </a:p>
          <a:p>
            <a:r>
              <a:rPr lang="ru-RU" dirty="0">
                <a:solidFill>
                  <a:schemeClr val="bg1"/>
                </a:solidFill>
              </a:rPr>
              <a:t>Минимально потребляет ресурсы хоста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1194931-CAE9-4D1C-BEC0-76F24503CEA4}"/>
              </a:ext>
            </a:extLst>
          </p:cNvPr>
          <p:cNvGrpSpPr/>
          <p:nvPr/>
        </p:nvGrpSpPr>
        <p:grpSpPr>
          <a:xfrm>
            <a:off x="8881153" y="3630796"/>
            <a:ext cx="842938" cy="847974"/>
            <a:chOff x="10519186" y="3631864"/>
            <a:chExt cx="842938" cy="847974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E1F0820-5874-4700-9139-50E77D52FABB}"/>
                </a:ext>
              </a:extLst>
            </p:cNvPr>
            <p:cNvSpPr/>
            <p:nvPr/>
          </p:nvSpPr>
          <p:spPr>
            <a:xfrm>
              <a:off x="10519186" y="3631864"/>
              <a:ext cx="842938" cy="847974"/>
            </a:xfrm>
            <a:prstGeom prst="rect">
              <a:avLst/>
            </a:prstGeom>
            <a:noFill/>
            <a:ln w="38100">
              <a:solidFill>
                <a:srgbClr val="02EB54">
                  <a:alpha val="71000"/>
                </a:srgb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671875A-8EB7-4B23-8F4F-6C4684CEF136}"/>
                </a:ext>
              </a:extLst>
            </p:cNvPr>
            <p:cNvSpPr txBox="1"/>
            <p:nvPr/>
          </p:nvSpPr>
          <p:spPr>
            <a:xfrm>
              <a:off x="10685217" y="3871185"/>
              <a:ext cx="506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ВМ</a:t>
              </a:r>
            </a:p>
          </p:txBody>
        </p: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F70D0EB-8E4D-4986-AA8E-19CEA9817512}"/>
              </a:ext>
            </a:extLst>
          </p:cNvPr>
          <p:cNvSpPr/>
          <p:nvPr/>
        </p:nvSpPr>
        <p:spPr>
          <a:xfrm>
            <a:off x="9105907" y="4504887"/>
            <a:ext cx="255438" cy="1057013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1901137C-34FA-46CB-98A0-298292D94D03}"/>
              </a:ext>
            </a:extLst>
          </p:cNvPr>
          <p:cNvSpPr/>
          <p:nvPr/>
        </p:nvSpPr>
        <p:spPr>
          <a:xfrm rot="5400000">
            <a:off x="8283785" y="4856714"/>
            <a:ext cx="469784" cy="1174460"/>
          </a:xfrm>
          <a:prstGeom prst="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DC81AFE-C7C9-4109-9150-F8FC9A41B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694" y="4752658"/>
            <a:ext cx="456394" cy="45639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6F1B72D-5BBE-489A-9B44-6AF3D839920A}"/>
              </a:ext>
            </a:extLst>
          </p:cNvPr>
          <p:cNvSpPr/>
          <p:nvPr/>
        </p:nvSpPr>
        <p:spPr>
          <a:xfrm>
            <a:off x="6724263" y="5055069"/>
            <a:ext cx="1046440" cy="1013662"/>
          </a:xfrm>
          <a:prstGeom prst="rect">
            <a:avLst/>
          </a:prstGeom>
          <a:noFill/>
          <a:ln w="38100">
            <a:solidFill>
              <a:srgbClr val="02EB54">
                <a:alpha val="71000"/>
              </a:srgb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Драйвер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E192086-EB13-4BCD-B55B-D4C4E02A5F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711" y="4265566"/>
            <a:ext cx="1988759" cy="126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77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AEDF2823-DBFD-9FFE-ECA1-CE84ABCAA13A}"/>
              </a:ext>
            </a:extLst>
          </p:cNvPr>
          <p:cNvSpPr/>
          <p:nvPr/>
        </p:nvSpPr>
        <p:spPr>
          <a:xfrm rot="5400000">
            <a:off x="4029387" y="-4011151"/>
            <a:ext cx="1248228" cy="9298241"/>
          </a:xfrm>
          <a:prstGeom prst="rect">
            <a:avLst/>
          </a:prstGeom>
          <a:solidFill>
            <a:srgbClr val="0B4C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DD8F-B2CE-B8B8-5550-5D0680E1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" y="273913"/>
            <a:ext cx="10515600" cy="730539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Где работаем (МЭ </a:t>
            </a:r>
            <a:r>
              <a:rPr lang="en-US" b="1" dirty="0" err="1">
                <a:solidFill>
                  <a:schemeClr val="bg1"/>
                </a:solidFill>
              </a:rPr>
              <a:t>vGate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9B492-A7F3-6ABB-CF09-6D8B002D2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437" y="1590097"/>
            <a:ext cx="5652654" cy="302346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Работаем в ядре</a:t>
            </a:r>
          </a:p>
          <a:p>
            <a:r>
              <a:rPr lang="ru-RU" dirty="0">
                <a:solidFill>
                  <a:schemeClr val="bg1"/>
                </a:solidFill>
              </a:rPr>
              <a:t>Не используем </a:t>
            </a:r>
            <a:r>
              <a:rPr lang="en-US" dirty="0" err="1">
                <a:solidFill>
                  <a:schemeClr val="bg1"/>
                </a:solidFill>
              </a:rPr>
              <a:t>IPtables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nftables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ru-RU" dirty="0" err="1">
                <a:solidFill>
                  <a:schemeClr val="bg1"/>
                </a:solidFill>
              </a:rPr>
              <a:t>Самописный</a:t>
            </a:r>
            <a:r>
              <a:rPr lang="ru-RU" dirty="0">
                <a:solidFill>
                  <a:schemeClr val="bg1"/>
                </a:solidFill>
              </a:rPr>
              <a:t> модуль </a:t>
            </a:r>
          </a:p>
          <a:p>
            <a:r>
              <a:rPr lang="ru-RU" dirty="0">
                <a:solidFill>
                  <a:schemeClr val="bg1"/>
                </a:solidFill>
              </a:rPr>
              <a:t>Не зависим от </a:t>
            </a:r>
            <a:r>
              <a:rPr lang="en-US" dirty="0">
                <a:solidFill>
                  <a:schemeClr val="bg1"/>
                </a:solidFill>
              </a:rPr>
              <a:t>CVE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59E4699-1292-9178-18FF-AD89064461D7}"/>
              </a:ext>
            </a:extLst>
          </p:cNvPr>
          <p:cNvSpPr txBox="1">
            <a:spLocks/>
          </p:cNvSpPr>
          <p:nvPr/>
        </p:nvSpPr>
        <p:spPr>
          <a:xfrm>
            <a:off x="6941128" y="1971098"/>
            <a:ext cx="4911435" cy="30234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u="sng" dirty="0">
                <a:solidFill>
                  <a:schemeClr val="bg1"/>
                </a:solidFill>
              </a:rPr>
              <a:t>Уязвимости: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Iptables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0" i="0" dirty="0">
                <a:solidFill>
                  <a:schemeClr val="bg1"/>
                </a:solidFill>
                <a:effectLst/>
                <a:latin typeface="Helvetica Neue"/>
              </a:rPr>
              <a:t>BDU:2025-02342 (</a:t>
            </a:r>
            <a:r>
              <a:rPr lang="ru-RU" b="0" i="0" dirty="0">
                <a:solidFill>
                  <a:schemeClr val="bg1"/>
                </a:solidFill>
                <a:effectLst/>
                <a:latin typeface="Helvetica Neue"/>
              </a:rPr>
              <a:t>высокий)</a:t>
            </a:r>
            <a:endParaRPr lang="en-US" b="0" i="0" dirty="0">
              <a:solidFill>
                <a:schemeClr val="bg1"/>
              </a:solidFill>
              <a:effectLst/>
              <a:latin typeface="Helvetica Neue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/>
                </a:solidFill>
              </a:rPr>
              <a:t>nftables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0" i="0" dirty="0">
                <a:solidFill>
                  <a:schemeClr val="bg1"/>
                </a:solidFill>
                <a:effectLst/>
                <a:latin typeface="Helvetica Neue"/>
              </a:rPr>
              <a:t>BDU:2023-09094 (</a:t>
            </a:r>
            <a:r>
              <a:rPr lang="ru-RU" b="0" i="0" dirty="0">
                <a:solidFill>
                  <a:schemeClr val="bg1"/>
                </a:solidFill>
                <a:effectLst/>
                <a:latin typeface="Helvetica Neue"/>
              </a:rPr>
              <a:t>средний)</a:t>
            </a:r>
            <a:endParaRPr lang="en-US" b="0" i="0" dirty="0">
              <a:solidFill>
                <a:schemeClr val="bg1"/>
              </a:solidFill>
              <a:effectLst/>
              <a:latin typeface="Helvetica Neue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B6D272A-465B-43BF-B0E4-ED75D638B95C}"/>
              </a:ext>
            </a:extLst>
          </p:cNvPr>
          <p:cNvSpPr/>
          <p:nvPr/>
        </p:nvSpPr>
        <p:spPr>
          <a:xfrm>
            <a:off x="2387312" y="5227375"/>
            <a:ext cx="1433644" cy="1356712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Ядро ОС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71106DF-C84C-4337-AA87-F63B4ECD4AF1}"/>
              </a:ext>
            </a:extLst>
          </p:cNvPr>
          <p:cNvSpPr/>
          <p:nvPr/>
        </p:nvSpPr>
        <p:spPr>
          <a:xfrm>
            <a:off x="3869592" y="3831485"/>
            <a:ext cx="1061307" cy="98911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модуль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BB4BA3F-F802-4E46-A721-E12264A36D78}"/>
              </a:ext>
            </a:extLst>
          </p:cNvPr>
          <p:cNvSpPr/>
          <p:nvPr/>
        </p:nvSpPr>
        <p:spPr>
          <a:xfrm>
            <a:off x="4651808" y="5063551"/>
            <a:ext cx="1061307" cy="98911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модуль</a:t>
            </a:r>
          </a:p>
        </p:txBody>
      </p:sp>
      <p:sp>
        <p:nvSpPr>
          <p:cNvPr id="11" name="Стрелка: вверх-вниз 10">
            <a:extLst>
              <a:ext uri="{FF2B5EF4-FFF2-40B4-BE49-F238E27FC236}">
                <a16:creationId xmlns:a16="http://schemas.microsoft.com/office/drawing/2014/main" id="{2C2742F5-02DB-4075-895F-27DB50ABDD5C}"/>
              </a:ext>
            </a:extLst>
          </p:cNvPr>
          <p:cNvSpPr/>
          <p:nvPr/>
        </p:nvSpPr>
        <p:spPr>
          <a:xfrm rot="4846640">
            <a:off x="4130626" y="5350021"/>
            <a:ext cx="211512" cy="744229"/>
          </a:xfrm>
          <a:prstGeom prst="up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верх-вниз 11">
            <a:extLst>
              <a:ext uri="{FF2B5EF4-FFF2-40B4-BE49-F238E27FC236}">
                <a16:creationId xmlns:a16="http://schemas.microsoft.com/office/drawing/2014/main" id="{9D5B7E00-B748-4AC1-9299-9F951B9585FA}"/>
              </a:ext>
            </a:extLst>
          </p:cNvPr>
          <p:cNvSpPr/>
          <p:nvPr/>
        </p:nvSpPr>
        <p:spPr>
          <a:xfrm rot="2561657">
            <a:off x="3597014" y="4634697"/>
            <a:ext cx="211512" cy="744229"/>
          </a:xfrm>
          <a:prstGeom prst="upDownArrow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6945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19826</TotalTime>
  <Words>1552</Words>
  <Application>Microsoft Office PowerPoint</Application>
  <PresentationFormat>Широкоэкранный</PresentationFormat>
  <Paragraphs>278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5" baseType="lpstr">
      <vt:lpstr>Myriad Pro</vt:lpstr>
      <vt:lpstr>Calibri Light</vt:lpstr>
      <vt:lpstr>Helvetica Neue</vt:lpstr>
      <vt:lpstr>Wingdings</vt:lpstr>
      <vt:lpstr>Calibri</vt:lpstr>
      <vt:lpstr>Golos Text Bold</vt:lpstr>
      <vt:lpstr>IBM Plex Sans</vt:lpstr>
      <vt:lpstr>Metropolis</vt:lpstr>
      <vt:lpstr>Golos Text</vt:lpstr>
      <vt:lpstr>Golos Text Medium</vt:lpstr>
      <vt:lpstr>Arial</vt:lpstr>
      <vt:lpstr>Тема Office</vt:lpstr>
      <vt:lpstr>Презентация PowerPoint</vt:lpstr>
      <vt:lpstr>Основные направления защиты ВИ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Межсетевой экран гипервизора</vt:lpstr>
      <vt:lpstr>Где работаем (МЭ vGate)</vt:lpstr>
      <vt:lpstr>А вот и гипервизор (vGate)</vt:lpstr>
      <vt:lpstr>Ядро мой дом (МЭ vGate)</vt:lpstr>
      <vt:lpstr>Характеристики (МЭ vGate)</vt:lpstr>
      <vt:lpstr>Производительность (МЭ vGate)</vt:lpstr>
      <vt:lpstr>Сегментирование</vt:lpstr>
      <vt:lpstr>Параметры фильтрации (МЭ vGate)</vt:lpstr>
      <vt:lpstr>Виды правил фильтрации, рассылка (МЭ vGate)</vt:lpstr>
      <vt:lpstr>Загрузка правил в dvfilter (МЭ vGate)</vt:lpstr>
      <vt:lpstr>Statefull packet inspection (МЭ vGate)</vt:lpstr>
      <vt:lpstr>Контроль старта, контроль целостности (МЭ vGate)</vt:lpstr>
      <vt:lpstr>Гиперконвергентность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Шатненко Александр</cp:lastModifiedBy>
  <cp:revision>164</cp:revision>
  <dcterms:created xsi:type="dcterms:W3CDTF">2024-12-11T10:07:30Z</dcterms:created>
  <dcterms:modified xsi:type="dcterms:W3CDTF">2025-05-12T13:28:14Z</dcterms:modified>
</cp:coreProperties>
</file>