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103" r:id="rId1"/>
    <p:sldMasterId id="2147483648" r:id="rId2"/>
    <p:sldMasterId id="2147484096" r:id="rId3"/>
  </p:sldMasterIdLst>
  <p:notesMasterIdLst>
    <p:notesMasterId r:id="rId20"/>
  </p:notesMasterIdLst>
  <p:handoutMasterIdLst>
    <p:handoutMasterId r:id="rId21"/>
  </p:handoutMasterIdLst>
  <p:sldIdLst>
    <p:sldId id="985" r:id="rId4"/>
    <p:sldId id="987" r:id="rId5"/>
    <p:sldId id="988" r:id="rId6"/>
    <p:sldId id="989" r:id="rId7"/>
    <p:sldId id="990" r:id="rId8"/>
    <p:sldId id="991" r:id="rId9"/>
    <p:sldId id="992" r:id="rId10"/>
    <p:sldId id="993" r:id="rId11"/>
    <p:sldId id="994" r:id="rId12"/>
    <p:sldId id="995" r:id="rId13"/>
    <p:sldId id="996" r:id="rId14"/>
    <p:sldId id="997" r:id="rId15"/>
    <p:sldId id="998" r:id="rId16"/>
    <p:sldId id="999" r:id="rId17"/>
    <p:sldId id="1000" r:id="rId18"/>
    <p:sldId id="1001" r:id="rId19"/>
  </p:sldIdLst>
  <p:sldSz cx="12192000" cy="6858000"/>
  <p:notesSz cx="6705600" cy="98425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egoe UI Semibold" panose="020B0702040204020203" pitchFamily="34" charset="0"/>
      <p:bold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Segoe UI Black" panose="020B0A02040204020203" pitchFamily="34" charset="0"/>
      <p:bold r:id="rId30"/>
      <p:boldItalic r:id="rId31"/>
    </p:embeddedFont>
    <p:embeddedFont>
      <p:font typeface="Titillium" panose="020B0604020202020204" charset="0"/>
      <p:regular r:id="rId32"/>
      <p:bold r:id="rId33"/>
      <p:italic r:id="rId34"/>
      <p:boldItalic r:id="rId35"/>
    </p:embeddedFont>
    <p:embeddedFont>
      <p:font typeface="Segoe UI" panose="020B0502040204020203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292" userDrawn="1">
          <p15:clr>
            <a:srgbClr val="A4A3A4"/>
          </p15:clr>
        </p15:guide>
        <p15:guide id="3" orient="horz" pos="2319" userDrawn="1">
          <p15:clr>
            <a:srgbClr val="A4A3A4"/>
          </p15:clr>
        </p15:guide>
        <p15:guide id="4" pos="4112" userDrawn="1">
          <p15:clr>
            <a:srgbClr val="A4A3A4"/>
          </p15:clr>
        </p15:guide>
        <p15:guide id="5" orient="horz" pos="3113" userDrawn="1">
          <p15:clr>
            <a:srgbClr val="A4A3A4"/>
          </p15:clr>
        </p15:guide>
        <p15:guide id="7" orient="horz" pos="3702" userDrawn="1">
          <p15:clr>
            <a:srgbClr val="A4A3A4"/>
          </p15:clr>
        </p15:guide>
        <p15:guide id="8" pos="211" userDrawn="1">
          <p15:clr>
            <a:srgbClr val="A4A3A4"/>
          </p15:clr>
        </p15:guide>
        <p15:guide id="9" pos="7469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orient="horz" pos="11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1" userDrawn="1">
          <p15:clr>
            <a:srgbClr val="A4A3A4"/>
          </p15:clr>
        </p15:guide>
        <p15:guide id="2" pos="21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V.VANDYSHEVA" initials="" lastIdx="1" clrIdx="0"/>
  <p:cmAuthor id="2" name="es.lashtun" initials="" lastIdx="1" clrIdx="1"/>
  <p:cmAuthor id="3" name="Мария П. Чередниченко" initials="МПЧ" lastIdx="1" clrIdx="2">
    <p:extLst>
      <p:ext uri="{19B8F6BF-5375-455C-9EA6-DF929625EA0E}">
        <p15:presenceInfo xmlns:p15="http://schemas.microsoft.com/office/powerpoint/2012/main" userId="S-1-5-21-57110675-968249984-1503599592-332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FF"/>
    <a:srgbClr val="3C07E7"/>
    <a:srgbClr val="BCEDFF"/>
    <a:srgbClr val="001854"/>
    <a:srgbClr val="00174D"/>
    <a:srgbClr val="B2B2B0"/>
    <a:srgbClr val="1C0E44"/>
    <a:srgbClr val="C6C6C6"/>
    <a:srgbClr val="FFFFFF"/>
    <a:srgbClr val="00103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3023" autoAdjust="0"/>
  </p:normalViewPr>
  <p:slideViewPr>
    <p:cSldViewPr snapToGrid="0" snapToObjects="1" showGuides="1">
      <p:cViewPr varScale="1">
        <p:scale>
          <a:sx n="70" d="100"/>
          <a:sy n="70" d="100"/>
        </p:scale>
        <p:origin x="465" y="51"/>
      </p:cViewPr>
      <p:guideLst>
        <p:guide orient="horz" pos="4292"/>
        <p:guide orient="horz" pos="2319"/>
        <p:guide pos="4112"/>
        <p:guide orient="horz" pos="3113"/>
        <p:guide orient="horz" pos="3702"/>
        <p:guide pos="211"/>
        <p:guide pos="7469"/>
        <p:guide orient="horz" pos="799"/>
        <p:guide orient="horz" pos="11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0" d="100"/>
        <a:sy n="30" d="100"/>
      </p:scale>
      <p:origin x="0" y="-43"/>
    </p:cViewPr>
  </p:sorterViewPr>
  <p:notesViewPr>
    <p:cSldViewPr snapToGrid="0" snapToObjects="1" showGuides="1">
      <p:cViewPr varScale="1">
        <p:scale>
          <a:sx n="48" d="100"/>
          <a:sy n="48" d="100"/>
        </p:scale>
        <p:origin x="2776" y="56"/>
      </p:cViewPr>
      <p:guideLst>
        <p:guide orient="horz" pos="3101"/>
        <p:guide pos="211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s.savinova\Desktop\&#1057;&#1090;&#1072;&#1090;&#1080;&#1089;&#1090;&#1080;&#1082;&#1072;_&#1087;&#1086;_&#1088;&#1077;&#1079;&#1091;&#1083;&#1100;&#1090;&#1072;&#1090;&#1072;&#1084;_&#1090;&#1077;&#1089;&#1090;&#1080;&#1088;&#1086;&#1074;&#1072;&#1085;&#1080;&#1103;_NGFW_&#1074;2_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600"/>
              <a:t>% выполнения группы функционала российскими решениями</a:t>
            </a:r>
          </a:p>
        </c:rich>
      </c:tx>
      <c:layout>
        <c:manualLayout>
          <c:xMode val="edge"/>
          <c:yMode val="edge"/>
          <c:x val="0.4375345307535047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00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3900343779411174"/>
          <c:y val="5.0396734004898656E-2"/>
          <c:w val="0.63414341997707735"/>
          <c:h val="0.7283246810628670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'Группы функций'!$B$3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'Группы функций'!$C$2:$K$2</c:f>
              <c:strCache>
                <c:ptCount val="9"/>
                <c:pt idx="0">
                  <c:v>Сетевые функции</c:v>
                </c:pt>
                <c:pt idx="1">
                  <c:v>Функции МСЭ</c:v>
                </c:pt>
                <c:pt idx="2">
                  <c:v>Функции NGFW/UTM</c:v>
                </c:pt>
                <c:pt idx="3">
                  <c:v>VPN </c:v>
                </c:pt>
                <c:pt idx="4">
                  <c:v>SD-WAN</c:v>
                </c:pt>
                <c:pt idx="5">
                  <c:v>Отказоустойчивость и кластеризация</c:v>
                </c:pt>
                <c:pt idx="6">
                  <c:v>Централизованное управление и отчетность</c:v>
                </c:pt>
                <c:pt idx="7">
                  <c:v>Интеграция</c:v>
                </c:pt>
                <c:pt idx="8">
                  <c:v>Эксплуатационные возможности</c:v>
                </c:pt>
              </c:strCache>
            </c:strRef>
          </c:cat>
          <c:val>
            <c:numRef>
              <c:f>'Группы функций'!$C$3:$K$3</c:f>
              <c:numCache>
                <c:formatCode>0.00%</c:formatCode>
                <c:ptCount val="9"/>
                <c:pt idx="0">
                  <c:v>0.66086956521739126</c:v>
                </c:pt>
                <c:pt idx="1">
                  <c:v>0.6333333333333333</c:v>
                </c:pt>
                <c:pt idx="2">
                  <c:v>0.49</c:v>
                </c:pt>
                <c:pt idx="3">
                  <c:v>0.55428571428571427</c:v>
                </c:pt>
                <c:pt idx="4">
                  <c:v>0</c:v>
                </c:pt>
                <c:pt idx="5">
                  <c:v>0.51111111111111107</c:v>
                </c:pt>
                <c:pt idx="6">
                  <c:v>0.7</c:v>
                </c:pt>
                <c:pt idx="7">
                  <c:v>0.54666666666666663</c:v>
                </c:pt>
                <c:pt idx="8">
                  <c:v>0.6333333333333333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E2-40EA-B14A-6A78085F0DB4}"/>
            </c:ext>
          </c:extLst>
        </c:ser>
        <c:ser>
          <c:idx val="1"/>
          <c:order val="1"/>
          <c:tx>
            <c:strRef>
              <c:f>'Группы функций'!$B$4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'Группы функций'!$C$2:$K$2</c:f>
              <c:strCache>
                <c:ptCount val="9"/>
                <c:pt idx="0">
                  <c:v>Сетевые функции</c:v>
                </c:pt>
                <c:pt idx="1">
                  <c:v>Функции МСЭ</c:v>
                </c:pt>
                <c:pt idx="2">
                  <c:v>Функции NGFW/UTM</c:v>
                </c:pt>
                <c:pt idx="3">
                  <c:v>VPN </c:v>
                </c:pt>
                <c:pt idx="4">
                  <c:v>SD-WAN</c:v>
                </c:pt>
                <c:pt idx="5">
                  <c:v>Отказоустойчивость и кластеризация</c:v>
                </c:pt>
                <c:pt idx="6">
                  <c:v>Централизованное управление и отчетность</c:v>
                </c:pt>
                <c:pt idx="7">
                  <c:v>Интеграция</c:v>
                </c:pt>
                <c:pt idx="8">
                  <c:v>Эксплуатационные возможности</c:v>
                </c:pt>
              </c:strCache>
            </c:strRef>
          </c:cat>
          <c:val>
            <c:numRef>
              <c:f>'Группы функций'!$C$4:$K$4</c:f>
              <c:numCache>
                <c:formatCode>0.00%</c:formatCode>
                <c:ptCount val="9"/>
                <c:pt idx="0">
                  <c:v>0.26956521739130435</c:v>
                </c:pt>
                <c:pt idx="1">
                  <c:v>0.29166666666666669</c:v>
                </c:pt>
                <c:pt idx="2">
                  <c:v>0.45333333333333331</c:v>
                </c:pt>
                <c:pt idx="3">
                  <c:v>0.40571428571428569</c:v>
                </c:pt>
                <c:pt idx="4">
                  <c:v>1</c:v>
                </c:pt>
                <c:pt idx="5">
                  <c:v>0.46666666666666667</c:v>
                </c:pt>
                <c:pt idx="6">
                  <c:v>0.28333333333333333</c:v>
                </c:pt>
                <c:pt idx="7">
                  <c:v>0.4</c:v>
                </c:pt>
                <c:pt idx="8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E2-40EA-B14A-6A78085F0DB4}"/>
            </c:ext>
          </c:extLst>
        </c:ser>
        <c:ser>
          <c:idx val="2"/>
          <c:order val="2"/>
          <c:tx>
            <c:strRef>
              <c:f>'Группы функций'!$B$5</c:f>
              <c:strCache>
                <c:ptCount val="1"/>
                <c:pt idx="0">
                  <c:v>с ограничениями</c:v>
                </c:pt>
              </c:strCache>
            </c:strRef>
          </c:tx>
          <c:spPr>
            <a:solidFill>
              <a:srgbClr val="888493"/>
            </a:solidFill>
            <a:ln>
              <a:noFill/>
            </a:ln>
            <a:effectLst/>
          </c:spPr>
          <c:invertIfNegative val="0"/>
          <c:cat>
            <c:strRef>
              <c:f>'Группы функций'!$C$2:$K$2</c:f>
              <c:strCache>
                <c:ptCount val="9"/>
                <c:pt idx="0">
                  <c:v>Сетевые функции</c:v>
                </c:pt>
                <c:pt idx="1">
                  <c:v>Функции МСЭ</c:v>
                </c:pt>
                <c:pt idx="2">
                  <c:v>Функции NGFW/UTM</c:v>
                </c:pt>
                <c:pt idx="3">
                  <c:v>VPN </c:v>
                </c:pt>
                <c:pt idx="4">
                  <c:v>SD-WAN</c:v>
                </c:pt>
                <c:pt idx="5">
                  <c:v>Отказоустойчивость и кластеризация</c:v>
                </c:pt>
                <c:pt idx="6">
                  <c:v>Централизованное управление и отчетность</c:v>
                </c:pt>
                <c:pt idx="7">
                  <c:v>Интеграция</c:v>
                </c:pt>
                <c:pt idx="8">
                  <c:v>Эксплуатационные возможности</c:v>
                </c:pt>
              </c:strCache>
            </c:strRef>
          </c:cat>
          <c:val>
            <c:numRef>
              <c:f>'Группы функций'!$C$5:$K$5</c:f>
              <c:numCache>
                <c:formatCode>0.00%</c:formatCode>
                <c:ptCount val="9"/>
                <c:pt idx="0">
                  <c:v>6.9565217391304349E-2</c:v>
                </c:pt>
                <c:pt idx="1">
                  <c:v>7.4999999999999997E-2</c:v>
                </c:pt>
                <c:pt idx="2">
                  <c:v>5.6666666666666664E-2</c:v>
                </c:pt>
                <c:pt idx="3">
                  <c:v>0.04</c:v>
                </c:pt>
                <c:pt idx="4">
                  <c:v>0</c:v>
                </c:pt>
                <c:pt idx="5">
                  <c:v>2.2222222222222223E-2</c:v>
                </c:pt>
                <c:pt idx="6">
                  <c:v>1.6666666666666666E-2</c:v>
                </c:pt>
                <c:pt idx="7">
                  <c:v>5.3333333333333337E-2</c:v>
                </c:pt>
                <c:pt idx="8">
                  <c:v>6.6666666666666666E-2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E2-40EA-B14A-6A78085F0D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56740216"/>
        <c:axId val="356738256"/>
      </c:barChart>
      <c:catAx>
        <c:axId val="356740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738256"/>
        <c:crosses val="autoZero"/>
        <c:auto val="1"/>
        <c:lblAlgn val="l"/>
        <c:lblOffset val="100"/>
        <c:noMultiLvlLbl val="0"/>
      </c:catAx>
      <c:valAx>
        <c:axId val="35673825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740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77996468438749"/>
          <c:y val="0.91951287002563786"/>
          <c:w val="0.33763698468536596"/>
          <c:h val="8.04871299743621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2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98032" y="1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D004F2-B973-42B9-B72B-056C0B3A7912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48872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98032" y="9348872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48F522-1F31-4F76-8718-4C8356051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893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98032" y="1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14D32D-AEA0-4694-B38E-345C412F9541}" type="datetimeFigureOut">
              <a:rPr lang="en-US"/>
              <a:pPr>
                <a:defRPr/>
              </a:pPr>
              <a:t>5/13/2025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225" y="1230313"/>
            <a:ext cx="5899150" cy="3319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5" tIns="45443" rIns="90885" bIns="4544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0241" y="4736930"/>
            <a:ext cx="5365119" cy="3874664"/>
          </a:xfrm>
          <a:prstGeom prst="rect">
            <a:avLst/>
          </a:prstGeom>
        </p:spPr>
        <p:txBody>
          <a:bodyPr vert="horz" lIns="90885" tIns="45443" rIns="90885" bIns="45443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48872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98032" y="9348872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DEEC541-7A1C-486C-A3AA-E1194CE2A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34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14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 userDrawn="1"/>
        </p:nvSpPr>
        <p:spPr bwMode="auto">
          <a:xfrm rot="402533">
            <a:off x="164940" y="668539"/>
            <a:ext cx="5275590" cy="5324102"/>
          </a:xfrm>
          <a:custGeom>
            <a:avLst/>
            <a:gdLst>
              <a:gd name="T0" fmla="*/ 31 w 501"/>
              <a:gd name="T1" fmla="*/ 339 h 505"/>
              <a:gd name="T2" fmla="*/ 0 w 501"/>
              <a:gd name="T3" fmla="*/ 254 h 505"/>
              <a:gd name="T4" fmla="*/ 37 w 501"/>
              <a:gd name="T5" fmla="*/ 161 h 505"/>
              <a:gd name="T6" fmla="*/ 313 w 501"/>
              <a:gd name="T7" fmla="*/ 5 h 505"/>
              <a:gd name="T8" fmla="*/ 403 w 501"/>
              <a:gd name="T9" fmla="*/ 21 h 505"/>
              <a:gd name="T10" fmla="*/ 462 w 501"/>
              <a:gd name="T11" fmla="*/ 91 h 505"/>
              <a:gd name="T12" fmla="*/ 464 w 501"/>
              <a:gd name="T13" fmla="*/ 408 h 505"/>
              <a:gd name="T14" fmla="*/ 402 w 501"/>
              <a:gd name="T15" fmla="*/ 486 h 505"/>
              <a:gd name="T16" fmla="*/ 313 w 501"/>
              <a:gd name="T17" fmla="*/ 502 h 505"/>
              <a:gd name="T18" fmla="*/ 31 w 501"/>
              <a:gd name="T19" fmla="*/ 339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1" h="505">
                <a:moveTo>
                  <a:pt x="31" y="339"/>
                </a:moveTo>
                <a:cubicBezTo>
                  <a:pt x="13" y="315"/>
                  <a:pt x="0" y="286"/>
                  <a:pt x="0" y="254"/>
                </a:cubicBezTo>
                <a:cubicBezTo>
                  <a:pt x="0" y="218"/>
                  <a:pt x="15" y="186"/>
                  <a:pt x="37" y="161"/>
                </a:cubicBezTo>
                <a:cubicBezTo>
                  <a:pt x="108" y="82"/>
                  <a:pt x="203" y="23"/>
                  <a:pt x="313" y="5"/>
                </a:cubicBezTo>
                <a:cubicBezTo>
                  <a:pt x="343" y="0"/>
                  <a:pt x="374" y="5"/>
                  <a:pt x="403" y="21"/>
                </a:cubicBezTo>
                <a:cubicBezTo>
                  <a:pt x="431" y="37"/>
                  <a:pt x="451" y="62"/>
                  <a:pt x="462" y="91"/>
                </a:cubicBezTo>
                <a:cubicBezTo>
                  <a:pt x="501" y="195"/>
                  <a:pt x="497" y="306"/>
                  <a:pt x="464" y="408"/>
                </a:cubicBezTo>
                <a:cubicBezTo>
                  <a:pt x="453" y="439"/>
                  <a:pt x="433" y="468"/>
                  <a:pt x="402" y="486"/>
                </a:cubicBezTo>
                <a:cubicBezTo>
                  <a:pt x="374" y="502"/>
                  <a:pt x="343" y="505"/>
                  <a:pt x="313" y="502"/>
                </a:cubicBezTo>
                <a:cubicBezTo>
                  <a:pt x="214" y="492"/>
                  <a:pt x="92" y="421"/>
                  <a:pt x="31" y="339"/>
                </a:cubicBezTo>
                <a:close/>
              </a:path>
            </a:pathLst>
          </a:custGeom>
          <a:gradFill>
            <a:gsLst>
              <a:gs pos="0">
                <a:srgbClr val="00C3FF">
                  <a:alpha val="23000"/>
                </a:srgb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 userDrawn="1"/>
        </p:nvSpPr>
        <p:spPr bwMode="auto">
          <a:xfrm>
            <a:off x="6096000" y="5854289"/>
            <a:ext cx="622300" cy="46037"/>
          </a:xfrm>
          <a:prstGeom prst="rect">
            <a:avLst/>
          </a:prstGeom>
          <a:solidFill>
            <a:srgbClr val="00C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baseline="-25000" smtClean="0"/>
          </a:p>
        </p:txBody>
      </p:sp>
      <p:sp>
        <p:nvSpPr>
          <p:cNvPr id="27" name="Рисунок 26"/>
          <p:cNvSpPr>
            <a:spLocks noGrp="1"/>
          </p:cNvSpPr>
          <p:nvPr>
            <p:ph type="pic" sz="quarter" idx="10" hasCustomPrompt="1"/>
          </p:nvPr>
        </p:nvSpPr>
        <p:spPr>
          <a:xfrm>
            <a:off x="444494" y="719399"/>
            <a:ext cx="5106797" cy="5063107"/>
          </a:xfrm>
          <a:custGeom>
            <a:avLst/>
            <a:gdLst>
              <a:gd name="connsiteX0" fmla="*/ 0 w 5071931"/>
              <a:gd name="connsiteY0" fmla="*/ 3800461 h 3800461"/>
              <a:gd name="connsiteX1" fmla="*/ 2472871 w 5071931"/>
              <a:gd name="connsiteY1" fmla="*/ 0 h 3800461"/>
              <a:gd name="connsiteX2" fmla="*/ 5071931 w 5071931"/>
              <a:gd name="connsiteY2" fmla="*/ 3800461 h 3800461"/>
              <a:gd name="connsiteX3" fmla="*/ 0 w 5071931"/>
              <a:gd name="connsiteY3" fmla="*/ 3800461 h 3800461"/>
              <a:gd name="connsiteX0" fmla="*/ 0 w 5071931"/>
              <a:gd name="connsiteY0" fmla="*/ 3800461 h 4672566"/>
              <a:gd name="connsiteX1" fmla="*/ 2472871 w 5071931"/>
              <a:gd name="connsiteY1" fmla="*/ 0 h 4672566"/>
              <a:gd name="connsiteX2" fmla="*/ 5071931 w 5071931"/>
              <a:gd name="connsiteY2" fmla="*/ 3800461 h 4672566"/>
              <a:gd name="connsiteX3" fmla="*/ 0 w 5071931"/>
              <a:gd name="connsiteY3" fmla="*/ 3800461 h 4672566"/>
              <a:gd name="connsiteX0" fmla="*/ 0 w 5071931"/>
              <a:gd name="connsiteY0" fmla="*/ 3800461 h 5148444"/>
              <a:gd name="connsiteX1" fmla="*/ 2472871 w 5071931"/>
              <a:gd name="connsiteY1" fmla="*/ 0 h 5148444"/>
              <a:gd name="connsiteX2" fmla="*/ 5071931 w 5071931"/>
              <a:gd name="connsiteY2" fmla="*/ 3800461 h 5148444"/>
              <a:gd name="connsiteX3" fmla="*/ 0 w 5071931"/>
              <a:gd name="connsiteY3" fmla="*/ 3800461 h 5148444"/>
              <a:gd name="connsiteX0" fmla="*/ 0 w 5071931"/>
              <a:gd name="connsiteY0" fmla="*/ 3800461 h 5077379"/>
              <a:gd name="connsiteX1" fmla="*/ 2472871 w 5071931"/>
              <a:gd name="connsiteY1" fmla="*/ 0 h 5077379"/>
              <a:gd name="connsiteX2" fmla="*/ 5071931 w 5071931"/>
              <a:gd name="connsiteY2" fmla="*/ 3800461 h 5077379"/>
              <a:gd name="connsiteX3" fmla="*/ 0 w 5071931"/>
              <a:gd name="connsiteY3" fmla="*/ 3800461 h 5077379"/>
              <a:gd name="connsiteX0" fmla="*/ 0 w 5071931"/>
              <a:gd name="connsiteY0" fmla="*/ 3800461 h 5063094"/>
              <a:gd name="connsiteX1" fmla="*/ 2472871 w 5071931"/>
              <a:gd name="connsiteY1" fmla="*/ 0 h 5063094"/>
              <a:gd name="connsiteX2" fmla="*/ 5071931 w 5071931"/>
              <a:gd name="connsiteY2" fmla="*/ 3800461 h 5063094"/>
              <a:gd name="connsiteX3" fmla="*/ 0 w 5071931"/>
              <a:gd name="connsiteY3" fmla="*/ 3800461 h 5063094"/>
              <a:gd name="connsiteX0" fmla="*/ 0 w 5089995"/>
              <a:gd name="connsiteY0" fmla="*/ 3800461 h 5063094"/>
              <a:gd name="connsiteX1" fmla="*/ 2472871 w 5089995"/>
              <a:gd name="connsiteY1" fmla="*/ 0 h 5063094"/>
              <a:gd name="connsiteX2" fmla="*/ 5071931 w 5089995"/>
              <a:gd name="connsiteY2" fmla="*/ 3800461 h 5063094"/>
              <a:gd name="connsiteX3" fmla="*/ 0 w 5089995"/>
              <a:gd name="connsiteY3" fmla="*/ 3800461 h 5063094"/>
              <a:gd name="connsiteX0" fmla="*/ 0 w 5092611"/>
              <a:gd name="connsiteY0" fmla="*/ 3800518 h 5063151"/>
              <a:gd name="connsiteX1" fmla="*/ 2472871 w 5092611"/>
              <a:gd name="connsiteY1" fmla="*/ 57 h 5063151"/>
              <a:gd name="connsiteX2" fmla="*/ 5071931 w 5092611"/>
              <a:gd name="connsiteY2" fmla="*/ 3800518 h 5063151"/>
              <a:gd name="connsiteX3" fmla="*/ 0 w 5092611"/>
              <a:gd name="connsiteY3" fmla="*/ 3800518 h 5063151"/>
              <a:gd name="connsiteX0" fmla="*/ 0 w 5071931"/>
              <a:gd name="connsiteY0" fmla="*/ 3800518 h 5063151"/>
              <a:gd name="connsiteX1" fmla="*/ 2472871 w 5071931"/>
              <a:gd name="connsiteY1" fmla="*/ 57 h 5063151"/>
              <a:gd name="connsiteX2" fmla="*/ 5071931 w 5071931"/>
              <a:gd name="connsiteY2" fmla="*/ 3800518 h 5063151"/>
              <a:gd name="connsiteX3" fmla="*/ 0 w 5071931"/>
              <a:gd name="connsiteY3" fmla="*/ 3800518 h 5063151"/>
              <a:gd name="connsiteX0" fmla="*/ 0 w 5106835"/>
              <a:gd name="connsiteY0" fmla="*/ 3800504 h 5063137"/>
              <a:gd name="connsiteX1" fmla="*/ 2472871 w 5106835"/>
              <a:gd name="connsiteY1" fmla="*/ 43 h 5063137"/>
              <a:gd name="connsiteX2" fmla="*/ 5071931 w 5106835"/>
              <a:gd name="connsiteY2" fmla="*/ 3800504 h 5063137"/>
              <a:gd name="connsiteX3" fmla="*/ 0 w 5106835"/>
              <a:gd name="connsiteY3" fmla="*/ 3800504 h 5063137"/>
              <a:gd name="connsiteX0" fmla="*/ 0 w 5109912"/>
              <a:gd name="connsiteY0" fmla="*/ 3800713 h 5063346"/>
              <a:gd name="connsiteX1" fmla="*/ 2472871 w 5109912"/>
              <a:gd name="connsiteY1" fmla="*/ 252 h 5063346"/>
              <a:gd name="connsiteX2" fmla="*/ 5071931 w 5109912"/>
              <a:gd name="connsiteY2" fmla="*/ 3800713 h 5063346"/>
              <a:gd name="connsiteX3" fmla="*/ 0 w 5109912"/>
              <a:gd name="connsiteY3" fmla="*/ 3800713 h 5063346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24583 w 5110473"/>
              <a:gd name="connsiteY0" fmla="*/ 3800717 h 5063350"/>
              <a:gd name="connsiteX1" fmla="*/ 2497454 w 5110473"/>
              <a:gd name="connsiteY1" fmla="*/ 256 h 5063350"/>
              <a:gd name="connsiteX2" fmla="*/ 5096514 w 5110473"/>
              <a:gd name="connsiteY2" fmla="*/ 3800717 h 5063350"/>
              <a:gd name="connsiteX3" fmla="*/ 24583 w 5110473"/>
              <a:gd name="connsiteY3" fmla="*/ 3800717 h 5063350"/>
              <a:gd name="connsiteX0" fmla="*/ 20511 w 5106401"/>
              <a:gd name="connsiteY0" fmla="*/ 3800717 h 5063350"/>
              <a:gd name="connsiteX1" fmla="*/ 2493382 w 5106401"/>
              <a:gd name="connsiteY1" fmla="*/ 256 h 5063350"/>
              <a:gd name="connsiteX2" fmla="*/ 5092442 w 5106401"/>
              <a:gd name="connsiteY2" fmla="*/ 3800717 h 5063350"/>
              <a:gd name="connsiteX3" fmla="*/ 20511 w 5106401"/>
              <a:gd name="connsiteY3" fmla="*/ 3800717 h 5063350"/>
              <a:gd name="connsiteX0" fmla="*/ 19958 w 5105848"/>
              <a:gd name="connsiteY0" fmla="*/ 3800717 h 5063350"/>
              <a:gd name="connsiteX1" fmla="*/ 2492829 w 5105848"/>
              <a:gd name="connsiteY1" fmla="*/ 256 h 5063350"/>
              <a:gd name="connsiteX2" fmla="*/ 5091889 w 5105848"/>
              <a:gd name="connsiteY2" fmla="*/ 3800717 h 5063350"/>
              <a:gd name="connsiteX3" fmla="*/ 19958 w 5105848"/>
              <a:gd name="connsiteY3" fmla="*/ 3800717 h 5063350"/>
              <a:gd name="connsiteX0" fmla="*/ 19958 w 5106636"/>
              <a:gd name="connsiteY0" fmla="*/ 3800474 h 5063107"/>
              <a:gd name="connsiteX1" fmla="*/ 2492829 w 5106636"/>
              <a:gd name="connsiteY1" fmla="*/ 13 h 5063107"/>
              <a:gd name="connsiteX2" fmla="*/ 5091889 w 5106636"/>
              <a:gd name="connsiteY2" fmla="*/ 3800474 h 5063107"/>
              <a:gd name="connsiteX3" fmla="*/ 19958 w 5106636"/>
              <a:gd name="connsiteY3" fmla="*/ 3800474 h 5063107"/>
              <a:gd name="connsiteX0" fmla="*/ 20119 w 5106797"/>
              <a:gd name="connsiteY0" fmla="*/ 3800474 h 5063107"/>
              <a:gd name="connsiteX1" fmla="*/ 2492990 w 5106797"/>
              <a:gd name="connsiteY1" fmla="*/ 13 h 5063107"/>
              <a:gd name="connsiteX2" fmla="*/ 5092050 w 5106797"/>
              <a:gd name="connsiteY2" fmla="*/ 3800474 h 5063107"/>
              <a:gd name="connsiteX3" fmla="*/ 20119 w 5106797"/>
              <a:gd name="connsiteY3" fmla="*/ 3800474 h 50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797" h="5063107">
                <a:moveTo>
                  <a:pt x="20119" y="3800474"/>
                </a:moveTo>
                <a:cubicBezTo>
                  <a:pt x="-174678" y="2864762"/>
                  <a:pt x="1074462" y="102032"/>
                  <a:pt x="2492990" y="13"/>
                </a:cubicBezTo>
                <a:cubicBezTo>
                  <a:pt x="3895518" y="-6638"/>
                  <a:pt x="5264517" y="2697111"/>
                  <a:pt x="5092050" y="3800474"/>
                </a:cubicBezTo>
                <a:cubicBezTo>
                  <a:pt x="4963907" y="5385818"/>
                  <a:pt x="311907" y="5579374"/>
                  <a:pt x="20119" y="3800474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Вставьте рисунок</a:t>
            </a:r>
            <a:endParaRPr lang="ru-RU" dirty="0"/>
          </a:p>
        </p:txBody>
      </p:sp>
      <p:sp>
        <p:nvSpPr>
          <p:cNvPr id="8" name="Текст 15"/>
          <p:cNvSpPr>
            <a:spLocks noGrp="1"/>
          </p:cNvSpPr>
          <p:nvPr>
            <p:ph type="body" sz="quarter" idx="21"/>
          </p:nvPr>
        </p:nvSpPr>
        <p:spPr>
          <a:xfrm>
            <a:off x="6079898" y="2641542"/>
            <a:ext cx="4062973" cy="121879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4400" cap="all" baseline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25"/>
          </p:nvPr>
        </p:nvSpPr>
        <p:spPr>
          <a:xfrm>
            <a:off x="6079898" y="4059989"/>
            <a:ext cx="1620000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8"/>
          <p:cNvSpPr>
            <a:spLocks noChangeArrowheads="1"/>
          </p:cNvSpPr>
          <p:nvPr userDrawn="1"/>
        </p:nvSpPr>
        <p:spPr bwMode="auto">
          <a:xfrm>
            <a:off x="6096000" y="5854289"/>
            <a:ext cx="622300" cy="46037"/>
          </a:xfrm>
          <a:prstGeom prst="rect">
            <a:avLst/>
          </a:prstGeom>
          <a:solidFill>
            <a:srgbClr val="00C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baseline="-2500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6101938" y="633413"/>
            <a:ext cx="1118259" cy="1123274"/>
            <a:chOff x="8761413" y="633413"/>
            <a:chExt cx="1416050" cy="1422400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61413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9542463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9377363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9158288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" name="Текст 3"/>
          <p:cNvSpPr txBox="1">
            <a:spLocks/>
          </p:cNvSpPr>
          <p:nvPr userDrawn="1"/>
        </p:nvSpPr>
        <p:spPr>
          <a:xfrm>
            <a:off x="6079898" y="6053941"/>
            <a:ext cx="1620000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2025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966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 noChangeAspect="1"/>
          </p:cNvSpPr>
          <p:nvPr userDrawn="1"/>
        </p:nvSpPr>
        <p:spPr bwMode="auto">
          <a:xfrm rot="402533">
            <a:off x="6446152" y="842111"/>
            <a:ext cx="5275590" cy="5324102"/>
          </a:xfrm>
          <a:custGeom>
            <a:avLst/>
            <a:gdLst>
              <a:gd name="T0" fmla="*/ 31 w 501"/>
              <a:gd name="T1" fmla="*/ 339 h 505"/>
              <a:gd name="T2" fmla="*/ 0 w 501"/>
              <a:gd name="T3" fmla="*/ 254 h 505"/>
              <a:gd name="T4" fmla="*/ 37 w 501"/>
              <a:gd name="T5" fmla="*/ 161 h 505"/>
              <a:gd name="T6" fmla="*/ 313 w 501"/>
              <a:gd name="T7" fmla="*/ 5 h 505"/>
              <a:gd name="T8" fmla="*/ 403 w 501"/>
              <a:gd name="T9" fmla="*/ 21 h 505"/>
              <a:gd name="T10" fmla="*/ 462 w 501"/>
              <a:gd name="T11" fmla="*/ 91 h 505"/>
              <a:gd name="T12" fmla="*/ 464 w 501"/>
              <a:gd name="T13" fmla="*/ 408 h 505"/>
              <a:gd name="T14" fmla="*/ 402 w 501"/>
              <a:gd name="T15" fmla="*/ 486 h 505"/>
              <a:gd name="T16" fmla="*/ 313 w 501"/>
              <a:gd name="T17" fmla="*/ 502 h 505"/>
              <a:gd name="T18" fmla="*/ 31 w 501"/>
              <a:gd name="T19" fmla="*/ 339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1" h="505">
                <a:moveTo>
                  <a:pt x="31" y="339"/>
                </a:moveTo>
                <a:cubicBezTo>
                  <a:pt x="13" y="315"/>
                  <a:pt x="0" y="286"/>
                  <a:pt x="0" y="254"/>
                </a:cubicBezTo>
                <a:cubicBezTo>
                  <a:pt x="0" y="218"/>
                  <a:pt x="15" y="186"/>
                  <a:pt x="37" y="161"/>
                </a:cubicBezTo>
                <a:cubicBezTo>
                  <a:pt x="108" y="82"/>
                  <a:pt x="203" y="23"/>
                  <a:pt x="313" y="5"/>
                </a:cubicBezTo>
                <a:cubicBezTo>
                  <a:pt x="343" y="0"/>
                  <a:pt x="374" y="5"/>
                  <a:pt x="403" y="21"/>
                </a:cubicBezTo>
                <a:cubicBezTo>
                  <a:pt x="431" y="37"/>
                  <a:pt x="451" y="62"/>
                  <a:pt x="462" y="91"/>
                </a:cubicBezTo>
                <a:cubicBezTo>
                  <a:pt x="501" y="195"/>
                  <a:pt x="497" y="306"/>
                  <a:pt x="464" y="408"/>
                </a:cubicBezTo>
                <a:cubicBezTo>
                  <a:pt x="453" y="439"/>
                  <a:pt x="433" y="468"/>
                  <a:pt x="402" y="486"/>
                </a:cubicBezTo>
                <a:cubicBezTo>
                  <a:pt x="374" y="502"/>
                  <a:pt x="343" y="505"/>
                  <a:pt x="313" y="502"/>
                </a:cubicBezTo>
                <a:cubicBezTo>
                  <a:pt x="214" y="492"/>
                  <a:pt x="92" y="421"/>
                  <a:pt x="31" y="339"/>
                </a:cubicBezTo>
                <a:close/>
              </a:path>
            </a:pathLst>
          </a:custGeom>
          <a:gradFill>
            <a:gsLst>
              <a:gs pos="0">
                <a:srgbClr val="00C3FF">
                  <a:alpha val="23000"/>
                </a:srgb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5" name="Текст 15"/>
          <p:cNvSpPr txBox="1">
            <a:spLocks/>
          </p:cNvSpPr>
          <p:nvPr userDrawn="1"/>
        </p:nvSpPr>
        <p:spPr>
          <a:xfrm>
            <a:off x="566603" y="2559838"/>
            <a:ext cx="5197421" cy="4985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cap="all" baseline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mtClean="0"/>
              <a:t>Образец текста</a:t>
            </a:r>
            <a:endParaRPr lang="ru-RU" dirty="0" smtClean="0"/>
          </a:p>
        </p:txBody>
      </p:sp>
      <p:sp>
        <p:nvSpPr>
          <p:cNvPr id="6" name="Текст 3"/>
          <p:cNvSpPr txBox="1">
            <a:spLocks/>
          </p:cNvSpPr>
          <p:nvPr userDrawn="1"/>
        </p:nvSpPr>
        <p:spPr>
          <a:xfrm>
            <a:off x="566602" y="3618187"/>
            <a:ext cx="5197421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mtClean="0"/>
              <a:t>Образец текста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02" y="5346733"/>
            <a:ext cx="3019280" cy="569219"/>
          </a:xfrm>
          <a:prstGeom prst="rect">
            <a:avLst/>
          </a:prstGeom>
        </p:spPr>
      </p:pic>
      <p:sp>
        <p:nvSpPr>
          <p:cNvPr id="9" name="Рисунок 26"/>
          <p:cNvSpPr>
            <a:spLocks noGrp="1"/>
          </p:cNvSpPr>
          <p:nvPr>
            <p:ph type="pic" sz="quarter" idx="10" hasCustomPrompt="1"/>
          </p:nvPr>
        </p:nvSpPr>
        <p:spPr>
          <a:xfrm>
            <a:off x="6698990" y="852845"/>
            <a:ext cx="5106797" cy="5063107"/>
          </a:xfrm>
          <a:custGeom>
            <a:avLst/>
            <a:gdLst>
              <a:gd name="connsiteX0" fmla="*/ 0 w 5071931"/>
              <a:gd name="connsiteY0" fmla="*/ 3800461 h 3800461"/>
              <a:gd name="connsiteX1" fmla="*/ 2472871 w 5071931"/>
              <a:gd name="connsiteY1" fmla="*/ 0 h 3800461"/>
              <a:gd name="connsiteX2" fmla="*/ 5071931 w 5071931"/>
              <a:gd name="connsiteY2" fmla="*/ 3800461 h 3800461"/>
              <a:gd name="connsiteX3" fmla="*/ 0 w 5071931"/>
              <a:gd name="connsiteY3" fmla="*/ 3800461 h 3800461"/>
              <a:gd name="connsiteX0" fmla="*/ 0 w 5071931"/>
              <a:gd name="connsiteY0" fmla="*/ 3800461 h 4672566"/>
              <a:gd name="connsiteX1" fmla="*/ 2472871 w 5071931"/>
              <a:gd name="connsiteY1" fmla="*/ 0 h 4672566"/>
              <a:gd name="connsiteX2" fmla="*/ 5071931 w 5071931"/>
              <a:gd name="connsiteY2" fmla="*/ 3800461 h 4672566"/>
              <a:gd name="connsiteX3" fmla="*/ 0 w 5071931"/>
              <a:gd name="connsiteY3" fmla="*/ 3800461 h 4672566"/>
              <a:gd name="connsiteX0" fmla="*/ 0 w 5071931"/>
              <a:gd name="connsiteY0" fmla="*/ 3800461 h 5148444"/>
              <a:gd name="connsiteX1" fmla="*/ 2472871 w 5071931"/>
              <a:gd name="connsiteY1" fmla="*/ 0 h 5148444"/>
              <a:gd name="connsiteX2" fmla="*/ 5071931 w 5071931"/>
              <a:gd name="connsiteY2" fmla="*/ 3800461 h 5148444"/>
              <a:gd name="connsiteX3" fmla="*/ 0 w 5071931"/>
              <a:gd name="connsiteY3" fmla="*/ 3800461 h 5148444"/>
              <a:gd name="connsiteX0" fmla="*/ 0 w 5071931"/>
              <a:gd name="connsiteY0" fmla="*/ 3800461 h 5077379"/>
              <a:gd name="connsiteX1" fmla="*/ 2472871 w 5071931"/>
              <a:gd name="connsiteY1" fmla="*/ 0 h 5077379"/>
              <a:gd name="connsiteX2" fmla="*/ 5071931 w 5071931"/>
              <a:gd name="connsiteY2" fmla="*/ 3800461 h 5077379"/>
              <a:gd name="connsiteX3" fmla="*/ 0 w 5071931"/>
              <a:gd name="connsiteY3" fmla="*/ 3800461 h 5077379"/>
              <a:gd name="connsiteX0" fmla="*/ 0 w 5071931"/>
              <a:gd name="connsiteY0" fmla="*/ 3800461 h 5063094"/>
              <a:gd name="connsiteX1" fmla="*/ 2472871 w 5071931"/>
              <a:gd name="connsiteY1" fmla="*/ 0 h 5063094"/>
              <a:gd name="connsiteX2" fmla="*/ 5071931 w 5071931"/>
              <a:gd name="connsiteY2" fmla="*/ 3800461 h 5063094"/>
              <a:gd name="connsiteX3" fmla="*/ 0 w 5071931"/>
              <a:gd name="connsiteY3" fmla="*/ 3800461 h 5063094"/>
              <a:gd name="connsiteX0" fmla="*/ 0 w 5089995"/>
              <a:gd name="connsiteY0" fmla="*/ 3800461 h 5063094"/>
              <a:gd name="connsiteX1" fmla="*/ 2472871 w 5089995"/>
              <a:gd name="connsiteY1" fmla="*/ 0 h 5063094"/>
              <a:gd name="connsiteX2" fmla="*/ 5071931 w 5089995"/>
              <a:gd name="connsiteY2" fmla="*/ 3800461 h 5063094"/>
              <a:gd name="connsiteX3" fmla="*/ 0 w 5089995"/>
              <a:gd name="connsiteY3" fmla="*/ 3800461 h 5063094"/>
              <a:gd name="connsiteX0" fmla="*/ 0 w 5092611"/>
              <a:gd name="connsiteY0" fmla="*/ 3800518 h 5063151"/>
              <a:gd name="connsiteX1" fmla="*/ 2472871 w 5092611"/>
              <a:gd name="connsiteY1" fmla="*/ 57 h 5063151"/>
              <a:gd name="connsiteX2" fmla="*/ 5071931 w 5092611"/>
              <a:gd name="connsiteY2" fmla="*/ 3800518 h 5063151"/>
              <a:gd name="connsiteX3" fmla="*/ 0 w 5092611"/>
              <a:gd name="connsiteY3" fmla="*/ 3800518 h 5063151"/>
              <a:gd name="connsiteX0" fmla="*/ 0 w 5071931"/>
              <a:gd name="connsiteY0" fmla="*/ 3800518 h 5063151"/>
              <a:gd name="connsiteX1" fmla="*/ 2472871 w 5071931"/>
              <a:gd name="connsiteY1" fmla="*/ 57 h 5063151"/>
              <a:gd name="connsiteX2" fmla="*/ 5071931 w 5071931"/>
              <a:gd name="connsiteY2" fmla="*/ 3800518 h 5063151"/>
              <a:gd name="connsiteX3" fmla="*/ 0 w 5071931"/>
              <a:gd name="connsiteY3" fmla="*/ 3800518 h 5063151"/>
              <a:gd name="connsiteX0" fmla="*/ 0 w 5106835"/>
              <a:gd name="connsiteY0" fmla="*/ 3800504 h 5063137"/>
              <a:gd name="connsiteX1" fmla="*/ 2472871 w 5106835"/>
              <a:gd name="connsiteY1" fmla="*/ 43 h 5063137"/>
              <a:gd name="connsiteX2" fmla="*/ 5071931 w 5106835"/>
              <a:gd name="connsiteY2" fmla="*/ 3800504 h 5063137"/>
              <a:gd name="connsiteX3" fmla="*/ 0 w 5106835"/>
              <a:gd name="connsiteY3" fmla="*/ 3800504 h 5063137"/>
              <a:gd name="connsiteX0" fmla="*/ 0 w 5109912"/>
              <a:gd name="connsiteY0" fmla="*/ 3800713 h 5063346"/>
              <a:gd name="connsiteX1" fmla="*/ 2472871 w 5109912"/>
              <a:gd name="connsiteY1" fmla="*/ 252 h 5063346"/>
              <a:gd name="connsiteX2" fmla="*/ 5071931 w 5109912"/>
              <a:gd name="connsiteY2" fmla="*/ 3800713 h 5063346"/>
              <a:gd name="connsiteX3" fmla="*/ 0 w 5109912"/>
              <a:gd name="connsiteY3" fmla="*/ 3800713 h 5063346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24583 w 5110473"/>
              <a:gd name="connsiteY0" fmla="*/ 3800717 h 5063350"/>
              <a:gd name="connsiteX1" fmla="*/ 2497454 w 5110473"/>
              <a:gd name="connsiteY1" fmla="*/ 256 h 5063350"/>
              <a:gd name="connsiteX2" fmla="*/ 5096514 w 5110473"/>
              <a:gd name="connsiteY2" fmla="*/ 3800717 h 5063350"/>
              <a:gd name="connsiteX3" fmla="*/ 24583 w 5110473"/>
              <a:gd name="connsiteY3" fmla="*/ 3800717 h 5063350"/>
              <a:gd name="connsiteX0" fmla="*/ 20511 w 5106401"/>
              <a:gd name="connsiteY0" fmla="*/ 3800717 h 5063350"/>
              <a:gd name="connsiteX1" fmla="*/ 2493382 w 5106401"/>
              <a:gd name="connsiteY1" fmla="*/ 256 h 5063350"/>
              <a:gd name="connsiteX2" fmla="*/ 5092442 w 5106401"/>
              <a:gd name="connsiteY2" fmla="*/ 3800717 h 5063350"/>
              <a:gd name="connsiteX3" fmla="*/ 20511 w 5106401"/>
              <a:gd name="connsiteY3" fmla="*/ 3800717 h 5063350"/>
              <a:gd name="connsiteX0" fmla="*/ 19958 w 5105848"/>
              <a:gd name="connsiteY0" fmla="*/ 3800717 h 5063350"/>
              <a:gd name="connsiteX1" fmla="*/ 2492829 w 5105848"/>
              <a:gd name="connsiteY1" fmla="*/ 256 h 5063350"/>
              <a:gd name="connsiteX2" fmla="*/ 5091889 w 5105848"/>
              <a:gd name="connsiteY2" fmla="*/ 3800717 h 5063350"/>
              <a:gd name="connsiteX3" fmla="*/ 19958 w 5105848"/>
              <a:gd name="connsiteY3" fmla="*/ 3800717 h 5063350"/>
              <a:gd name="connsiteX0" fmla="*/ 19958 w 5106636"/>
              <a:gd name="connsiteY0" fmla="*/ 3800474 h 5063107"/>
              <a:gd name="connsiteX1" fmla="*/ 2492829 w 5106636"/>
              <a:gd name="connsiteY1" fmla="*/ 13 h 5063107"/>
              <a:gd name="connsiteX2" fmla="*/ 5091889 w 5106636"/>
              <a:gd name="connsiteY2" fmla="*/ 3800474 h 5063107"/>
              <a:gd name="connsiteX3" fmla="*/ 19958 w 5106636"/>
              <a:gd name="connsiteY3" fmla="*/ 3800474 h 5063107"/>
              <a:gd name="connsiteX0" fmla="*/ 20119 w 5106797"/>
              <a:gd name="connsiteY0" fmla="*/ 3800474 h 5063107"/>
              <a:gd name="connsiteX1" fmla="*/ 2492990 w 5106797"/>
              <a:gd name="connsiteY1" fmla="*/ 13 h 5063107"/>
              <a:gd name="connsiteX2" fmla="*/ 5092050 w 5106797"/>
              <a:gd name="connsiteY2" fmla="*/ 3800474 h 5063107"/>
              <a:gd name="connsiteX3" fmla="*/ 20119 w 5106797"/>
              <a:gd name="connsiteY3" fmla="*/ 3800474 h 50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797" h="5063107">
                <a:moveTo>
                  <a:pt x="20119" y="3800474"/>
                </a:moveTo>
                <a:cubicBezTo>
                  <a:pt x="-174678" y="2864762"/>
                  <a:pt x="1074462" y="102032"/>
                  <a:pt x="2492990" y="13"/>
                </a:cubicBezTo>
                <a:cubicBezTo>
                  <a:pt x="3895518" y="-6638"/>
                  <a:pt x="5264517" y="2697111"/>
                  <a:pt x="5092050" y="3800474"/>
                </a:cubicBezTo>
                <a:cubicBezTo>
                  <a:pt x="4963907" y="5385818"/>
                  <a:pt x="311907" y="5579374"/>
                  <a:pt x="20119" y="3800474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Вставьте 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18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4627" y="600419"/>
            <a:ext cx="4827373" cy="626956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7965989" y="760667"/>
            <a:ext cx="4226011" cy="176699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 smtClean="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grpSp>
        <p:nvGrpSpPr>
          <p:cNvPr id="10" name="Группа 9"/>
          <p:cNvGrpSpPr/>
          <p:nvPr userDrawn="1"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7718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794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 smtClean="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39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668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3000" kern="1200" cap="all" spc="0" baseline="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387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14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 smtClean="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 userDrawn="1"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86" r:id="rId2"/>
    <p:sldLayoutId id="214748408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/>
          <p:cNvPicPr>
            <a:picLocks noChangeAspect="1"/>
          </p:cNvPicPr>
          <p:nvPr userDrawn="1"/>
        </p:nvPicPr>
        <p:blipFill>
          <a:blip r:embed="rId5">
            <a:lum bright="10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rgbClr val="00C3FF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 dirty="0" smtClean="0">
              <a:solidFill>
                <a:srgbClr val="00C3FF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rgbClr val="00C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24990" y="305538"/>
            <a:ext cx="632048" cy="63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50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99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>
            <a:fillRect/>
          </a:stretch>
        </p:blipFill>
        <p:spPr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21"/>
          </p:nvPr>
        </p:nvSpPr>
        <p:spPr>
          <a:xfrm>
            <a:off x="6079898" y="2419943"/>
            <a:ext cx="5760649" cy="1661993"/>
          </a:xfrm>
        </p:spPr>
        <p:txBody>
          <a:bodyPr/>
          <a:lstStyle/>
          <a:p>
            <a:r>
              <a:rPr lang="ru-RU" sz="4000" cap="none" dirty="0" smtClean="0">
                <a:solidFill>
                  <a:schemeClr val="bg1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JET NGFW LAB: МЕТОДИКА </a:t>
            </a:r>
            <a:r>
              <a:rPr lang="en-US" sz="4000" cap="none" dirty="0" smtClean="0">
                <a:solidFill>
                  <a:schemeClr val="bg1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/>
            </a:r>
            <a:br>
              <a:rPr lang="en-US" sz="4000" cap="none" dirty="0" smtClean="0">
                <a:solidFill>
                  <a:schemeClr val="bg1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</a:br>
            <a:r>
              <a:rPr lang="ru-RU" sz="4000" cap="none" dirty="0" smtClean="0">
                <a:solidFill>
                  <a:schemeClr val="bg1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И КЛЮЧЕВЫЕ ИТОГИ</a:t>
            </a:r>
            <a:endParaRPr lang="en-US" sz="4000" cap="none" dirty="0" smtClean="0">
              <a:solidFill>
                <a:schemeClr val="bg1"/>
              </a:solidFill>
              <a:latin typeface="+mj-lt"/>
              <a:ea typeface="Golos Text VF" pitchFamily="2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E598D7-0BFD-B6EE-8478-E703AC12D2D2}"/>
              </a:ext>
            </a:extLst>
          </p:cNvPr>
          <p:cNvSpPr txBox="1"/>
          <p:nvPr/>
        </p:nvSpPr>
        <p:spPr>
          <a:xfrm>
            <a:off x="6079898" y="4255492"/>
            <a:ext cx="3419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C3FF"/>
                </a:solidFill>
                <a:latin typeface="+mn-lt"/>
              </a:rPr>
              <a:t>ЕВГЕНИЙ ПУЗАКОВ </a:t>
            </a:r>
            <a:endParaRPr lang="ru-RU" sz="2000" b="1" dirty="0">
              <a:solidFill>
                <a:srgbClr val="00C3FF"/>
              </a:solidFill>
              <a:latin typeface="+mn-lt"/>
              <a:ea typeface="Golos Text VF" pitchFamily="2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E8C094-361A-D70B-25B7-78CFE645FD8D}"/>
              </a:ext>
            </a:extLst>
          </p:cNvPr>
          <p:cNvSpPr txBox="1"/>
          <p:nvPr/>
        </p:nvSpPr>
        <p:spPr>
          <a:xfrm>
            <a:off x="6079898" y="4697456"/>
            <a:ext cx="39131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+mn-lt"/>
              </a:rPr>
              <a:t>Ведущий инженер 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/>
            </a:r>
            <a:br>
              <a:rPr lang="en-US" sz="1400" dirty="0">
                <a:solidFill>
                  <a:schemeClr val="bg1"/>
                </a:solidFill>
                <a:latin typeface="+mn-lt"/>
              </a:rPr>
            </a:br>
            <a:r>
              <a:rPr lang="ru-RU" sz="1400" dirty="0">
                <a:solidFill>
                  <a:schemeClr val="bg1"/>
                </a:solidFill>
                <a:latin typeface="+mn-lt"/>
              </a:rPr>
              <a:t>по информационной безопасности, «Инфосистемы Джет»</a:t>
            </a:r>
            <a:endParaRPr lang="ru-RU" sz="1400" dirty="0">
              <a:solidFill>
                <a:schemeClr val="bg1"/>
              </a:solidFill>
              <a:latin typeface="+mn-lt"/>
              <a:ea typeface="Golos Text VF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953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 bwMode="auto">
          <a:xfrm>
            <a:off x="6451601" y="1511396"/>
            <a:ext cx="5405437" cy="4804632"/>
          </a:xfrm>
          <a:prstGeom prst="roundRect">
            <a:avLst>
              <a:gd name="adj" fmla="val 2936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a typeface="Golos Text VF" pitchFamily="2" charset="0"/>
              </a:rPr>
              <a:t>Нагрузочное тестирование </a:t>
            </a:r>
            <a:r>
              <a:rPr lang="ru-RU" b="1" dirty="0" smtClean="0">
                <a:ea typeface="Golos Text VF" pitchFamily="2" charset="0"/>
              </a:rPr>
              <a:t>– </a:t>
            </a:r>
            <a:r>
              <a:rPr lang="ru-RU" b="1" dirty="0">
                <a:ea typeface="Golos Text VF" pitchFamily="2" charset="0"/>
              </a:rPr>
              <a:t>это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34963" y="1511396"/>
            <a:ext cx="5405437" cy="1183652"/>
          </a:xfrm>
          <a:prstGeom prst="roundRect">
            <a:avLst>
              <a:gd name="adj" fmla="val 11103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654957" y="1266361"/>
            <a:ext cx="1554843" cy="490069"/>
          </a:xfrm>
          <a:prstGeom prst="roundRect">
            <a:avLst>
              <a:gd name="adj" fmla="val 11103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>
                <a:latin typeface="+mj-lt"/>
              </a:rPr>
              <a:t>ЗАДАЧА</a:t>
            </a:r>
            <a:endParaRPr lang="ru-RU" b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4957" y="1877270"/>
            <a:ext cx="5314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Определить максимальную пропускную способность для трафика EMIX 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334963" y="3149387"/>
            <a:ext cx="5405437" cy="3166641"/>
          </a:xfrm>
          <a:prstGeom prst="roundRect">
            <a:avLst>
              <a:gd name="adj" fmla="val 5087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54957" y="2904353"/>
            <a:ext cx="2316843" cy="490069"/>
          </a:xfrm>
          <a:prstGeom prst="roundRect">
            <a:avLst>
              <a:gd name="adj" fmla="val 11103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>
                <a:latin typeface="+mj-lt"/>
              </a:rPr>
              <a:t>ПРОЦЕСС ТЕСТА </a:t>
            </a:r>
            <a:endParaRPr lang="ru-RU" b="1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4957" y="3515262"/>
            <a:ext cx="563154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Clr>
                <a:schemeClr val="tx1"/>
              </a:buClr>
              <a:buSzPct val="80000"/>
              <a:buBlip>
                <a:blip r:embed="rId2"/>
              </a:buBlip>
            </a:pPr>
            <a:r>
              <a:rPr lang="ru-RU" sz="1600" dirty="0"/>
              <a:t>Запустить генератор трафика: </a:t>
            </a:r>
          </a:p>
          <a:p>
            <a:pPr marL="639762" indent="-285750">
              <a:spcAft>
                <a:spcPts val="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600" dirty="0"/>
              <a:t>Профиль трафика </a:t>
            </a:r>
            <a:r>
              <a:rPr lang="en-US" sz="1600" dirty="0"/>
              <a:t>emix.py</a:t>
            </a:r>
          </a:p>
          <a:p>
            <a:pPr marL="285750" indent="-285750">
              <a:spcAft>
                <a:spcPts val="0"/>
              </a:spcAft>
              <a:buClr>
                <a:schemeClr val="tx1"/>
              </a:buClr>
              <a:buSzPct val="80000"/>
              <a:buBlip>
                <a:blip r:embed="rId2"/>
              </a:buBlip>
            </a:pPr>
            <a:r>
              <a:rPr lang="ru-RU" sz="1600" dirty="0"/>
              <a:t>В статистике генератора зафиксировать: </a:t>
            </a:r>
          </a:p>
          <a:p>
            <a:pPr marL="639762" indent="-285750">
              <a:spcAft>
                <a:spcPts val="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600" dirty="0" smtClean="0"/>
              <a:t>текущее </a:t>
            </a:r>
            <a:r>
              <a:rPr lang="ru-RU" sz="1600" dirty="0"/>
              <a:t>значение пропускной </a:t>
            </a:r>
            <a:r>
              <a:rPr lang="ru-RU" sz="1600" dirty="0" smtClean="0"/>
              <a:t>способности</a:t>
            </a:r>
          </a:p>
          <a:p>
            <a:pPr marL="622300">
              <a:spcAft>
                <a:spcPts val="0"/>
              </a:spcAft>
              <a:buSzPct val="80000"/>
            </a:pPr>
            <a:r>
              <a:rPr lang="ru-RU" sz="1600" dirty="0" smtClean="0"/>
              <a:t>(в Гбит/с) </a:t>
            </a:r>
            <a:endParaRPr lang="ru-RU" sz="1600" dirty="0"/>
          </a:p>
          <a:p>
            <a:pPr marL="639762" indent="-285750">
              <a:spcAft>
                <a:spcPts val="0"/>
              </a:spcAft>
              <a:buSzPct val="80000"/>
              <a:buFont typeface="Arial" panose="020B0604020202020204" pitchFamily="34" charset="0"/>
              <a:buChar char="•"/>
            </a:pPr>
            <a:r>
              <a:rPr lang="ru-RU" sz="1600" dirty="0"/>
              <a:t>число потерь </a:t>
            </a:r>
          </a:p>
          <a:p>
            <a:pPr marL="285750" indent="-285750">
              <a:spcAft>
                <a:spcPts val="0"/>
              </a:spcAft>
              <a:buClr>
                <a:schemeClr val="tx1"/>
              </a:buClr>
              <a:buSzPct val="80000"/>
              <a:buBlip>
                <a:blip r:embed="rId2"/>
              </a:buBlip>
            </a:pPr>
            <a:r>
              <a:rPr lang="ru-RU" sz="1600" dirty="0"/>
              <a:t>Используя бинарный поиск, найти значение пропускной способности, при котором </a:t>
            </a:r>
            <a:r>
              <a:rPr lang="ru-RU" sz="1600" dirty="0" smtClean="0"/>
              <a:t>потери</a:t>
            </a:r>
          </a:p>
          <a:p>
            <a:pPr marL="266700">
              <a:spcAft>
                <a:spcPts val="0"/>
              </a:spcAft>
              <a:buClr>
                <a:schemeClr val="tx1"/>
              </a:buClr>
              <a:buSzPct val="80000"/>
            </a:pPr>
            <a:r>
              <a:rPr lang="ru-RU" sz="1600" dirty="0" smtClean="0"/>
              <a:t>сессий </a:t>
            </a:r>
            <a:r>
              <a:rPr lang="ru-RU" sz="1600" dirty="0"/>
              <a:t>близки к 1% </a:t>
            </a:r>
          </a:p>
          <a:p>
            <a:pPr marL="285750" indent="-285750">
              <a:spcAft>
                <a:spcPts val="0"/>
              </a:spcAft>
              <a:buClr>
                <a:schemeClr val="tx1"/>
              </a:buClr>
              <a:buSzPct val="80000"/>
              <a:buBlip>
                <a:blip r:embed="rId2"/>
              </a:buBlip>
            </a:pPr>
            <a:r>
              <a:rPr lang="ru-RU" sz="1600" dirty="0"/>
              <a:t>Рекомендуемое время прохождения </a:t>
            </a:r>
            <a:r>
              <a:rPr lang="ru-RU" sz="1600" dirty="0" smtClean="0"/>
              <a:t>каждой</a:t>
            </a:r>
          </a:p>
          <a:p>
            <a:pPr marL="266700">
              <a:spcAft>
                <a:spcPts val="0"/>
              </a:spcAft>
              <a:buClr>
                <a:schemeClr val="tx1"/>
              </a:buClr>
              <a:buSzPct val="80000"/>
            </a:pPr>
            <a:r>
              <a:rPr lang="ru-RU" sz="1600" dirty="0" smtClean="0"/>
              <a:t>итерации теста </a:t>
            </a:r>
            <a:r>
              <a:rPr lang="ru-RU" sz="1600" dirty="0"/>
              <a:t>— 5 минут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73C8B38F-AF68-09AE-0CEB-E4EAC0630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574882"/>
              </p:ext>
            </p:extLst>
          </p:nvPr>
        </p:nvGraphicFramePr>
        <p:xfrm>
          <a:off x="6769099" y="1916900"/>
          <a:ext cx="4826000" cy="42172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3066412465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348686824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79001932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76439801"/>
                    </a:ext>
                  </a:extLst>
                </a:gridCol>
              </a:tblGrid>
              <a:tr h="266265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ТРАФИК</a:t>
                      </a:r>
                      <a:endParaRPr lang="ru-RU" sz="1000" b="1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% 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BY BYTES</a:t>
                      </a:r>
                      <a:endParaRPr lang="ru-RU" sz="1000" b="1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% 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BY PACKETS</a:t>
                      </a:r>
                      <a:endParaRPr lang="ru-RU" sz="1000" b="1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% 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BY CONN</a:t>
                      </a:r>
                      <a:endParaRPr lang="ru-RU" sz="1000" b="1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59438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NFS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0,5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87302762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HTTP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33,44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25,2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19,94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7031776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HTTPS (TLS1.2)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35,08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23,83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15,95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1087532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HTTP (POST)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0,77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0,88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1,99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4525695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VIDEO_CALL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20,09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19,03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2229523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RTP (UDP)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0,84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11,52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8291663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SMB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1,45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1,59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5,38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40058989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DNS (UDP)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0,26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2,55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7,98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2258275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SMTP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0,55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1,33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4,49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3595185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POP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0,16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0,59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48422615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IMAP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0,05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0,51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80733905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Generic TCP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2,02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2,54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9,97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7698676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Generic UDP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1,97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4,51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5,38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4034856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SIP (UDP)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2,84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4,42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19,94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062208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RDP (UDP)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0,18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0,15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1,99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72886523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SYSLOG (UDP)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0,09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0,47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21002501"/>
                  </a:ext>
                </a:extLst>
              </a:tr>
              <a:tr h="232408">
                <a:tc>
                  <a:txBody>
                    <a:bodyPr/>
                    <a:lstStyle/>
                    <a:p>
                      <a:pPr algn="l"/>
                      <a:r>
                        <a:rPr lang="en-US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SSH (TCP)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72000" marR="317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0,08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0,38</a:t>
                      </a:r>
                      <a:endParaRPr lang="ru-RU" sz="900" spc="0" baseline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egoe UI" panose="020B0502040204020203" pitchFamily="34" charset="0"/>
                        </a:rPr>
                        <a:t>1</a:t>
                      </a:r>
                      <a:endParaRPr lang="ru-RU" sz="900" spc="0" baseline="0" dirty="0">
                        <a:effectLst/>
                        <a:latin typeface="+mn-lt"/>
                        <a:ea typeface="Segoe UI" panose="020B0502040204020203" pitchFamily="34" charset="0"/>
                      </a:endParaRPr>
                    </a:p>
                  </a:txBody>
                  <a:tcPr marL="3175" marR="3175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653486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EC72F9C-758D-AF87-215F-7638F3C4FFFB}"/>
              </a:ext>
            </a:extLst>
          </p:cNvPr>
          <p:cNvSpPr txBox="1"/>
          <p:nvPr/>
        </p:nvSpPr>
        <p:spPr>
          <a:xfrm>
            <a:off x="8028153" y="1916900"/>
            <a:ext cx="2723059" cy="39600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defRPr sz="3600" cap="all">
                <a:solidFill>
                  <a:srgbClr val="000F30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6771595" y="1250469"/>
            <a:ext cx="2296205" cy="490069"/>
          </a:xfrm>
          <a:prstGeom prst="roundRect">
            <a:avLst>
              <a:gd name="adj" fmla="val 11103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>
                <a:latin typeface="+mj-lt"/>
              </a:rPr>
              <a:t>ПРОФИЛЬ </a:t>
            </a:r>
            <a:r>
              <a:rPr lang="en-US" b="1" dirty="0">
                <a:latin typeface="+mj-lt"/>
              </a:rPr>
              <a:t>EMIX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6259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a typeface="Golos Text VF" pitchFamily="2" charset="0"/>
              </a:rPr>
              <a:t>Нагрузочное тестирование</a:t>
            </a:r>
            <a:br>
              <a:rPr lang="ru-RU" b="1" dirty="0">
                <a:ea typeface="Golos Text VF" pitchFamily="2" charset="0"/>
              </a:rPr>
            </a:br>
            <a:endParaRPr lang="ru-RU" b="1" dirty="0">
              <a:ea typeface="Golos Text VF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962" y="945247"/>
            <a:ext cx="774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ПРИМЕР</a:t>
            </a:r>
            <a:r>
              <a:rPr lang="en-US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 | </a:t>
            </a:r>
            <a:r>
              <a:rPr lang="ru-RU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МАКСИМАЛЬНОЕ ЧИСЛО НОВЫХ СОЕДИНЕНИЙ </a:t>
            </a:r>
            <a:r>
              <a:rPr lang="en-US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В СЕКУНДУ MAX HTTP CPS</a:t>
            </a:r>
            <a:endParaRPr lang="ru-RU" dirty="0">
              <a:solidFill>
                <a:schemeClr val="accent2"/>
              </a:solidFill>
              <a:latin typeface="+mj-lt"/>
              <a:ea typeface="Golos Text VF" pitchFamily="2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98C42A-445D-B6B4-3636-4CE3AB993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rcRect l="-762" t="1481" r="-588" b="-2005"/>
          <a:stretch/>
        </p:blipFill>
        <p:spPr>
          <a:xfrm>
            <a:off x="334962" y="1773115"/>
            <a:ext cx="11522075" cy="3583566"/>
          </a:xfrm>
          <a:prstGeom prst="roundRect">
            <a:avLst>
              <a:gd name="adj" fmla="val 4313"/>
            </a:avLst>
          </a:prstGeom>
          <a:solidFill>
            <a:srgbClr val="111217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6315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a typeface="Golos Text VF" pitchFamily="2" charset="0"/>
              </a:rPr>
              <a:t>Нагрузочное тестирование</a:t>
            </a:r>
            <a:br>
              <a:rPr lang="ru-RU" b="1" dirty="0">
                <a:ea typeface="Golos Text VF" pitchFamily="2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962" y="945247"/>
            <a:ext cx="774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ПРИМЕР</a:t>
            </a:r>
            <a:r>
              <a:rPr lang="en-US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 | </a:t>
            </a:r>
            <a:r>
              <a:rPr lang="ru-RU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ОПРЕДЕЛЕНИЕ МАКСИМАЛЬНОЙ ПРОПУСКНОЙ СПОСОБНОСТИ (EMIX)</a:t>
            </a:r>
            <a:endParaRPr lang="ru-RU" dirty="0">
              <a:solidFill>
                <a:schemeClr val="accent2"/>
              </a:solidFill>
              <a:latin typeface="+mj-lt"/>
              <a:ea typeface="Golos Text VF" pitchFamily="2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rcRect l="-1015" t="2424" r="-335" b="-60"/>
          <a:stretch/>
        </p:blipFill>
        <p:spPr>
          <a:xfrm>
            <a:off x="334962" y="1821066"/>
            <a:ext cx="11522075" cy="3841407"/>
          </a:xfrm>
          <a:prstGeom prst="roundRect">
            <a:avLst>
              <a:gd name="adj" fmla="val 3289"/>
            </a:avLst>
          </a:prstGeom>
          <a:solidFill>
            <a:srgbClr val="111217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12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a typeface="Golos Text VF" pitchFamily="2" charset="0"/>
              </a:rPr>
              <a:t>Результаты 2025</a:t>
            </a:r>
            <a:r>
              <a:rPr lang="en-US" b="1" dirty="0">
                <a:ea typeface="Golos Text VF" pitchFamily="2" charset="0"/>
              </a:rPr>
              <a:t/>
            </a:r>
            <a:br>
              <a:rPr lang="en-US" b="1" dirty="0">
                <a:ea typeface="Golos Text VF" pitchFamily="2" charset="0"/>
              </a:rPr>
            </a:br>
            <a:endParaRPr lang="ru-RU" b="1" dirty="0">
              <a:ea typeface="Golos Text VF" pitchFamily="2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34963" y="1104900"/>
            <a:ext cx="11522075" cy="5143499"/>
          </a:xfrm>
          <a:prstGeom prst="roundRect">
            <a:avLst>
              <a:gd name="adj" fmla="val 4762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162132"/>
              </p:ext>
            </p:extLst>
          </p:nvPr>
        </p:nvGraphicFramePr>
        <p:xfrm>
          <a:off x="235962" y="1415749"/>
          <a:ext cx="11486138" cy="4687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4562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a typeface="Golos Text VF" pitchFamily="2" charset="0"/>
              </a:rPr>
              <a:t>Что будет дальше?</a:t>
            </a:r>
            <a:r>
              <a:rPr lang="en-US" b="1" dirty="0">
                <a:ea typeface="Golos Text VF" pitchFamily="2" charset="0"/>
              </a:rPr>
              <a:t/>
            </a:r>
            <a:br>
              <a:rPr lang="en-US" b="1" dirty="0">
                <a:ea typeface="Golos Text VF" pitchFamily="2" charset="0"/>
              </a:rPr>
            </a:br>
            <a:endParaRPr lang="ru-RU" b="1" dirty="0">
              <a:ea typeface="Golos Text VF" pitchFamily="2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 rot="19022168">
            <a:off x="1841579" y="1988517"/>
            <a:ext cx="1675835" cy="1631600"/>
            <a:chOff x="430632" y="2415772"/>
            <a:chExt cx="1071479" cy="1043195"/>
          </a:xfrm>
        </p:grpSpPr>
        <p:sp>
          <p:nvSpPr>
            <p:cNvPr id="4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 rot="19022168">
            <a:off x="5274271" y="1988517"/>
            <a:ext cx="1675835" cy="1631600"/>
            <a:chOff x="430632" y="2415772"/>
            <a:chExt cx="1071479" cy="1043195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19022168">
            <a:off x="8684221" y="1988517"/>
            <a:ext cx="1675835" cy="1631600"/>
            <a:chOff x="430632" y="2415772"/>
            <a:chExt cx="1071479" cy="1043195"/>
          </a:xfrm>
        </p:grpSpPr>
        <p:sp>
          <p:nvSpPr>
            <p:cNvPr id="10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9CD5587-3467-5D05-F911-B934B5A4BF82}"/>
              </a:ext>
            </a:extLst>
          </p:cNvPr>
          <p:cNvSpPr/>
          <p:nvPr/>
        </p:nvSpPr>
        <p:spPr>
          <a:xfrm>
            <a:off x="1125541" y="4012325"/>
            <a:ext cx="3107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+mn-lt"/>
              </a:rPr>
              <a:t>Тестируются </a:t>
            </a:r>
            <a:r>
              <a:rPr lang="en-US" sz="2000" dirty="0">
                <a:solidFill>
                  <a:schemeClr val="tx2"/>
                </a:solidFill>
                <a:latin typeface="+mn-lt"/>
              </a:rPr>
              <a:t/>
            </a:r>
            <a:br>
              <a:rPr lang="en-US" sz="2000" dirty="0">
                <a:solidFill>
                  <a:schemeClr val="tx2"/>
                </a:solidFill>
                <a:latin typeface="+mn-lt"/>
              </a:rPr>
            </a:br>
            <a:r>
              <a:rPr lang="ru-RU" sz="2000" dirty="0">
                <a:solidFill>
                  <a:schemeClr val="tx2"/>
                </a:solidFill>
                <a:latin typeface="+mn-lt"/>
              </a:rPr>
              <a:t>другие производители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9AA0EF2-48C4-C841-C208-0890C3881003}"/>
              </a:ext>
            </a:extLst>
          </p:cNvPr>
          <p:cNvSpPr/>
          <p:nvPr/>
        </p:nvSpPr>
        <p:spPr>
          <a:xfrm>
            <a:off x="4558233" y="4012325"/>
            <a:ext cx="3107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+mn-lt"/>
              </a:rPr>
              <a:t>При выходе новой версии — новый тест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E4E918F-59FF-BC32-ADB1-EECBCA8B888B}"/>
              </a:ext>
            </a:extLst>
          </p:cNvPr>
          <p:cNvSpPr/>
          <p:nvPr/>
        </p:nvSpPr>
        <p:spPr>
          <a:xfrm>
            <a:off x="7968183" y="4012325"/>
            <a:ext cx="3107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+mn-lt"/>
              </a:rPr>
              <a:t>Расширение методики тестирования</a:t>
            </a:r>
          </a:p>
        </p:txBody>
      </p:sp>
      <p:grpSp>
        <p:nvGrpSpPr>
          <p:cNvPr id="16" name="Group 63">
            <a:extLst>
              <a:ext uri="{FF2B5EF4-FFF2-40B4-BE49-F238E27FC236}">
                <a16:creationId xmlns:a16="http://schemas.microsoft.com/office/drawing/2014/main" id="{CAF9ADAA-EAF6-804A-14E6-AEBEA71D41D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22805" y="2299463"/>
            <a:ext cx="945758" cy="914830"/>
            <a:chOff x="209" y="2065"/>
            <a:chExt cx="884" cy="990"/>
          </a:xfrm>
          <a:noFill/>
          <a:effectLst/>
        </p:grpSpPr>
        <p:sp>
          <p:nvSpPr>
            <p:cNvPr id="17" name="Freeform 64">
              <a:extLst>
                <a:ext uri="{FF2B5EF4-FFF2-40B4-BE49-F238E27FC236}">
                  <a16:creationId xmlns:a16="http://schemas.microsoft.com/office/drawing/2014/main" id="{09EBC8C0-CCD8-B924-8DDA-4AF01153E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" y="2712"/>
              <a:ext cx="416" cy="146"/>
            </a:xfrm>
            <a:custGeom>
              <a:avLst/>
              <a:gdLst>
                <a:gd name="T0" fmla="*/ 129 w 227"/>
                <a:gd name="T1" fmla="*/ 72 h 72"/>
                <a:gd name="T2" fmla="*/ 150 w 227"/>
                <a:gd name="T3" fmla="*/ 72 h 72"/>
                <a:gd name="T4" fmla="*/ 208 w 227"/>
                <a:gd name="T5" fmla="*/ 54 h 72"/>
                <a:gd name="T6" fmla="*/ 224 w 227"/>
                <a:gd name="T7" fmla="*/ 43 h 72"/>
                <a:gd name="T8" fmla="*/ 226 w 227"/>
                <a:gd name="T9" fmla="*/ 36 h 72"/>
                <a:gd name="T10" fmla="*/ 217 w 227"/>
                <a:gd name="T11" fmla="*/ 27 h 72"/>
                <a:gd name="T12" fmla="*/ 191 w 227"/>
                <a:gd name="T13" fmla="*/ 27 h 72"/>
                <a:gd name="T14" fmla="*/ 136 w 227"/>
                <a:gd name="T15" fmla="*/ 29 h 72"/>
                <a:gd name="T16" fmla="*/ 109 w 227"/>
                <a:gd name="T17" fmla="*/ 15 h 72"/>
                <a:gd name="T18" fmla="*/ 0 w 227"/>
                <a:gd name="T19" fmla="*/ 28 h 72"/>
                <a:gd name="T20" fmla="*/ 0 w 227"/>
                <a:gd name="T21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72">
                  <a:moveTo>
                    <a:pt x="129" y="72"/>
                  </a:moveTo>
                  <a:cubicBezTo>
                    <a:pt x="150" y="72"/>
                    <a:pt x="150" y="72"/>
                    <a:pt x="150" y="72"/>
                  </a:cubicBezTo>
                  <a:cubicBezTo>
                    <a:pt x="171" y="72"/>
                    <a:pt x="191" y="66"/>
                    <a:pt x="208" y="54"/>
                  </a:cubicBezTo>
                  <a:cubicBezTo>
                    <a:pt x="224" y="43"/>
                    <a:pt x="224" y="43"/>
                    <a:pt x="224" y="43"/>
                  </a:cubicBezTo>
                  <a:cubicBezTo>
                    <a:pt x="227" y="42"/>
                    <a:pt x="227" y="38"/>
                    <a:pt x="226" y="36"/>
                  </a:cubicBezTo>
                  <a:cubicBezTo>
                    <a:pt x="223" y="32"/>
                    <a:pt x="220" y="29"/>
                    <a:pt x="217" y="27"/>
                  </a:cubicBezTo>
                  <a:cubicBezTo>
                    <a:pt x="209" y="23"/>
                    <a:pt x="199" y="23"/>
                    <a:pt x="191" y="27"/>
                  </a:cubicBezTo>
                  <a:cubicBezTo>
                    <a:pt x="162" y="41"/>
                    <a:pt x="136" y="29"/>
                    <a:pt x="136" y="29"/>
                  </a:cubicBezTo>
                  <a:cubicBezTo>
                    <a:pt x="127" y="23"/>
                    <a:pt x="118" y="19"/>
                    <a:pt x="109" y="15"/>
                  </a:cubicBezTo>
                  <a:cubicBezTo>
                    <a:pt x="73" y="0"/>
                    <a:pt x="32" y="6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18" name="Freeform 65">
              <a:extLst>
                <a:ext uri="{FF2B5EF4-FFF2-40B4-BE49-F238E27FC236}">
                  <a16:creationId xmlns:a16="http://schemas.microsoft.com/office/drawing/2014/main" id="{8C45DFCC-82B8-DA0E-45C6-DD5553D81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" y="2702"/>
              <a:ext cx="610" cy="221"/>
            </a:xfrm>
            <a:custGeom>
              <a:avLst/>
              <a:gdLst>
                <a:gd name="T0" fmla="*/ 0 w 333"/>
                <a:gd name="T1" fmla="*/ 109 h 109"/>
                <a:gd name="T2" fmla="*/ 134 w 333"/>
                <a:gd name="T3" fmla="*/ 105 h 109"/>
                <a:gd name="T4" fmla="*/ 199 w 333"/>
                <a:gd name="T5" fmla="*/ 90 h 109"/>
                <a:gd name="T6" fmla="*/ 329 w 333"/>
                <a:gd name="T7" fmla="*/ 22 h 109"/>
                <a:gd name="T8" fmla="*/ 331 w 333"/>
                <a:gd name="T9" fmla="*/ 14 h 109"/>
                <a:gd name="T10" fmla="*/ 294 w 333"/>
                <a:gd name="T11" fmla="*/ 6 h 109"/>
                <a:gd name="T12" fmla="*/ 287 w 333"/>
                <a:gd name="T13" fmla="*/ 8 h 109"/>
                <a:gd name="T14" fmla="*/ 222 w 333"/>
                <a:gd name="T15" fmla="*/ 3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109">
                  <a:moveTo>
                    <a:pt x="0" y="109"/>
                  </a:moveTo>
                  <a:cubicBezTo>
                    <a:pt x="0" y="109"/>
                    <a:pt x="49" y="100"/>
                    <a:pt x="134" y="105"/>
                  </a:cubicBezTo>
                  <a:cubicBezTo>
                    <a:pt x="157" y="106"/>
                    <a:pt x="179" y="101"/>
                    <a:pt x="199" y="9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2" y="20"/>
                    <a:pt x="333" y="17"/>
                    <a:pt x="331" y="14"/>
                  </a:cubicBezTo>
                  <a:cubicBezTo>
                    <a:pt x="326" y="8"/>
                    <a:pt x="315" y="0"/>
                    <a:pt x="294" y="6"/>
                  </a:cubicBezTo>
                  <a:cubicBezTo>
                    <a:pt x="292" y="6"/>
                    <a:pt x="289" y="7"/>
                    <a:pt x="287" y="8"/>
                  </a:cubicBezTo>
                  <a:cubicBezTo>
                    <a:pt x="222" y="36"/>
                    <a:pt x="222" y="36"/>
                    <a:pt x="222" y="36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19" name="Freeform 66">
              <a:extLst>
                <a:ext uri="{FF2B5EF4-FFF2-40B4-BE49-F238E27FC236}">
                  <a16:creationId xmlns:a16="http://schemas.microsoft.com/office/drawing/2014/main" id="{0E767AB4-DC86-8CD7-FDB3-878A6539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" y="2736"/>
              <a:ext cx="90" cy="252"/>
            </a:xfrm>
            <a:custGeom>
              <a:avLst/>
              <a:gdLst>
                <a:gd name="T0" fmla="*/ 0 w 90"/>
                <a:gd name="T1" fmla="*/ 252 h 252"/>
                <a:gd name="T2" fmla="*/ 90 w 90"/>
                <a:gd name="T3" fmla="*/ 252 h 252"/>
                <a:gd name="T4" fmla="*/ 90 w 90"/>
                <a:gd name="T5" fmla="*/ 0 h 252"/>
                <a:gd name="T6" fmla="*/ 0 w 90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52">
                  <a:moveTo>
                    <a:pt x="0" y="252"/>
                  </a:moveTo>
                  <a:lnTo>
                    <a:pt x="90" y="252"/>
                  </a:lnTo>
                  <a:lnTo>
                    <a:pt x="90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0" name="Freeform 67">
              <a:extLst>
                <a:ext uri="{FF2B5EF4-FFF2-40B4-BE49-F238E27FC236}">
                  <a16:creationId xmlns:a16="http://schemas.microsoft.com/office/drawing/2014/main" id="{4B0F49B5-E321-8E59-3905-F78452AE4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661"/>
              <a:ext cx="152" cy="394"/>
            </a:xfrm>
            <a:custGeom>
              <a:avLst/>
              <a:gdLst>
                <a:gd name="T0" fmla="*/ 0 w 152"/>
                <a:gd name="T1" fmla="*/ 394 h 394"/>
                <a:gd name="T2" fmla="*/ 152 w 152"/>
                <a:gd name="T3" fmla="*/ 394 h 394"/>
                <a:gd name="T4" fmla="*/ 152 w 152"/>
                <a:gd name="T5" fmla="*/ 0 h 394"/>
                <a:gd name="T6" fmla="*/ 0 w 152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394">
                  <a:moveTo>
                    <a:pt x="0" y="394"/>
                  </a:moveTo>
                  <a:lnTo>
                    <a:pt x="152" y="394"/>
                  </a:lnTo>
                  <a:lnTo>
                    <a:pt x="152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1" name="Freeform 68">
              <a:extLst>
                <a:ext uri="{FF2B5EF4-FFF2-40B4-BE49-F238E27FC236}">
                  <a16:creationId xmlns:a16="http://schemas.microsoft.com/office/drawing/2014/main" id="{5D9CF3A4-42D1-E488-D480-35EC93F5E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" y="2148"/>
              <a:ext cx="445" cy="284"/>
            </a:xfrm>
            <a:custGeom>
              <a:avLst/>
              <a:gdLst>
                <a:gd name="T0" fmla="*/ 445 w 445"/>
                <a:gd name="T1" fmla="*/ 142 h 284"/>
                <a:gd name="T2" fmla="*/ 223 w 445"/>
                <a:gd name="T3" fmla="*/ 284 h 284"/>
                <a:gd name="T4" fmla="*/ 0 w 445"/>
                <a:gd name="T5" fmla="*/ 142 h 284"/>
                <a:gd name="T6" fmla="*/ 223 w 445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5" h="284">
                  <a:moveTo>
                    <a:pt x="445" y="142"/>
                  </a:moveTo>
                  <a:lnTo>
                    <a:pt x="223" y="284"/>
                  </a:lnTo>
                  <a:lnTo>
                    <a:pt x="0" y="142"/>
                  </a:lnTo>
                  <a:lnTo>
                    <a:pt x="223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2" name="Freeform 69">
              <a:extLst>
                <a:ext uri="{FF2B5EF4-FFF2-40B4-BE49-F238E27FC236}">
                  <a16:creationId xmlns:a16="http://schemas.microsoft.com/office/drawing/2014/main" id="{C8782343-0E1B-1365-1768-BE81EF45C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" y="2083"/>
              <a:ext cx="148" cy="96"/>
            </a:xfrm>
            <a:custGeom>
              <a:avLst/>
              <a:gdLst>
                <a:gd name="T0" fmla="*/ 75 w 148"/>
                <a:gd name="T1" fmla="*/ 96 h 96"/>
                <a:gd name="T2" fmla="*/ 0 w 148"/>
                <a:gd name="T3" fmla="*/ 47 h 96"/>
                <a:gd name="T4" fmla="*/ 75 w 148"/>
                <a:gd name="T5" fmla="*/ 0 h 96"/>
                <a:gd name="T6" fmla="*/ 148 w 148"/>
                <a:gd name="T7" fmla="*/ 47 h 96"/>
                <a:gd name="T8" fmla="*/ 75 w 14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96">
                  <a:moveTo>
                    <a:pt x="75" y="96"/>
                  </a:moveTo>
                  <a:lnTo>
                    <a:pt x="0" y="47"/>
                  </a:lnTo>
                  <a:lnTo>
                    <a:pt x="75" y="0"/>
                  </a:lnTo>
                  <a:lnTo>
                    <a:pt x="148" y="47"/>
                  </a:lnTo>
                  <a:lnTo>
                    <a:pt x="75" y="96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3" name="Freeform 70">
              <a:extLst>
                <a:ext uri="{FF2B5EF4-FFF2-40B4-BE49-F238E27FC236}">
                  <a16:creationId xmlns:a16="http://schemas.microsoft.com/office/drawing/2014/main" id="{DBA3AC6E-E56B-98DE-12F7-454FCDFEF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" y="2160"/>
              <a:ext cx="150" cy="96"/>
            </a:xfrm>
            <a:custGeom>
              <a:avLst/>
              <a:gdLst>
                <a:gd name="T0" fmla="*/ 75 w 150"/>
                <a:gd name="T1" fmla="*/ 96 h 96"/>
                <a:gd name="T2" fmla="*/ 0 w 150"/>
                <a:gd name="T3" fmla="*/ 47 h 96"/>
                <a:gd name="T4" fmla="*/ 75 w 150"/>
                <a:gd name="T5" fmla="*/ 0 h 96"/>
                <a:gd name="T6" fmla="*/ 150 w 150"/>
                <a:gd name="T7" fmla="*/ 47 h 96"/>
                <a:gd name="T8" fmla="*/ 75 w 150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6">
                  <a:moveTo>
                    <a:pt x="75" y="96"/>
                  </a:moveTo>
                  <a:lnTo>
                    <a:pt x="0" y="47"/>
                  </a:lnTo>
                  <a:lnTo>
                    <a:pt x="75" y="0"/>
                  </a:lnTo>
                  <a:lnTo>
                    <a:pt x="150" y="47"/>
                  </a:lnTo>
                  <a:lnTo>
                    <a:pt x="75" y="96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4" name="Freeform 71">
              <a:extLst>
                <a:ext uri="{FF2B5EF4-FFF2-40B4-BE49-F238E27FC236}">
                  <a16:creationId xmlns:a16="http://schemas.microsoft.com/office/drawing/2014/main" id="{E4D9993B-BE66-7899-2504-0133B6D41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" y="2199"/>
              <a:ext cx="149" cy="95"/>
            </a:xfrm>
            <a:custGeom>
              <a:avLst/>
              <a:gdLst>
                <a:gd name="T0" fmla="*/ 74 w 149"/>
                <a:gd name="T1" fmla="*/ 95 h 95"/>
                <a:gd name="T2" fmla="*/ 0 w 149"/>
                <a:gd name="T3" fmla="*/ 49 h 95"/>
                <a:gd name="T4" fmla="*/ 74 w 149"/>
                <a:gd name="T5" fmla="*/ 0 h 95"/>
                <a:gd name="T6" fmla="*/ 149 w 149"/>
                <a:gd name="T7" fmla="*/ 49 h 95"/>
                <a:gd name="T8" fmla="*/ 74 w 149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5">
                  <a:moveTo>
                    <a:pt x="74" y="95"/>
                  </a:moveTo>
                  <a:lnTo>
                    <a:pt x="0" y="49"/>
                  </a:lnTo>
                  <a:lnTo>
                    <a:pt x="74" y="0"/>
                  </a:lnTo>
                  <a:lnTo>
                    <a:pt x="149" y="49"/>
                  </a:lnTo>
                  <a:lnTo>
                    <a:pt x="74" y="95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5" name="Freeform 72">
              <a:extLst>
                <a:ext uri="{FF2B5EF4-FFF2-40B4-BE49-F238E27FC236}">
                  <a16:creationId xmlns:a16="http://schemas.microsoft.com/office/drawing/2014/main" id="{2221A020-7CF4-AE76-FE44-DC758293E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" y="2065"/>
              <a:ext cx="108" cy="69"/>
            </a:xfrm>
            <a:custGeom>
              <a:avLst/>
              <a:gdLst>
                <a:gd name="T0" fmla="*/ 55 w 108"/>
                <a:gd name="T1" fmla="*/ 69 h 69"/>
                <a:gd name="T2" fmla="*/ 0 w 108"/>
                <a:gd name="T3" fmla="*/ 35 h 69"/>
                <a:gd name="T4" fmla="*/ 55 w 108"/>
                <a:gd name="T5" fmla="*/ 0 h 69"/>
                <a:gd name="T6" fmla="*/ 108 w 108"/>
                <a:gd name="T7" fmla="*/ 35 h 69"/>
                <a:gd name="T8" fmla="*/ 55 w 10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9">
                  <a:moveTo>
                    <a:pt x="55" y="69"/>
                  </a:moveTo>
                  <a:lnTo>
                    <a:pt x="0" y="35"/>
                  </a:lnTo>
                  <a:lnTo>
                    <a:pt x="55" y="0"/>
                  </a:lnTo>
                  <a:lnTo>
                    <a:pt x="108" y="35"/>
                  </a:lnTo>
                  <a:lnTo>
                    <a:pt x="55" y="69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6" name="Freeform 73">
              <a:extLst>
                <a:ext uri="{FF2B5EF4-FFF2-40B4-BE49-F238E27FC236}">
                  <a16:creationId xmlns:a16="http://schemas.microsoft.com/office/drawing/2014/main" id="{E8A1E150-CD74-B9C0-3AD0-B178DAF1B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" y="2258"/>
              <a:ext cx="103" cy="65"/>
            </a:xfrm>
            <a:custGeom>
              <a:avLst/>
              <a:gdLst>
                <a:gd name="T0" fmla="*/ 52 w 103"/>
                <a:gd name="T1" fmla="*/ 65 h 65"/>
                <a:gd name="T2" fmla="*/ 0 w 103"/>
                <a:gd name="T3" fmla="*/ 32 h 65"/>
                <a:gd name="T4" fmla="*/ 52 w 103"/>
                <a:gd name="T5" fmla="*/ 0 h 65"/>
                <a:gd name="T6" fmla="*/ 103 w 103"/>
                <a:gd name="T7" fmla="*/ 32 h 65"/>
                <a:gd name="T8" fmla="*/ 52 w 10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52" y="65"/>
                  </a:moveTo>
                  <a:lnTo>
                    <a:pt x="0" y="32"/>
                  </a:lnTo>
                  <a:lnTo>
                    <a:pt x="52" y="0"/>
                  </a:lnTo>
                  <a:lnTo>
                    <a:pt x="103" y="32"/>
                  </a:lnTo>
                  <a:lnTo>
                    <a:pt x="52" y="65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id="{E3740994-A173-0294-3F88-06C89A24A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" y="2327"/>
              <a:ext cx="82" cy="52"/>
            </a:xfrm>
            <a:custGeom>
              <a:avLst/>
              <a:gdLst>
                <a:gd name="T0" fmla="*/ 42 w 82"/>
                <a:gd name="T1" fmla="*/ 52 h 52"/>
                <a:gd name="T2" fmla="*/ 0 w 82"/>
                <a:gd name="T3" fmla="*/ 26 h 52"/>
                <a:gd name="T4" fmla="*/ 42 w 82"/>
                <a:gd name="T5" fmla="*/ 0 h 52"/>
                <a:gd name="T6" fmla="*/ 82 w 82"/>
                <a:gd name="T7" fmla="*/ 26 h 52"/>
                <a:gd name="T8" fmla="*/ 42 w 82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2">
                  <a:moveTo>
                    <a:pt x="42" y="52"/>
                  </a:moveTo>
                  <a:lnTo>
                    <a:pt x="0" y="26"/>
                  </a:lnTo>
                  <a:lnTo>
                    <a:pt x="42" y="0"/>
                  </a:lnTo>
                  <a:lnTo>
                    <a:pt x="82" y="26"/>
                  </a:lnTo>
                  <a:lnTo>
                    <a:pt x="42" y="52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8" name="Freeform 75">
              <a:extLst>
                <a:ext uri="{FF2B5EF4-FFF2-40B4-BE49-F238E27FC236}">
                  <a16:creationId xmlns:a16="http://schemas.microsoft.com/office/drawing/2014/main" id="{B60BB2FF-21EE-0613-0DA0-0370538E8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" y="2290"/>
              <a:ext cx="445" cy="428"/>
            </a:xfrm>
            <a:custGeom>
              <a:avLst/>
              <a:gdLst>
                <a:gd name="T0" fmla="*/ 0 w 445"/>
                <a:gd name="T1" fmla="*/ 0 h 428"/>
                <a:gd name="T2" fmla="*/ 0 w 445"/>
                <a:gd name="T3" fmla="*/ 284 h 428"/>
                <a:gd name="T4" fmla="*/ 223 w 445"/>
                <a:gd name="T5" fmla="*/ 428 h 428"/>
                <a:gd name="T6" fmla="*/ 445 w 445"/>
                <a:gd name="T7" fmla="*/ 284 h 428"/>
                <a:gd name="T8" fmla="*/ 445 w 445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28">
                  <a:moveTo>
                    <a:pt x="0" y="0"/>
                  </a:moveTo>
                  <a:lnTo>
                    <a:pt x="0" y="284"/>
                  </a:lnTo>
                  <a:lnTo>
                    <a:pt x="223" y="428"/>
                  </a:lnTo>
                  <a:lnTo>
                    <a:pt x="445" y="284"/>
                  </a:lnTo>
                  <a:lnTo>
                    <a:pt x="445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29" name="Line 76">
              <a:extLst>
                <a:ext uri="{FF2B5EF4-FFF2-40B4-BE49-F238E27FC236}">
                  <a16:creationId xmlns:a16="http://schemas.microsoft.com/office/drawing/2014/main" id="{E2B93DC9-4581-D055-D29A-A013260A2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1" y="2432"/>
              <a:ext cx="0" cy="191"/>
            </a:xfrm>
            <a:prstGeom prst="lin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</p:grpSp>
      <p:grpSp>
        <p:nvGrpSpPr>
          <p:cNvPr id="30" name="Рисунок 16">
            <a:extLst>
              <a:ext uri="{FF2B5EF4-FFF2-40B4-BE49-F238E27FC236}">
                <a16:creationId xmlns:a16="http://schemas.microsoft.com/office/drawing/2014/main" id="{46D9741B-CB3B-6D6C-F3BF-B77B45A83968}"/>
              </a:ext>
            </a:extLst>
          </p:cNvPr>
          <p:cNvGrpSpPr>
            <a:grpSpLocks noChangeAspect="1"/>
          </p:cNvGrpSpPr>
          <p:nvPr/>
        </p:nvGrpSpPr>
        <p:grpSpPr>
          <a:xfrm>
            <a:off x="5754617" y="2401707"/>
            <a:ext cx="818522" cy="852260"/>
            <a:chOff x="5947022" y="3275260"/>
            <a:chExt cx="922357" cy="947152"/>
          </a:xfrm>
          <a:effectLst/>
        </p:grpSpPr>
        <p:sp>
          <p:nvSpPr>
            <p:cNvPr id="31" name="Полилиния: фигура 22">
              <a:extLst>
                <a:ext uri="{FF2B5EF4-FFF2-40B4-BE49-F238E27FC236}">
                  <a16:creationId xmlns:a16="http://schemas.microsoft.com/office/drawing/2014/main" id="{04FFE69A-6726-A8B9-59FD-0E21F8F87486}"/>
                </a:ext>
              </a:extLst>
            </p:cNvPr>
            <p:cNvSpPr/>
            <p:nvPr/>
          </p:nvSpPr>
          <p:spPr>
            <a:xfrm>
              <a:off x="6107084" y="3862340"/>
              <a:ext cx="602783" cy="255383"/>
            </a:xfrm>
            <a:custGeom>
              <a:avLst/>
              <a:gdLst>
                <a:gd name="connsiteX0" fmla="*/ 566693 w 602783"/>
                <a:gd name="connsiteY0" fmla="*/ 28651 h 255383"/>
                <a:gd name="connsiteX1" fmla="*/ 602783 w 602783"/>
                <a:gd name="connsiteY1" fmla="*/ 101658 h 255383"/>
                <a:gd name="connsiteX2" fmla="*/ 301392 w 602783"/>
                <a:gd name="connsiteY2" fmla="*/ 255384 h 255383"/>
                <a:gd name="connsiteX3" fmla="*/ 0 w 602783"/>
                <a:gd name="connsiteY3" fmla="*/ 101658 h 255383"/>
                <a:gd name="connsiteX4" fmla="*/ 75210 w 602783"/>
                <a:gd name="connsiteY4" fmla="*/ 0 h 25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783" h="255383">
                  <a:moveTo>
                    <a:pt x="566693" y="28651"/>
                  </a:moveTo>
                  <a:cubicBezTo>
                    <a:pt x="589559" y="50416"/>
                    <a:pt x="602783" y="75210"/>
                    <a:pt x="602783" y="101658"/>
                  </a:cubicBezTo>
                  <a:cubicBezTo>
                    <a:pt x="602783" y="186510"/>
                    <a:pt x="467791" y="255384"/>
                    <a:pt x="301392" y="255384"/>
                  </a:cubicBezTo>
                  <a:cubicBezTo>
                    <a:pt x="134993" y="255384"/>
                    <a:pt x="0" y="186510"/>
                    <a:pt x="0" y="101658"/>
                  </a:cubicBezTo>
                  <a:cubicBezTo>
                    <a:pt x="0" y="62813"/>
                    <a:pt x="28376" y="27274"/>
                    <a:pt x="75210" y="0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2" name="Полилиния: фигура 23">
              <a:extLst>
                <a:ext uri="{FF2B5EF4-FFF2-40B4-BE49-F238E27FC236}">
                  <a16:creationId xmlns:a16="http://schemas.microsoft.com/office/drawing/2014/main" id="{A2689977-60D3-170A-1994-0A1011DC1EB4}"/>
                </a:ext>
              </a:extLst>
            </p:cNvPr>
            <p:cNvSpPr/>
            <p:nvPr/>
          </p:nvSpPr>
          <p:spPr>
            <a:xfrm>
              <a:off x="6635484" y="3856004"/>
              <a:ext cx="44079" cy="46283"/>
            </a:xfrm>
            <a:custGeom>
              <a:avLst/>
              <a:gdLst>
                <a:gd name="connsiteX0" fmla="*/ 0 w 44079"/>
                <a:gd name="connsiteY0" fmla="*/ 46283 h 46283"/>
                <a:gd name="connsiteX1" fmla="*/ 0 w 44079"/>
                <a:gd name="connsiteY1" fmla="*/ 0 h 46283"/>
                <a:gd name="connsiteX2" fmla="*/ 44079 w 44079"/>
                <a:gd name="connsiteY2" fmla="*/ 0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79" h="46283">
                  <a:moveTo>
                    <a:pt x="0" y="46283"/>
                  </a:moveTo>
                  <a:lnTo>
                    <a:pt x="0" y="0"/>
                  </a:lnTo>
                  <a:lnTo>
                    <a:pt x="44079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3" name="Полилиния: фигура 24">
              <a:extLst>
                <a:ext uri="{FF2B5EF4-FFF2-40B4-BE49-F238E27FC236}">
                  <a16:creationId xmlns:a16="http://schemas.microsoft.com/office/drawing/2014/main" id="{119DB187-0C51-1981-5942-D0D113A8B562}"/>
                </a:ext>
              </a:extLst>
            </p:cNvPr>
            <p:cNvSpPr/>
            <p:nvPr/>
          </p:nvSpPr>
          <p:spPr>
            <a:xfrm>
              <a:off x="6286983" y="4159599"/>
              <a:ext cx="18733" cy="57853"/>
            </a:xfrm>
            <a:custGeom>
              <a:avLst/>
              <a:gdLst>
                <a:gd name="connsiteX0" fmla="*/ 18734 w 18733"/>
                <a:gd name="connsiteY0" fmla="*/ 0 h 57853"/>
                <a:gd name="connsiteX1" fmla="*/ 0 w 18733"/>
                <a:gd name="connsiteY1" fmla="*/ 57854 h 5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33" h="57853">
                  <a:moveTo>
                    <a:pt x="18734" y="0"/>
                  </a:moveTo>
                  <a:lnTo>
                    <a:pt x="0" y="5785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4" name="Полилиния: фигура 25">
              <a:extLst>
                <a:ext uri="{FF2B5EF4-FFF2-40B4-BE49-F238E27FC236}">
                  <a16:creationId xmlns:a16="http://schemas.microsoft.com/office/drawing/2014/main" id="{E71DB913-0E5F-AC01-979D-8687D9798804}"/>
                </a:ext>
              </a:extLst>
            </p:cNvPr>
            <p:cNvSpPr/>
            <p:nvPr/>
          </p:nvSpPr>
          <p:spPr>
            <a:xfrm>
              <a:off x="6366325" y="4165936"/>
              <a:ext cx="6611" cy="56201"/>
            </a:xfrm>
            <a:custGeom>
              <a:avLst/>
              <a:gdLst>
                <a:gd name="connsiteX0" fmla="*/ 6612 w 6611"/>
                <a:gd name="connsiteY0" fmla="*/ 0 h 56201"/>
                <a:gd name="connsiteX1" fmla="*/ 0 w 6611"/>
                <a:gd name="connsiteY1" fmla="*/ 56201 h 5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1" h="56201">
                  <a:moveTo>
                    <a:pt x="6612" y="0"/>
                  </a:moveTo>
                  <a:lnTo>
                    <a:pt x="0" y="56201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5" name="Полилиния: фигура 26">
              <a:extLst>
                <a:ext uri="{FF2B5EF4-FFF2-40B4-BE49-F238E27FC236}">
                  <a16:creationId xmlns:a16="http://schemas.microsoft.com/office/drawing/2014/main" id="{F1D40D5B-B0E5-C1D2-1EE4-B97F0B5F20FC}"/>
                </a:ext>
              </a:extLst>
            </p:cNvPr>
            <p:cNvSpPr/>
            <p:nvPr/>
          </p:nvSpPr>
          <p:spPr>
            <a:xfrm>
              <a:off x="6122237" y="4133427"/>
              <a:ext cx="47109" cy="52344"/>
            </a:xfrm>
            <a:custGeom>
              <a:avLst/>
              <a:gdLst>
                <a:gd name="connsiteX0" fmla="*/ 47110 w 47109"/>
                <a:gd name="connsiteY0" fmla="*/ 0 h 52344"/>
                <a:gd name="connsiteX1" fmla="*/ 0 w 47109"/>
                <a:gd name="connsiteY1" fmla="*/ 52344 h 5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09" h="52344">
                  <a:moveTo>
                    <a:pt x="47110" y="0"/>
                  </a:moveTo>
                  <a:lnTo>
                    <a:pt x="0" y="5234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6" name="Полилиния: фигура 27">
              <a:extLst>
                <a:ext uri="{FF2B5EF4-FFF2-40B4-BE49-F238E27FC236}">
                  <a16:creationId xmlns:a16="http://schemas.microsoft.com/office/drawing/2014/main" id="{C5C4DE3C-0DF9-3D05-A611-DC0A32508F97}"/>
                </a:ext>
              </a:extLst>
            </p:cNvPr>
            <p:cNvSpPr/>
            <p:nvPr/>
          </p:nvSpPr>
          <p:spPr>
            <a:xfrm>
              <a:off x="6208742" y="4148304"/>
              <a:ext cx="33334" cy="57853"/>
            </a:xfrm>
            <a:custGeom>
              <a:avLst/>
              <a:gdLst>
                <a:gd name="connsiteX0" fmla="*/ 33335 w 33334"/>
                <a:gd name="connsiteY0" fmla="*/ 0 h 57853"/>
                <a:gd name="connsiteX1" fmla="*/ 0 w 33334"/>
                <a:gd name="connsiteY1" fmla="*/ 57854 h 5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4" h="57853">
                  <a:moveTo>
                    <a:pt x="33335" y="0"/>
                  </a:moveTo>
                  <a:lnTo>
                    <a:pt x="0" y="5785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id="{C3A62886-B8B1-74A3-2F8B-4AB195869E03}"/>
                </a:ext>
              </a:extLst>
            </p:cNvPr>
            <p:cNvSpPr/>
            <p:nvPr/>
          </p:nvSpPr>
          <p:spPr>
            <a:xfrm>
              <a:off x="6647330" y="4133703"/>
              <a:ext cx="47109" cy="52344"/>
            </a:xfrm>
            <a:custGeom>
              <a:avLst/>
              <a:gdLst>
                <a:gd name="connsiteX0" fmla="*/ 0 w 47109"/>
                <a:gd name="connsiteY0" fmla="*/ 0 h 52344"/>
                <a:gd name="connsiteX1" fmla="*/ 47110 w 47109"/>
                <a:gd name="connsiteY1" fmla="*/ 52344 h 5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09" h="52344">
                  <a:moveTo>
                    <a:pt x="0" y="0"/>
                  </a:moveTo>
                  <a:lnTo>
                    <a:pt x="47110" y="52344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8" name="Полилиния: фигура 29">
              <a:extLst>
                <a:ext uri="{FF2B5EF4-FFF2-40B4-BE49-F238E27FC236}">
                  <a16:creationId xmlns:a16="http://schemas.microsoft.com/office/drawing/2014/main" id="{D46E20D2-176D-3F82-28A7-387F6B017F11}"/>
                </a:ext>
              </a:extLst>
            </p:cNvPr>
            <p:cNvSpPr/>
            <p:nvPr/>
          </p:nvSpPr>
          <p:spPr>
            <a:xfrm>
              <a:off x="6443464" y="4165936"/>
              <a:ext cx="6611" cy="56476"/>
            </a:xfrm>
            <a:custGeom>
              <a:avLst/>
              <a:gdLst>
                <a:gd name="connsiteX0" fmla="*/ 0 w 6611"/>
                <a:gd name="connsiteY0" fmla="*/ 0 h 56476"/>
                <a:gd name="connsiteX1" fmla="*/ 6612 w 6611"/>
                <a:gd name="connsiteY1" fmla="*/ 56476 h 5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1" h="56476">
                  <a:moveTo>
                    <a:pt x="0" y="0"/>
                  </a:moveTo>
                  <a:lnTo>
                    <a:pt x="6612" y="56476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39" name="Полилиния: фигура 30">
              <a:extLst>
                <a:ext uri="{FF2B5EF4-FFF2-40B4-BE49-F238E27FC236}">
                  <a16:creationId xmlns:a16="http://schemas.microsoft.com/office/drawing/2014/main" id="{9AEA0400-3CBC-01AA-0267-F7500A1F05C9}"/>
                </a:ext>
              </a:extLst>
            </p:cNvPr>
            <p:cNvSpPr/>
            <p:nvPr/>
          </p:nvSpPr>
          <p:spPr>
            <a:xfrm>
              <a:off x="6511236" y="4160977"/>
              <a:ext cx="18458" cy="56476"/>
            </a:xfrm>
            <a:custGeom>
              <a:avLst/>
              <a:gdLst>
                <a:gd name="connsiteX0" fmla="*/ 0 w 18458"/>
                <a:gd name="connsiteY0" fmla="*/ 0 h 56476"/>
                <a:gd name="connsiteX1" fmla="*/ 18458 w 18458"/>
                <a:gd name="connsiteY1" fmla="*/ 56476 h 5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8" h="56476">
                  <a:moveTo>
                    <a:pt x="0" y="0"/>
                  </a:moveTo>
                  <a:lnTo>
                    <a:pt x="18458" y="56476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0" name="Полилиния: фигура 31">
              <a:extLst>
                <a:ext uri="{FF2B5EF4-FFF2-40B4-BE49-F238E27FC236}">
                  <a16:creationId xmlns:a16="http://schemas.microsoft.com/office/drawing/2014/main" id="{8C1C099F-6A72-38E0-EEFF-0712E36A4DDD}"/>
                </a:ext>
              </a:extLst>
            </p:cNvPr>
            <p:cNvSpPr/>
            <p:nvPr/>
          </p:nvSpPr>
          <p:spPr>
            <a:xfrm>
              <a:off x="6574324" y="4148304"/>
              <a:ext cx="33610" cy="58129"/>
            </a:xfrm>
            <a:custGeom>
              <a:avLst/>
              <a:gdLst>
                <a:gd name="connsiteX0" fmla="*/ 0 w 33610"/>
                <a:gd name="connsiteY0" fmla="*/ 0 h 58129"/>
                <a:gd name="connsiteX1" fmla="*/ 33610 w 33610"/>
                <a:gd name="connsiteY1" fmla="*/ 58129 h 5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610" h="58129">
                  <a:moveTo>
                    <a:pt x="0" y="0"/>
                  </a:moveTo>
                  <a:lnTo>
                    <a:pt x="33610" y="5812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1" name="Полилиния: фигура 32">
              <a:extLst>
                <a:ext uri="{FF2B5EF4-FFF2-40B4-BE49-F238E27FC236}">
                  <a16:creationId xmlns:a16="http://schemas.microsoft.com/office/drawing/2014/main" id="{5F1BF77C-99E5-5D0A-C3F6-91A2DD6C3AD8}"/>
                </a:ext>
              </a:extLst>
            </p:cNvPr>
            <p:cNvSpPr/>
            <p:nvPr/>
          </p:nvSpPr>
          <p:spPr>
            <a:xfrm>
              <a:off x="6247862" y="3551306"/>
              <a:ext cx="320951" cy="185132"/>
            </a:xfrm>
            <a:custGeom>
              <a:avLst/>
              <a:gdLst>
                <a:gd name="connsiteX0" fmla="*/ 0 w 320951"/>
                <a:gd name="connsiteY0" fmla="*/ 92566 h 185132"/>
                <a:gd name="connsiteX1" fmla="*/ 160338 w 320951"/>
                <a:gd name="connsiteY1" fmla="*/ 0 h 185132"/>
                <a:gd name="connsiteX2" fmla="*/ 320952 w 320951"/>
                <a:gd name="connsiteY2" fmla="*/ 92566 h 185132"/>
                <a:gd name="connsiteX3" fmla="*/ 160338 w 320951"/>
                <a:gd name="connsiteY3" fmla="*/ 185133 h 18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1" h="185132">
                  <a:moveTo>
                    <a:pt x="0" y="92566"/>
                  </a:moveTo>
                  <a:lnTo>
                    <a:pt x="160338" y="0"/>
                  </a:lnTo>
                  <a:lnTo>
                    <a:pt x="320952" y="92566"/>
                  </a:lnTo>
                  <a:lnTo>
                    <a:pt x="160338" y="185133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42" name="Полилиния: фигура 33">
              <a:extLst>
                <a:ext uri="{FF2B5EF4-FFF2-40B4-BE49-F238E27FC236}">
                  <a16:creationId xmlns:a16="http://schemas.microsoft.com/office/drawing/2014/main" id="{4C736C74-AC8B-1C67-FE0E-EBD9DEFBBB76}"/>
                </a:ext>
              </a:extLst>
            </p:cNvPr>
            <p:cNvSpPr/>
            <p:nvPr/>
          </p:nvSpPr>
          <p:spPr>
            <a:xfrm>
              <a:off x="6247862" y="3643872"/>
              <a:ext cx="320951" cy="277974"/>
            </a:xfrm>
            <a:custGeom>
              <a:avLst/>
              <a:gdLst>
                <a:gd name="connsiteX0" fmla="*/ 320952 w 320951"/>
                <a:gd name="connsiteY0" fmla="*/ 0 h 277974"/>
                <a:gd name="connsiteX1" fmla="*/ 320952 w 320951"/>
                <a:gd name="connsiteY1" fmla="*/ 185408 h 277974"/>
                <a:gd name="connsiteX2" fmla="*/ 160338 w 320951"/>
                <a:gd name="connsiteY2" fmla="*/ 277975 h 277974"/>
                <a:gd name="connsiteX3" fmla="*/ 0 w 320951"/>
                <a:gd name="connsiteY3" fmla="*/ 185408 h 277974"/>
                <a:gd name="connsiteX4" fmla="*/ 0 w 320951"/>
                <a:gd name="connsiteY4" fmla="*/ 0 h 27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1" h="277974">
                  <a:moveTo>
                    <a:pt x="320952" y="0"/>
                  </a:moveTo>
                  <a:lnTo>
                    <a:pt x="320952" y="185408"/>
                  </a:lnTo>
                  <a:lnTo>
                    <a:pt x="160338" y="277975"/>
                  </a:lnTo>
                  <a:lnTo>
                    <a:pt x="0" y="185408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3" name="Полилиния: фигура 34">
              <a:extLst>
                <a:ext uri="{FF2B5EF4-FFF2-40B4-BE49-F238E27FC236}">
                  <a16:creationId xmlns:a16="http://schemas.microsoft.com/office/drawing/2014/main" id="{B88D65B2-9167-7C38-2F4E-3292B08DB0BD}"/>
                </a:ext>
              </a:extLst>
            </p:cNvPr>
            <p:cNvSpPr/>
            <p:nvPr/>
          </p:nvSpPr>
          <p:spPr>
            <a:xfrm>
              <a:off x="6408200" y="3736439"/>
              <a:ext cx="27549" cy="98902"/>
            </a:xfrm>
            <a:custGeom>
              <a:avLst/>
              <a:gdLst>
                <a:gd name="connsiteX0" fmla="*/ 0 w 27549"/>
                <a:gd name="connsiteY0" fmla="*/ 0 h 98902"/>
                <a:gd name="connsiteX1" fmla="*/ 0 w 27549"/>
                <a:gd name="connsiteY1" fmla="*/ 98903 h 9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549" h="98902">
                  <a:moveTo>
                    <a:pt x="0" y="0"/>
                  </a:moveTo>
                  <a:lnTo>
                    <a:pt x="0" y="98903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4" name="Полилиния: фигура 35">
              <a:extLst>
                <a:ext uri="{FF2B5EF4-FFF2-40B4-BE49-F238E27FC236}">
                  <a16:creationId xmlns:a16="http://schemas.microsoft.com/office/drawing/2014/main" id="{3E1D6CF0-A629-FF94-8776-BCCBC65F8DB1}"/>
                </a:ext>
              </a:extLst>
            </p:cNvPr>
            <p:cNvSpPr/>
            <p:nvPr/>
          </p:nvSpPr>
          <p:spPr>
            <a:xfrm>
              <a:off x="6134909" y="3463147"/>
              <a:ext cx="546857" cy="349052"/>
            </a:xfrm>
            <a:custGeom>
              <a:avLst/>
              <a:gdLst>
                <a:gd name="connsiteX0" fmla="*/ 0 w 546857"/>
                <a:gd name="connsiteY0" fmla="*/ 349052 h 349052"/>
                <a:gd name="connsiteX1" fmla="*/ 0 w 546857"/>
                <a:gd name="connsiteY1" fmla="*/ 0 h 349052"/>
                <a:gd name="connsiteX2" fmla="*/ 546858 w 546857"/>
                <a:gd name="connsiteY2" fmla="*/ 0 h 349052"/>
                <a:gd name="connsiteX3" fmla="*/ 546858 w 546857"/>
                <a:gd name="connsiteY3" fmla="*/ 336380 h 34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857" h="349052">
                  <a:moveTo>
                    <a:pt x="0" y="349052"/>
                  </a:moveTo>
                  <a:lnTo>
                    <a:pt x="0" y="0"/>
                  </a:lnTo>
                  <a:lnTo>
                    <a:pt x="546858" y="0"/>
                  </a:lnTo>
                  <a:lnTo>
                    <a:pt x="546858" y="33638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5" name="Полилиния: фигура 36">
              <a:extLst>
                <a:ext uri="{FF2B5EF4-FFF2-40B4-BE49-F238E27FC236}">
                  <a16:creationId xmlns:a16="http://schemas.microsoft.com/office/drawing/2014/main" id="{FC038C39-0D47-E6AD-1C18-9D2E31741EDF}"/>
                </a:ext>
              </a:extLst>
            </p:cNvPr>
            <p:cNvSpPr/>
            <p:nvPr/>
          </p:nvSpPr>
          <p:spPr>
            <a:xfrm>
              <a:off x="6681767" y="3275260"/>
              <a:ext cx="187612" cy="461178"/>
            </a:xfrm>
            <a:custGeom>
              <a:avLst/>
              <a:gdLst>
                <a:gd name="connsiteX0" fmla="*/ 0 w 187612"/>
                <a:gd name="connsiteY0" fmla="*/ 187888 h 461178"/>
                <a:gd name="connsiteX1" fmla="*/ 187612 w 187612"/>
                <a:gd name="connsiteY1" fmla="*/ 0 h 461178"/>
                <a:gd name="connsiteX2" fmla="*/ 187612 w 187612"/>
                <a:gd name="connsiteY2" fmla="*/ 461179 h 46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612" h="461178">
                  <a:moveTo>
                    <a:pt x="0" y="187888"/>
                  </a:moveTo>
                  <a:lnTo>
                    <a:pt x="187612" y="0"/>
                  </a:lnTo>
                  <a:lnTo>
                    <a:pt x="187612" y="46117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6" name="Полилиния: фигура 37">
              <a:extLst>
                <a:ext uri="{FF2B5EF4-FFF2-40B4-BE49-F238E27FC236}">
                  <a16:creationId xmlns:a16="http://schemas.microsoft.com/office/drawing/2014/main" id="{9DE49812-F91F-E624-16B1-8AB0762F79B9}"/>
                </a:ext>
              </a:extLst>
            </p:cNvPr>
            <p:cNvSpPr/>
            <p:nvPr/>
          </p:nvSpPr>
          <p:spPr>
            <a:xfrm>
              <a:off x="6723091" y="3736439"/>
              <a:ext cx="146287" cy="461178"/>
            </a:xfrm>
            <a:custGeom>
              <a:avLst/>
              <a:gdLst>
                <a:gd name="connsiteX0" fmla="*/ 0 w 146287"/>
                <a:gd name="connsiteY0" fmla="*/ 314891 h 461178"/>
                <a:gd name="connsiteX1" fmla="*/ 146288 w 146287"/>
                <a:gd name="connsiteY1" fmla="*/ 461179 h 461178"/>
                <a:gd name="connsiteX2" fmla="*/ 146288 w 146287"/>
                <a:gd name="connsiteY2" fmla="*/ 0 h 46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287" h="461178">
                  <a:moveTo>
                    <a:pt x="0" y="314891"/>
                  </a:moveTo>
                  <a:lnTo>
                    <a:pt x="146288" y="461179"/>
                  </a:lnTo>
                  <a:lnTo>
                    <a:pt x="146288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7" name="Полилиния: фигура 38">
              <a:extLst>
                <a:ext uri="{FF2B5EF4-FFF2-40B4-BE49-F238E27FC236}">
                  <a16:creationId xmlns:a16="http://schemas.microsoft.com/office/drawing/2014/main" id="{BBA227AD-6C35-D0AA-4687-2103B693D40D}"/>
                </a:ext>
              </a:extLst>
            </p:cNvPr>
            <p:cNvSpPr/>
            <p:nvPr/>
          </p:nvSpPr>
          <p:spPr>
            <a:xfrm>
              <a:off x="5947022" y="3275260"/>
              <a:ext cx="187887" cy="461178"/>
            </a:xfrm>
            <a:custGeom>
              <a:avLst/>
              <a:gdLst>
                <a:gd name="connsiteX0" fmla="*/ 187888 w 187887"/>
                <a:gd name="connsiteY0" fmla="*/ 187888 h 461178"/>
                <a:gd name="connsiteX1" fmla="*/ 0 w 187887"/>
                <a:gd name="connsiteY1" fmla="*/ 0 h 461178"/>
                <a:gd name="connsiteX2" fmla="*/ 0 w 187887"/>
                <a:gd name="connsiteY2" fmla="*/ 461179 h 46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887" h="461178">
                  <a:moveTo>
                    <a:pt x="187888" y="187888"/>
                  </a:moveTo>
                  <a:lnTo>
                    <a:pt x="0" y="0"/>
                  </a:lnTo>
                  <a:lnTo>
                    <a:pt x="0" y="46117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8" name="Полилиния: фигура 39">
              <a:extLst>
                <a:ext uri="{FF2B5EF4-FFF2-40B4-BE49-F238E27FC236}">
                  <a16:creationId xmlns:a16="http://schemas.microsoft.com/office/drawing/2014/main" id="{EB7AA968-0B0F-90CA-2A15-B359059BA81D}"/>
                </a:ext>
              </a:extLst>
            </p:cNvPr>
            <p:cNvSpPr/>
            <p:nvPr/>
          </p:nvSpPr>
          <p:spPr>
            <a:xfrm>
              <a:off x="5947022" y="3736439"/>
              <a:ext cx="146563" cy="461178"/>
            </a:xfrm>
            <a:custGeom>
              <a:avLst/>
              <a:gdLst>
                <a:gd name="connsiteX0" fmla="*/ 146563 w 146563"/>
                <a:gd name="connsiteY0" fmla="*/ 314891 h 461178"/>
                <a:gd name="connsiteX1" fmla="*/ 0 w 146563"/>
                <a:gd name="connsiteY1" fmla="*/ 461179 h 461178"/>
                <a:gd name="connsiteX2" fmla="*/ 0 w 146563"/>
                <a:gd name="connsiteY2" fmla="*/ 0 h 46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63" h="461178">
                  <a:moveTo>
                    <a:pt x="146563" y="314891"/>
                  </a:moveTo>
                  <a:lnTo>
                    <a:pt x="0" y="461179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49" name="Полилиния: фигура 40">
              <a:extLst>
                <a:ext uri="{FF2B5EF4-FFF2-40B4-BE49-F238E27FC236}">
                  <a16:creationId xmlns:a16="http://schemas.microsoft.com/office/drawing/2014/main" id="{0103C2F1-D99D-8FDB-D2F8-2BD088C342E0}"/>
                </a:ext>
              </a:extLst>
            </p:cNvPr>
            <p:cNvSpPr/>
            <p:nvPr/>
          </p:nvSpPr>
          <p:spPr>
            <a:xfrm>
              <a:off x="5947022" y="3275260"/>
              <a:ext cx="922357" cy="27549"/>
            </a:xfrm>
            <a:custGeom>
              <a:avLst/>
              <a:gdLst>
                <a:gd name="connsiteX0" fmla="*/ 0 w 922357"/>
                <a:gd name="connsiteY0" fmla="*/ 0 h 27549"/>
                <a:gd name="connsiteX1" fmla="*/ 922357 w 922357"/>
                <a:gd name="connsiteY1" fmla="*/ 0 h 2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2357" h="27549">
                  <a:moveTo>
                    <a:pt x="0" y="0"/>
                  </a:moveTo>
                  <a:lnTo>
                    <a:pt x="922357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Рисунок 108">
            <a:extLst>
              <a:ext uri="{FF2B5EF4-FFF2-40B4-BE49-F238E27FC236}">
                <a16:creationId xmlns:a16="http://schemas.microsoft.com/office/drawing/2014/main" id="{D2BFB07A-F3E7-B960-9C1A-521733BD0D95}"/>
              </a:ext>
            </a:extLst>
          </p:cNvPr>
          <p:cNvGrpSpPr>
            <a:grpSpLocks noChangeAspect="1"/>
          </p:cNvGrpSpPr>
          <p:nvPr/>
        </p:nvGrpSpPr>
        <p:grpSpPr>
          <a:xfrm>
            <a:off x="9013195" y="2255538"/>
            <a:ext cx="1050262" cy="984051"/>
            <a:chOff x="7133775" y="2760859"/>
            <a:chExt cx="798677" cy="748326"/>
          </a:xfrm>
          <a:noFill/>
          <a:effectLst/>
        </p:grpSpPr>
        <p:sp>
          <p:nvSpPr>
            <p:cNvPr id="51" name="Полилиния: фигура 65">
              <a:extLst>
                <a:ext uri="{FF2B5EF4-FFF2-40B4-BE49-F238E27FC236}">
                  <a16:creationId xmlns:a16="http://schemas.microsoft.com/office/drawing/2014/main" id="{26512715-11E9-7661-D168-4C15A1338B10}"/>
                </a:ext>
              </a:extLst>
            </p:cNvPr>
            <p:cNvSpPr/>
            <p:nvPr/>
          </p:nvSpPr>
          <p:spPr>
            <a:xfrm>
              <a:off x="7585202" y="2906705"/>
              <a:ext cx="243075" cy="409756"/>
            </a:xfrm>
            <a:custGeom>
              <a:avLst/>
              <a:gdLst>
                <a:gd name="connsiteX0" fmla="*/ 0 w 243075"/>
                <a:gd name="connsiteY0" fmla="*/ 0 h 409756"/>
                <a:gd name="connsiteX1" fmla="*/ 243076 w 243075"/>
                <a:gd name="connsiteY1" fmla="*/ 114593 h 409756"/>
                <a:gd name="connsiteX2" fmla="*/ 243076 w 243075"/>
                <a:gd name="connsiteY2" fmla="*/ 409756 h 40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075" h="409756">
                  <a:moveTo>
                    <a:pt x="0" y="0"/>
                  </a:moveTo>
                  <a:lnTo>
                    <a:pt x="243076" y="114593"/>
                  </a:lnTo>
                  <a:lnTo>
                    <a:pt x="243076" y="409756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2" name="Полилиния: фигура 66">
              <a:extLst>
                <a:ext uri="{FF2B5EF4-FFF2-40B4-BE49-F238E27FC236}">
                  <a16:creationId xmlns:a16="http://schemas.microsoft.com/office/drawing/2014/main" id="{ADB15801-5819-31D2-D7E0-A79C3040C580}"/>
                </a:ext>
              </a:extLst>
            </p:cNvPr>
            <p:cNvSpPr/>
            <p:nvPr/>
          </p:nvSpPr>
          <p:spPr>
            <a:xfrm>
              <a:off x="7307401" y="3403274"/>
              <a:ext cx="451426" cy="105911"/>
            </a:xfrm>
            <a:custGeom>
              <a:avLst/>
              <a:gdLst>
                <a:gd name="connsiteX0" fmla="*/ 0 w 451426"/>
                <a:gd name="connsiteY0" fmla="*/ 0 h 105911"/>
                <a:gd name="connsiteX1" fmla="*/ 225713 w 451426"/>
                <a:gd name="connsiteY1" fmla="*/ 105912 h 105911"/>
                <a:gd name="connsiteX2" fmla="*/ 451427 w 451426"/>
                <a:gd name="connsiteY2" fmla="*/ 0 h 10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1426" h="105911">
                  <a:moveTo>
                    <a:pt x="0" y="0"/>
                  </a:moveTo>
                  <a:lnTo>
                    <a:pt x="225713" y="105912"/>
                  </a:lnTo>
                  <a:lnTo>
                    <a:pt x="451427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3" name="Полилиния: фигура 67">
              <a:extLst>
                <a:ext uri="{FF2B5EF4-FFF2-40B4-BE49-F238E27FC236}">
                  <a16:creationId xmlns:a16="http://schemas.microsoft.com/office/drawing/2014/main" id="{F3200A42-E893-1B91-AC15-53A40D38076F}"/>
                </a:ext>
              </a:extLst>
            </p:cNvPr>
            <p:cNvSpPr/>
            <p:nvPr/>
          </p:nvSpPr>
          <p:spPr>
            <a:xfrm>
              <a:off x="7237950" y="2906705"/>
              <a:ext cx="243075" cy="409756"/>
            </a:xfrm>
            <a:custGeom>
              <a:avLst/>
              <a:gdLst>
                <a:gd name="connsiteX0" fmla="*/ 243076 w 243075"/>
                <a:gd name="connsiteY0" fmla="*/ 0 h 409756"/>
                <a:gd name="connsiteX1" fmla="*/ 0 w 243075"/>
                <a:gd name="connsiteY1" fmla="*/ 114593 h 409756"/>
                <a:gd name="connsiteX2" fmla="*/ 0 w 243075"/>
                <a:gd name="connsiteY2" fmla="*/ 409756 h 40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075" h="409756">
                  <a:moveTo>
                    <a:pt x="243076" y="0"/>
                  </a:moveTo>
                  <a:lnTo>
                    <a:pt x="0" y="114593"/>
                  </a:lnTo>
                  <a:lnTo>
                    <a:pt x="0" y="409756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4" name="Полилиния: фигура 68">
              <a:extLst>
                <a:ext uri="{FF2B5EF4-FFF2-40B4-BE49-F238E27FC236}">
                  <a16:creationId xmlns:a16="http://schemas.microsoft.com/office/drawing/2014/main" id="{A8E93997-D5AE-683F-D9A4-168CECC15B4A}"/>
                </a:ext>
              </a:extLst>
            </p:cNvPr>
            <p:cNvSpPr/>
            <p:nvPr/>
          </p:nvSpPr>
          <p:spPr>
            <a:xfrm>
              <a:off x="7237950" y="3021297"/>
              <a:ext cx="295163" cy="138900"/>
            </a:xfrm>
            <a:custGeom>
              <a:avLst/>
              <a:gdLst>
                <a:gd name="connsiteX0" fmla="*/ 295164 w 295163"/>
                <a:gd name="connsiteY0" fmla="*/ 138900 h 138900"/>
                <a:gd name="connsiteX1" fmla="*/ 0 w 295163"/>
                <a:gd name="connsiteY1" fmla="*/ 0 h 13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163" h="138900">
                  <a:moveTo>
                    <a:pt x="295164" y="138900"/>
                  </a:move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5" name="Полилиния: фигура 69">
              <a:extLst>
                <a:ext uri="{FF2B5EF4-FFF2-40B4-BE49-F238E27FC236}">
                  <a16:creationId xmlns:a16="http://schemas.microsoft.com/office/drawing/2014/main" id="{7B633294-8C9D-18F8-0301-2C31FE7C0E94}"/>
                </a:ext>
              </a:extLst>
            </p:cNvPr>
            <p:cNvSpPr/>
            <p:nvPr/>
          </p:nvSpPr>
          <p:spPr>
            <a:xfrm>
              <a:off x="7533114" y="3021297"/>
              <a:ext cx="295163" cy="138900"/>
            </a:xfrm>
            <a:custGeom>
              <a:avLst/>
              <a:gdLst>
                <a:gd name="connsiteX0" fmla="*/ 0 w 295163"/>
                <a:gd name="connsiteY0" fmla="*/ 138900 h 138900"/>
                <a:gd name="connsiteX1" fmla="*/ 295164 w 295163"/>
                <a:gd name="connsiteY1" fmla="*/ 0 h 13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163" h="138900">
                  <a:moveTo>
                    <a:pt x="0" y="138900"/>
                  </a:moveTo>
                  <a:lnTo>
                    <a:pt x="295164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6" name="Полилиния: фигура 70">
              <a:extLst>
                <a:ext uri="{FF2B5EF4-FFF2-40B4-BE49-F238E27FC236}">
                  <a16:creationId xmlns:a16="http://schemas.microsoft.com/office/drawing/2014/main" id="{E5B6B328-4725-8AA6-64C0-CF22896D7D98}"/>
                </a:ext>
              </a:extLst>
            </p:cNvPr>
            <p:cNvSpPr/>
            <p:nvPr/>
          </p:nvSpPr>
          <p:spPr>
            <a:xfrm>
              <a:off x="7533114" y="3160198"/>
              <a:ext cx="17362" cy="347251"/>
            </a:xfrm>
            <a:custGeom>
              <a:avLst/>
              <a:gdLst>
                <a:gd name="connsiteX0" fmla="*/ 0 w 17362"/>
                <a:gd name="connsiteY0" fmla="*/ 0 h 347251"/>
                <a:gd name="connsiteX1" fmla="*/ 0 w 17362"/>
                <a:gd name="connsiteY1" fmla="*/ 347251 h 34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62" h="347251">
                  <a:moveTo>
                    <a:pt x="0" y="0"/>
                  </a:moveTo>
                  <a:lnTo>
                    <a:pt x="0" y="347251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7" name="Полилиния: фигура 71">
              <a:extLst>
                <a:ext uri="{FF2B5EF4-FFF2-40B4-BE49-F238E27FC236}">
                  <a16:creationId xmlns:a16="http://schemas.microsoft.com/office/drawing/2014/main" id="{E57DFFAE-92FB-4B0C-18D4-16616FAF0F5D}"/>
                </a:ext>
              </a:extLst>
            </p:cNvPr>
            <p:cNvSpPr/>
            <p:nvPr/>
          </p:nvSpPr>
          <p:spPr>
            <a:xfrm>
              <a:off x="7481026" y="2760859"/>
              <a:ext cx="104175" cy="69450"/>
            </a:xfrm>
            <a:custGeom>
              <a:avLst/>
              <a:gdLst>
                <a:gd name="connsiteX0" fmla="*/ 0 w 104175"/>
                <a:gd name="connsiteY0" fmla="*/ 69450 h 69450"/>
                <a:gd name="connsiteX1" fmla="*/ 52088 w 104175"/>
                <a:gd name="connsiteY1" fmla="*/ 0 h 69450"/>
                <a:gd name="connsiteX2" fmla="*/ 104175 w 104175"/>
                <a:gd name="connsiteY2" fmla="*/ 69450 h 6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175" h="69450">
                  <a:moveTo>
                    <a:pt x="0" y="69450"/>
                  </a:moveTo>
                  <a:lnTo>
                    <a:pt x="52088" y="0"/>
                  </a:lnTo>
                  <a:lnTo>
                    <a:pt x="104175" y="6945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8" name="Полилиния: фигура 72">
              <a:extLst>
                <a:ext uri="{FF2B5EF4-FFF2-40B4-BE49-F238E27FC236}">
                  <a16:creationId xmlns:a16="http://schemas.microsoft.com/office/drawing/2014/main" id="{834C1E14-BBE9-4457-7FDA-B0C2D0B22FE9}"/>
                </a:ext>
              </a:extLst>
            </p:cNvPr>
            <p:cNvSpPr/>
            <p:nvPr/>
          </p:nvSpPr>
          <p:spPr>
            <a:xfrm>
              <a:off x="7533114" y="2778222"/>
              <a:ext cx="17362" cy="225713"/>
            </a:xfrm>
            <a:custGeom>
              <a:avLst/>
              <a:gdLst>
                <a:gd name="connsiteX0" fmla="*/ 0 w 17362"/>
                <a:gd name="connsiteY0" fmla="*/ 0 h 225713"/>
                <a:gd name="connsiteX1" fmla="*/ 0 w 17362"/>
                <a:gd name="connsiteY1" fmla="*/ 225713 h 22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62" h="225713">
                  <a:moveTo>
                    <a:pt x="0" y="0"/>
                  </a:moveTo>
                  <a:lnTo>
                    <a:pt x="0" y="225713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59" name="Полилиния: фигура 73">
              <a:extLst>
                <a:ext uri="{FF2B5EF4-FFF2-40B4-BE49-F238E27FC236}">
                  <a16:creationId xmlns:a16="http://schemas.microsoft.com/office/drawing/2014/main" id="{04EC7FC4-AA00-1971-8AB9-260494B2AD8F}"/>
                </a:ext>
              </a:extLst>
            </p:cNvPr>
            <p:cNvSpPr/>
            <p:nvPr/>
          </p:nvSpPr>
          <p:spPr>
            <a:xfrm>
              <a:off x="7672015" y="3299098"/>
              <a:ext cx="260438" cy="121537"/>
            </a:xfrm>
            <a:custGeom>
              <a:avLst/>
              <a:gdLst>
                <a:gd name="connsiteX0" fmla="*/ 0 w 260438"/>
                <a:gd name="connsiteY0" fmla="*/ 0 h 121537"/>
                <a:gd name="connsiteX1" fmla="*/ 260438 w 260438"/>
                <a:gd name="connsiteY1" fmla="*/ 121538 h 1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438" h="121537">
                  <a:moveTo>
                    <a:pt x="0" y="0"/>
                  </a:moveTo>
                  <a:lnTo>
                    <a:pt x="260438" y="121538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60" name="Полилиния: фигура 74">
              <a:extLst>
                <a:ext uri="{FF2B5EF4-FFF2-40B4-BE49-F238E27FC236}">
                  <a16:creationId xmlns:a16="http://schemas.microsoft.com/office/drawing/2014/main" id="{DD58539C-F192-2F64-1F83-34EE06C69EA8}"/>
                </a:ext>
              </a:extLst>
            </p:cNvPr>
            <p:cNvSpPr/>
            <p:nvPr/>
          </p:nvSpPr>
          <p:spPr>
            <a:xfrm>
              <a:off x="7847376" y="3342505"/>
              <a:ext cx="85076" cy="95494"/>
            </a:xfrm>
            <a:custGeom>
              <a:avLst/>
              <a:gdLst>
                <a:gd name="connsiteX0" fmla="*/ 0 w 85076"/>
                <a:gd name="connsiteY0" fmla="*/ 95494 h 95494"/>
                <a:gd name="connsiteX1" fmla="*/ 85077 w 85076"/>
                <a:gd name="connsiteY1" fmla="*/ 76395 h 95494"/>
                <a:gd name="connsiteX2" fmla="*/ 43406 w 85076"/>
                <a:gd name="connsiteY2" fmla="*/ 0 h 9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76" h="95494">
                  <a:moveTo>
                    <a:pt x="0" y="95494"/>
                  </a:moveTo>
                  <a:lnTo>
                    <a:pt x="85077" y="76395"/>
                  </a:lnTo>
                  <a:lnTo>
                    <a:pt x="43406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61" name="Полилиния: фигура 75">
              <a:extLst>
                <a:ext uri="{FF2B5EF4-FFF2-40B4-BE49-F238E27FC236}">
                  <a16:creationId xmlns:a16="http://schemas.microsoft.com/office/drawing/2014/main" id="{AEC3F832-7849-91A2-DAFE-D096A469891D}"/>
                </a:ext>
              </a:extLst>
            </p:cNvPr>
            <p:cNvSpPr/>
            <p:nvPr/>
          </p:nvSpPr>
          <p:spPr>
            <a:xfrm>
              <a:off x="7133775" y="3299098"/>
              <a:ext cx="260438" cy="121537"/>
            </a:xfrm>
            <a:custGeom>
              <a:avLst/>
              <a:gdLst>
                <a:gd name="connsiteX0" fmla="*/ 260438 w 260438"/>
                <a:gd name="connsiteY0" fmla="*/ 0 h 121537"/>
                <a:gd name="connsiteX1" fmla="*/ 0 w 260438"/>
                <a:gd name="connsiteY1" fmla="*/ 121538 h 1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438" h="121537">
                  <a:moveTo>
                    <a:pt x="260438" y="0"/>
                  </a:moveTo>
                  <a:lnTo>
                    <a:pt x="0" y="121538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  <p:sp>
          <p:nvSpPr>
            <p:cNvPr id="62" name="Полилиния: фигура 76">
              <a:extLst>
                <a:ext uri="{FF2B5EF4-FFF2-40B4-BE49-F238E27FC236}">
                  <a16:creationId xmlns:a16="http://schemas.microsoft.com/office/drawing/2014/main" id="{919176FE-A2B2-EBA3-4870-E92FC3F331BC}"/>
                </a:ext>
              </a:extLst>
            </p:cNvPr>
            <p:cNvSpPr/>
            <p:nvPr/>
          </p:nvSpPr>
          <p:spPr>
            <a:xfrm>
              <a:off x="7133775" y="3342505"/>
              <a:ext cx="85076" cy="95494"/>
            </a:xfrm>
            <a:custGeom>
              <a:avLst/>
              <a:gdLst>
                <a:gd name="connsiteX0" fmla="*/ 85077 w 85076"/>
                <a:gd name="connsiteY0" fmla="*/ 95494 h 95494"/>
                <a:gd name="connsiteX1" fmla="*/ 0 w 85076"/>
                <a:gd name="connsiteY1" fmla="*/ 76395 h 95494"/>
                <a:gd name="connsiteX2" fmla="*/ 41670 w 85076"/>
                <a:gd name="connsiteY2" fmla="*/ 0 h 9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76" h="95494">
                  <a:moveTo>
                    <a:pt x="85077" y="95494"/>
                  </a:moveTo>
                  <a:lnTo>
                    <a:pt x="0" y="76395"/>
                  </a:lnTo>
                  <a:lnTo>
                    <a:pt x="41670" y="0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3268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тестирования</a:t>
            </a:r>
            <a:br>
              <a:rPr lang="ru-RU" dirty="0" smtClean="0"/>
            </a:br>
            <a:r>
              <a:rPr lang="ru-RU" dirty="0" smtClean="0"/>
              <a:t>и методика тестирования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30200" y="1933636"/>
            <a:ext cx="3811758" cy="3870264"/>
            <a:chOff x="330200" y="1933636"/>
            <a:chExt cx="3098800" cy="314636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30200" y="1933636"/>
              <a:ext cx="3098800" cy="3146363"/>
            </a:xfrm>
            <a:prstGeom prst="roundRect">
              <a:avLst>
                <a:gd name="adj" fmla="val 683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441" y="2461658"/>
              <a:ext cx="2090319" cy="2090319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5372865" y="3591769"/>
            <a:ext cx="51173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cap="all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rPr>
              <a:t>https://ngfw.jet.su</a:t>
            </a:r>
            <a:endParaRPr lang="ru-RU" sz="3000" cap="all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622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>
            <a:fillRect/>
          </a:stretch>
        </p:blipFill>
        <p:spPr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21"/>
          </p:nvPr>
        </p:nvSpPr>
        <p:spPr>
          <a:xfrm>
            <a:off x="6079898" y="2450784"/>
            <a:ext cx="4715102" cy="1956433"/>
          </a:xfrm>
        </p:spPr>
        <p:txBody>
          <a:bodyPr/>
          <a:lstStyle/>
          <a:p>
            <a:r>
              <a:rPr lang="ru-RU" dirty="0" smtClean="0"/>
              <a:t>Спасибо</a:t>
            </a:r>
          </a:p>
          <a:p>
            <a:r>
              <a:rPr lang="ru-RU" dirty="0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256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ПРЕЗЕНТАЦИИ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868763" y="1907444"/>
            <a:ext cx="4690424" cy="1475133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366862" y="2156358"/>
            <a:ext cx="1003802" cy="977304"/>
            <a:chOff x="430632" y="2415772"/>
            <a:chExt cx="1071479" cy="1043195"/>
          </a:xfrm>
        </p:grpSpPr>
        <p:sp>
          <p:nvSpPr>
            <p:cNvPr id="6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500967" y="2321845"/>
            <a:ext cx="2129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ru-RU" dirty="0">
                <a:ea typeface="Golos Text VF" pitchFamily="2" charset="0"/>
                <a:cs typeface="Arial" panose="020B0604020202020204" pitchFamily="34" charset="0"/>
              </a:rPr>
              <a:t>Функциональное тестирование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99947" y="2383400"/>
            <a:ext cx="1724729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| 01-13</a:t>
            </a:r>
            <a:endParaRPr lang="ru-RU" sz="2800" kern="900" dirty="0">
              <a:solidFill>
                <a:srgbClr val="00C3FF"/>
              </a:solidFill>
              <a:latin typeface="+mj-lt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868763" y="3475423"/>
            <a:ext cx="4690424" cy="1475133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366862" y="3724337"/>
            <a:ext cx="1003802" cy="977304"/>
            <a:chOff x="430632" y="2415772"/>
            <a:chExt cx="1071479" cy="1043195"/>
          </a:xfrm>
        </p:grpSpPr>
        <p:sp>
          <p:nvSpPr>
            <p:cNvPr id="12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500967" y="3889824"/>
            <a:ext cx="2565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ru-RU" dirty="0">
                <a:ea typeface="Golos Text VF" pitchFamily="2" charset="0"/>
                <a:cs typeface="Arial" panose="020B0604020202020204" pitchFamily="34" charset="0"/>
              </a:rPr>
              <a:t>Нагрузочное тестирование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899947" y="3951379"/>
            <a:ext cx="1724729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| </a:t>
            </a:r>
            <a:r>
              <a:rPr lang="ru-RU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28-32</a:t>
            </a:r>
            <a:endParaRPr lang="ru-RU" sz="2800" kern="900" dirty="0">
              <a:solidFill>
                <a:srgbClr val="00C3FF"/>
              </a:solidFill>
              <a:latin typeface="+mj-lt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624490" y="1907444"/>
            <a:ext cx="4635845" cy="1475133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6122589" y="2156358"/>
            <a:ext cx="1003802" cy="977304"/>
            <a:chOff x="430632" y="2415772"/>
            <a:chExt cx="1071479" cy="1043195"/>
          </a:xfrm>
        </p:grpSpPr>
        <p:sp>
          <p:nvSpPr>
            <p:cNvPr id="18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256694" y="2460344"/>
            <a:ext cx="2182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Результаты 2025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535606" y="2383400"/>
            <a:ext cx="1724729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| </a:t>
            </a:r>
            <a:r>
              <a:rPr lang="ru-RU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14-27</a:t>
            </a:r>
            <a:endParaRPr lang="ru-RU" sz="2800" kern="900" dirty="0">
              <a:solidFill>
                <a:srgbClr val="00C3FF"/>
              </a:solidFill>
              <a:latin typeface="+mj-lt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624490" y="3475423"/>
            <a:ext cx="4635845" cy="1475133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6122589" y="3724337"/>
            <a:ext cx="1003802" cy="977304"/>
            <a:chOff x="430632" y="2415772"/>
            <a:chExt cx="1071479" cy="1043195"/>
          </a:xfrm>
        </p:grpSpPr>
        <p:sp>
          <p:nvSpPr>
            <p:cNvPr id="24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256694" y="4028323"/>
            <a:ext cx="256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будет дальше?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535606" y="3951379"/>
            <a:ext cx="1724729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| </a:t>
            </a:r>
            <a:r>
              <a:rPr lang="ru-RU" sz="2800" kern="900" dirty="0" smtClean="0">
                <a:solidFill>
                  <a:srgbClr val="00C3FF"/>
                </a:solidFill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33-47</a:t>
            </a:r>
            <a:endParaRPr lang="ru-RU" sz="2800" kern="900" dirty="0">
              <a:solidFill>
                <a:srgbClr val="00C3FF"/>
              </a:solidFill>
              <a:latin typeface="+mj-lt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88" y="341617"/>
            <a:ext cx="2540189" cy="194893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97256" y="5227524"/>
            <a:ext cx="3647504" cy="1654162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639944" y="2440222"/>
            <a:ext cx="428625" cy="409575"/>
            <a:chOff x="5740400" y="3400425"/>
            <a:chExt cx="428625" cy="409575"/>
          </a:xfrm>
        </p:grpSpPr>
        <p:sp>
          <p:nvSpPr>
            <p:cNvPr id="31" name="Freeform 219"/>
            <p:cNvSpPr>
              <a:spLocks/>
            </p:cNvSpPr>
            <p:nvPr/>
          </p:nvSpPr>
          <p:spPr bwMode="auto">
            <a:xfrm>
              <a:off x="5740400" y="3457575"/>
              <a:ext cx="428625" cy="352425"/>
            </a:xfrm>
            <a:custGeom>
              <a:avLst/>
              <a:gdLst>
                <a:gd name="T0" fmla="*/ 233 w 270"/>
                <a:gd name="T1" fmla="*/ 0 h 222"/>
                <a:gd name="T2" fmla="*/ 270 w 270"/>
                <a:gd name="T3" fmla="*/ 0 h 222"/>
                <a:gd name="T4" fmla="*/ 270 w 270"/>
                <a:gd name="T5" fmla="*/ 222 h 222"/>
                <a:gd name="T6" fmla="*/ 0 w 270"/>
                <a:gd name="T7" fmla="*/ 222 h 222"/>
                <a:gd name="T8" fmla="*/ 0 w 270"/>
                <a:gd name="T9" fmla="*/ 0 h 222"/>
                <a:gd name="T10" fmla="*/ 37 w 270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22">
                  <a:moveTo>
                    <a:pt x="233" y="0"/>
                  </a:moveTo>
                  <a:lnTo>
                    <a:pt x="270" y="0"/>
                  </a:lnTo>
                  <a:lnTo>
                    <a:pt x="270" y="222"/>
                  </a:lnTo>
                  <a:lnTo>
                    <a:pt x="0" y="222"/>
                  </a:lnTo>
                  <a:lnTo>
                    <a:pt x="0" y="0"/>
                  </a:lnTo>
                  <a:lnTo>
                    <a:pt x="37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220"/>
            <p:cNvSpPr>
              <a:spLocks noChangeShapeType="1"/>
            </p:cNvSpPr>
            <p:nvPr/>
          </p:nvSpPr>
          <p:spPr bwMode="auto">
            <a:xfrm>
              <a:off x="5954713" y="3457575"/>
              <a:ext cx="0" cy="2936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Freeform 221"/>
            <p:cNvSpPr>
              <a:spLocks/>
            </p:cNvSpPr>
            <p:nvPr/>
          </p:nvSpPr>
          <p:spPr bwMode="auto">
            <a:xfrm>
              <a:off x="5799138" y="3400425"/>
              <a:ext cx="311150" cy="350838"/>
            </a:xfrm>
            <a:custGeom>
              <a:avLst/>
              <a:gdLst>
                <a:gd name="T0" fmla="*/ 0 w 196"/>
                <a:gd name="T1" fmla="*/ 0 h 221"/>
                <a:gd name="T2" fmla="*/ 98 w 196"/>
                <a:gd name="T3" fmla="*/ 36 h 221"/>
                <a:gd name="T4" fmla="*/ 196 w 196"/>
                <a:gd name="T5" fmla="*/ 0 h 221"/>
                <a:gd name="T6" fmla="*/ 196 w 196"/>
                <a:gd name="T7" fmla="*/ 184 h 221"/>
                <a:gd name="T8" fmla="*/ 98 w 196"/>
                <a:gd name="T9" fmla="*/ 221 h 221"/>
                <a:gd name="T10" fmla="*/ 0 w 196"/>
                <a:gd name="T11" fmla="*/ 184 h 221"/>
                <a:gd name="T12" fmla="*/ 0 w 196"/>
                <a:gd name="T1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1">
                  <a:moveTo>
                    <a:pt x="0" y="0"/>
                  </a:moveTo>
                  <a:lnTo>
                    <a:pt x="98" y="36"/>
                  </a:lnTo>
                  <a:lnTo>
                    <a:pt x="196" y="0"/>
                  </a:lnTo>
                  <a:lnTo>
                    <a:pt x="196" y="184"/>
                  </a:lnTo>
                  <a:lnTo>
                    <a:pt x="98" y="221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39944" y="3950604"/>
            <a:ext cx="479425" cy="479425"/>
            <a:chOff x="7807326" y="3371851"/>
            <a:chExt cx="479425" cy="479425"/>
          </a:xfrm>
        </p:grpSpPr>
        <p:sp>
          <p:nvSpPr>
            <p:cNvPr id="35" name="Freeform 94"/>
            <p:cNvSpPr>
              <a:spLocks/>
            </p:cNvSpPr>
            <p:nvPr/>
          </p:nvSpPr>
          <p:spPr bwMode="auto">
            <a:xfrm>
              <a:off x="7807326" y="3371851"/>
              <a:ext cx="479425" cy="479425"/>
            </a:xfrm>
            <a:custGeom>
              <a:avLst/>
              <a:gdLst>
                <a:gd name="T0" fmla="*/ 302 w 302"/>
                <a:gd name="T1" fmla="*/ 302 h 302"/>
                <a:gd name="T2" fmla="*/ 0 w 302"/>
                <a:gd name="T3" fmla="*/ 302 h 302"/>
                <a:gd name="T4" fmla="*/ 0 w 302"/>
                <a:gd name="T5" fmla="*/ 0 h 302"/>
                <a:gd name="T6" fmla="*/ 110 w 302"/>
                <a:gd name="T7" fmla="*/ 0 h 302"/>
                <a:gd name="T8" fmla="*/ 151 w 302"/>
                <a:gd name="T9" fmla="*/ 55 h 302"/>
                <a:gd name="T10" fmla="*/ 302 w 302"/>
                <a:gd name="T11" fmla="*/ 55 h 302"/>
                <a:gd name="T12" fmla="*/ 302 w 302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302">
                  <a:moveTo>
                    <a:pt x="302" y="302"/>
                  </a:moveTo>
                  <a:lnTo>
                    <a:pt x="0" y="302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51" y="55"/>
                  </a:lnTo>
                  <a:lnTo>
                    <a:pt x="302" y="55"/>
                  </a:lnTo>
                  <a:lnTo>
                    <a:pt x="302" y="302"/>
                  </a:lnTo>
                  <a:close/>
                </a:path>
              </a:pathLst>
            </a:cu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Freeform 95"/>
            <p:cNvSpPr>
              <a:spLocks/>
            </p:cNvSpPr>
            <p:nvPr/>
          </p:nvSpPr>
          <p:spPr bwMode="auto">
            <a:xfrm>
              <a:off x="8004176" y="3546476"/>
              <a:ext cx="85725" cy="130175"/>
            </a:xfrm>
            <a:custGeom>
              <a:avLst/>
              <a:gdLst>
                <a:gd name="T0" fmla="*/ 16 w 32"/>
                <a:gd name="T1" fmla="*/ 48 h 48"/>
                <a:gd name="T2" fmla="*/ 16 w 32"/>
                <a:gd name="T3" fmla="*/ 48 h 48"/>
                <a:gd name="T4" fmla="*/ 0 w 32"/>
                <a:gd name="T5" fmla="*/ 32 h 48"/>
                <a:gd name="T6" fmla="*/ 0 w 32"/>
                <a:gd name="T7" fmla="*/ 16 h 48"/>
                <a:gd name="T8" fmla="*/ 16 w 32"/>
                <a:gd name="T9" fmla="*/ 0 h 48"/>
                <a:gd name="T10" fmla="*/ 16 w 32"/>
                <a:gd name="T11" fmla="*/ 0 h 48"/>
                <a:gd name="T12" fmla="*/ 32 w 32"/>
                <a:gd name="T13" fmla="*/ 16 h 48"/>
                <a:gd name="T14" fmla="*/ 32 w 32"/>
                <a:gd name="T15" fmla="*/ 32 h 48"/>
                <a:gd name="T16" fmla="*/ 16 w 32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8"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1"/>
                    <a:pt x="0" y="3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41"/>
                    <a:pt x="25" y="48"/>
                    <a:pt x="16" y="48"/>
                  </a:cubicBezTo>
                  <a:close/>
                </a:path>
              </a:pathLst>
            </a:cu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96"/>
            <p:cNvSpPr>
              <a:spLocks/>
            </p:cNvSpPr>
            <p:nvPr/>
          </p:nvSpPr>
          <p:spPr bwMode="auto">
            <a:xfrm>
              <a:off x="7937501" y="3698876"/>
              <a:ext cx="219075" cy="65088"/>
            </a:xfrm>
            <a:custGeom>
              <a:avLst/>
              <a:gdLst>
                <a:gd name="T0" fmla="*/ 80 w 80"/>
                <a:gd name="T1" fmla="*/ 24 h 24"/>
                <a:gd name="T2" fmla="*/ 0 w 80"/>
                <a:gd name="T3" fmla="*/ 24 h 24"/>
                <a:gd name="T4" fmla="*/ 0 w 80"/>
                <a:gd name="T5" fmla="*/ 24 h 24"/>
                <a:gd name="T6" fmla="*/ 24 w 80"/>
                <a:gd name="T7" fmla="*/ 0 h 24"/>
                <a:gd name="T8" fmla="*/ 56 w 80"/>
                <a:gd name="T9" fmla="*/ 0 h 24"/>
                <a:gd name="T10" fmla="*/ 80 w 8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4">
                  <a:moveTo>
                    <a:pt x="8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80" y="11"/>
                    <a:pt x="80" y="24"/>
                  </a:cubicBezTo>
                  <a:close/>
                </a:path>
              </a:pathLst>
            </a:cu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8" name="Freeform 94"/>
          <p:cNvSpPr>
            <a:spLocks/>
          </p:cNvSpPr>
          <p:nvPr/>
        </p:nvSpPr>
        <p:spPr bwMode="auto">
          <a:xfrm>
            <a:off x="6384777" y="3950604"/>
            <a:ext cx="479425" cy="479425"/>
          </a:xfrm>
          <a:custGeom>
            <a:avLst/>
            <a:gdLst>
              <a:gd name="T0" fmla="*/ 302 w 302"/>
              <a:gd name="T1" fmla="*/ 302 h 302"/>
              <a:gd name="T2" fmla="*/ 0 w 302"/>
              <a:gd name="T3" fmla="*/ 302 h 302"/>
              <a:gd name="T4" fmla="*/ 0 w 302"/>
              <a:gd name="T5" fmla="*/ 0 h 302"/>
              <a:gd name="T6" fmla="*/ 110 w 302"/>
              <a:gd name="T7" fmla="*/ 0 h 302"/>
              <a:gd name="T8" fmla="*/ 151 w 302"/>
              <a:gd name="T9" fmla="*/ 55 h 302"/>
              <a:gd name="T10" fmla="*/ 302 w 302"/>
              <a:gd name="T11" fmla="*/ 55 h 302"/>
              <a:gd name="T12" fmla="*/ 302 w 302"/>
              <a:gd name="T1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2" h="302">
                <a:moveTo>
                  <a:pt x="302" y="302"/>
                </a:moveTo>
                <a:lnTo>
                  <a:pt x="0" y="302"/>
                </a:lnTo>
                <a:lnTo>
                  <a:pt x="0" y="0"/>
                </a:lnTo>
                <a:lnTo>
                  <a:pt x="110" y="0"/>
                </a:lnTo>
                <a:lnTo>
                  <a:pt x="151" y="55"/>
                </a:lnTo>
                <a:lnTo>
                  <a:pt x="302" y="55"/>
                </a:lnTo>
                <a:lnTo>
                  <a:pt x="302" y="302"/>
                </a:lnTo>
                <a:close/>
              </a:path>
            </a:pathLst>
          </a:custGeom>
          <a:noFill/>
          <a:ln w="22225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Freeform 149"/>
          <p:cNvSpPr>
            <a:spLocks/>
          </p:cNvSpPr>
          <p:nvPr/>
        </p:nvSpPr>
        <p:spPr bwMode="auto">
          <a:xfrm>
            <a:off x="6498044" y="4123642"/>
            <a:ext cx="217488" cy="219075"/>
          </a:xfrm>
          <a:custGeom>
            <a:avLst/>
            <a:gdLst>
              <a:gd name="T0" fmla="*/ 68 w 137"/>
              <a:gd name="T1" fmla="*/ 0 h 138"/>
              <a:gd name="T2" fmla="*/ 89 w 137"/>
              <a:gd name="T3" fmla="*/ 48 h 138"/>
              <a:gd name="T4" fmla="*/ 137 w 137"/>
              <a:gd name="T5" fmla="*/ 48 h 138"/>
              <a:gd name="T6" fmla="*/ 103 w 137"/>
              <a:gd name="T7" fmla="*/ 83 h 138"/>
              <a:gd name="T8" fmla="*/ 117 w 137"/>
              <a:gd name="T9" fmla="*/ 138 h 138"/>
              <a:gd name="T10" fmla="*/ 68 w 137"/>
              <a:gd name="T11" fmla="*/ 110 h 138"/>
              <a:gd name="T12" fmla="*/ 20 w 137"/>
              <a:gd name="T13" fmla="*/ 138 h 138"/>
              <a:gd name="T14" fmla="*/ 34 w 137"/>
              <a:gd name="T15" fmla="*/ 83 h 138"/>
              <a:gd name="T16" fmla="*/ 0 w 137"/>
              <a:gd name="T17" fmla="*/ 48 h 138"/>
              <a:gd name="T18" fmla="*/ 48 w 137"/>
              <a:gd name="T19" fmla="*/ 48 h 138"/>
              <a:gd name="T20" fmla="*/ 68 w 137"/>
              <a:gd name="T21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7" h="138">
                <a:moveTo>
                  <a:pt x="68" y="0"/>
                </a:moveTo>
                <a:lnTo>
                  <a:pt x="89" y="48"/>
                </a:lnTo>
                <a:lnTo>
                  <a:pt x="137" y="48"/>
                </a:lnTo>
                <a:lnTo>
                  <a:pt x="103" y="83"/>
                </a:lnTo>
                <a:lnTo>
                  <a:pt x="117" y="138"/>
                </a:lnTo>
                <a:lnTo>
                  <a:pt x="68" y="110"/>
                </a:lnTo>
                <a:lnTo>
                  <a:pt x="20" y="138"/>
                </a:lnTo>
                <a:lnTo>
                  <a:pt x="34" y="83"/>
                </a:lnTo>
                <a:lnTo>
                  <a:pt x="0" y="48"/>
                </a:lnTo>
                <a:lnTo>
                  <a:pt x="48" y="48"/>
                </a:lnTo>
                <a:lnTo>
                  <a:pt x="68" y="0"/>
                </a:lnTo>
                <a:close/>
              </a:path>
            </a:pathLst>
          </a:custGeom>
          <a:noFill/>
          <a:ln w="22225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6395597" y="2402408"/>
            <a:ext cx="479425" cy="528148"/>
            <a:chOff x="7862888" y="4433888"/>
            <a:chExt cx="390525" cy="430213"/>
          </a:xfrm>
        </p:grpSpPr>
        <p:sp>
          <p:nvSpPr>
            <p:cNvPr id="41" name="Freeform 49"/>
            <p:cNvSpPr>
              <a:spLocks/>
            </p:cNvSpPr>
            <p:nvPr/>
          </p:nvSpPr>
          <p:spPr bwMode="auto">
            <a:xfrm>
              <a:off x="7862888" y="4452938"/>
              <a:ext cx="390525" cy="411163"/>
            </a:xfrm>
            <a:custGeom>
              <a:avLst/>
              <a:gdLst>
                <a:gd name="T0" fmla="*/ 172 w 246"/>
                <a:gd name="T1" fmla="*/ 0 h 259"/>
                <a:gd name="T2" fmla="*/ 246 w 246"/>
                <a:gd name="T3" fmla="*/ 0 h 259"/>
                <a:gd name="T4" fmla="*/ 246 w 246"/>
                <a:gd name="T5" fmla="*/ 259 h 259"/>
                <a:gd name="T6" fmla="*/ 0 w 246"/>
                <a:gd name="T7" fmla="*/ 259 h 259"/>
                <a:gd name="T8" fmla="*/ 0 w 246"/>
                <a:gd name="T9" fmla="*/ 0 h 259"/>
                <a:gd name="T10" fmla="*/ 74 w 246"/>
                <a:gd name="T1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259">
                  <a:moveTo>
                    <a:pt x="172" y="0"/>
                  </a:moveTo>
                  <a:lnTo>
                    <a:pt x="246" y="0"/>
                  </a:lnTo>
                  <a:lnTo>
                    <a:pt x="246" y="259"/>
                  </a:lnTo>
                  <a:lnTo>
                    <a:pt x="0" y="259"/>
                  </a:lnTo>
                  <a:lnTo>
                    <a:pt x="0" y="0"/>
                  </a:lnTo>
                  <a:lnTo>
                    <a:pt x="74" y="0"/>
                  </a:ln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auto">
            <a:xfrm>
              <a:off x="7921625" y="4511675"/>
              <a:ext cx="273050" cy="293688"/>
            </a:xfrm>
            <a:custGeom>
              <a:avLst/>
              <a:gdLst>
                <a:gd name="T0" fmla="*/ 135 w 172"/>
                <a:gd name="T1" fmla="*/ 0 h 185"/>
                <a:gd name="T2" fmla="*/ 172 w 172"/>
                <a:gd name="T3" fmla="*/ 0 h 185"/>
                <a:gd name="T4" fmla="*/ 172 w 172"/>
                <a:gd name="T5" fmla="*/ 185 h 185"/>
                <a:gd name="T6" fmla="*/ 0 w 172"/>
                <a:gd name="T7" fmla="*/ 185 h 185"/>
                <a:gd name="T8" fmla="*/ 0 w 172"/>
                <a:gd name="T9" fmla="*/ 0 h 185"/>
                <a:gd name="T10" fmla="*/ 37 w 172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85">
                  <a:moveTo>
                    <a:pt x="135" y="0"/>
                  </a:moveTo>
                  <a:lnTo>
                    <a:pt x="172" y="0"/>
                  </a:lnTo>
                  <a:lnTo>
                    <a:pt x="172" y="185"/>
                  </a:lnTo>
                  <a:lnTo>
                    <a:pt x="0" y="185"/>
                  </a:lnTo>
                  <a:lnTo>
                    <a:pt x="0" y="0"/>
                  </a:lnTo>
                  <a:lnTo>
                    <a:pt x="37" y="0"/>
                  </a:ln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51"/>
            <p:cNvSpPr>
              <a:spLocks/>
            </p:cNvSpPr>
            <p:nvPr/>
          </p:nvSpPr>
          <p:spPr bwMode="auto">
            <a:xfrm>
              <a:off x="7980363" y="4433888"/>
              <a:ext cx="155575" cy="117475"/>
            </a:xfrm>
            <a:custGeom>
              <a:avLst/>
              <a:gdLst>
                <a:gd name="T0" fmla="*/ 0 w 64"/>
                <a:gd name="T1" fmla="*/ 0 h 48"/>
                <a:gd name="T2" fmla="*/ 0 w 64"/>
                <a:gd name="T3" fmla="*/ 48 h 48"/>
                <a:gd name="T4" fmla="*/ 16 w 64"/>
                <a:gd name="T5" fmla="*/ 48 h 48"/>
                <a:gd name="T6" fmla="*/ 32 w 64"/>
                <a:gd name="T7" fmla="*/ 32 h 48"/>
                <a:gd name="T8" fmla="*/ 48 w 64"/>
                <a:gd name="T9" fmla="*/ 48 h 48"/>
                <a:gd name="T10" fmla="*/ 64 w 64"/>
                <a:gd name="T11" fmla="*/ 48 h 48"/>
                <a:gd name="T12" fmla="*/ 64 w 64"/>
                <a:gd name="T13" fmla="*/ 0 h 48"/>
                <a:gd name="T14" fmla="*/ 0 w 64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8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39"/>
                    <a:pt x="23" y="32"/>
                    <a:pt x="32" y="32"/>
                  </a:cubicBezTo>
                  <a:cubicBezTo>
                    <a:pt x="41" y="32"/>
                    <a:pt x="48" y="39"/>
                    <a:pt x="48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Line 52"/>
            <p:cNvSpPr>
              <a:spLocks noChangeShapeType="1"/>
            </p:cNvSpPr>
            <p:nvPr/>
          </p:nvSpPr>
          <p:spPr bwMode="auto">
            <a:xfrm>
              <a:off x="7999413" y="4648200"/>
              <a:ext cx="117475" cy="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Line 53"/>
            <p:cNvSpPr>
              <a:spLocks noChangeShapeType="1"/>
            </p:cNvSpPr>
            <p:nvPr/>
          </p:nvSpPr>
          <p:spPr bwMode="auto">
            <a:xfrm>
              <a:off x="7999413" y="4725988"/>
              <a:ext cx="117475" cy="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2169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F9B1D71-B7B6-11FC-598B-F08704744666}"/>
              </a:ext>
            </a:extLst>
          </p:cNvPr>
          <p:cNvGrpSpPr/>
          <p:nvPr/>
        </p:nvGrpSpPr>
        <p:grpSpPr>
          <a:xfrm>
            <a:off x="7715250" y="1622416"/>
            <a:ext cx="4476751" cy="4066581"/>
            <a:chOff x="14405586" y="3505200"/>
            <a:chExt cx="9978414" cy="906417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/>
            <a:srcRect t="641" r="748" b="221"/>
            <a:stretch/>
          </p:blipFill>
          <p:spPr>
            <a:xfrm>
              <a:off x="14405586" y="3505200"/>
              <a:ext cx="9978414" cy="7096125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446" t="736" r="630" b="45563"/>
            <a:stretch/>
          </p:blipFill>
          <p:spPr>
            <a:xfrm>
              <a:off x="14408150" y="10601325"/>
              <a:ext cx="9975850" cy="1968046"/>
            </a:xfrm>
            <a:prstGeom prst="rect">
              <a:avLst/>
            </a:prstGeom>
          </p:spPr>
        </p:pic>
      </p:grp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086"/>
          <a:stretch/>
        </p:blipFill>
        <p:spPr>
          <a:xfrm>
            <a:off x="6717142" y="1234992"/>
            <a:ext cx="5465334" cy="504762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 bwMode="auto">
          <a:xfrm>
            <a:off x="1025462" y="1336106"/>
            <a:ext cx="5070538" cy="1395657"/>
          </a:xfrm>
          <a:prstGeom prst="roundRect">
            <a:avLst>
              <a:gd name="adj" fmla="val 11103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28650"/>
            <a:r>
              <a:rPr lang="ru-RU" dirty="0"/>
              <a:t>Инструмент для ИБ-специалистов, независимый от </a:t>
            </a:r>
            <a:r>
              <a:rPr lang="ru-RU" dirty="0" smtClean="0"/>
              <a:t>производителей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Функциональное тестирование – это </a:t>
            </a:r>
          </a:p>
        </p:txBody>
      </p:sp>
      <p:grpSp>
        <p:nvGrpSpPr>
          <p:cNvPr id="6" name="Группа 5"/>
          <p:cNvGrpSpPr/>
          <p:nvPr/>
        </p:nvGrpSpPr>
        <p:grpSpPr>
          <a:xfrm rot="19022168">
            <a:off x="298792" y="1481971"/>
            <a:ext cx="1133856" cy="1103927"/>
            <a:chOff x="430632" y="2415772"/>
            <a:chExt cx="1071479" cy="1043195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10" name="Скругленный прямоугольник 9"/>
          <p:cNvSpPr/>
          <p:nvPr/>
        </p:nvSpPr>
        <p:spPr bwMode="auto">
          <a:xfrm>
            <a:off x="1034418" y="3060979"/>
            <a:ext cx="5070538" cy="1395657"/>
          </a:xfrm>
          <a:prstGeom prst="roundRect">
            <a:avLst>
              <a:gd name="adj" fmla="val 11103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28650"/>
            <a:r>
              <a:rPr lang="ru-RU" dirty="0"/>
              <a:t>Тестирование популярных NGFW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с включенными </a:t>
            </a:r>
            <a:r>
              <a:rPr lang="ru-RU" dirty="0" smtClean="0"/>
              <a:t>модулями</a:t>
            </a:r>
            <a:endParaRPr lang="en-US" dirty="0" smtClean="0"/>
          </a:p>
          <a:p>
            <a:pPr marL="628650"/>
            <a:r>
              <a:rPr lang="ru-RU" dirty="0" smtClean="0"/>
              <a:t>безопасности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 rot="19022168">
            <a:off x="307748" y="3206844"/>
            <a:ext cx="1133856" cy="1103927"/>
            <a:chOff x="430632" y="2415772"/>
            <a:chExt cx="1071479" cy="1043195"/>
          </a:xfrm>
        </p:grpSpPr>
        <p:sp>
          <p:nvSpPr>
            <p:cNvPr id="12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14" name="Скругленный прямоугольник 13"/>
          <p:cNvSpPr/>
          <p:nvPr/>
        </p:nvSpPr>
        <p:spPr bwMode="auto">
          <a:xfrm>
            <a:off x="1024995" y="4691323"/>
            <a:ext cx="5070538" cy="1395657"/>
          </a:xfrm>
          <a:prstGeom prst="roundRect">
            <a:avLst>
              <a:gd name="adj" fmla="val 11103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28650"/>
            <a:r>
              <a:rPr lang="ru-RU" dirty="0"/>
              <a:t>Условия приближены к реальным</a:t>
            </a:r>
          </a:p>
        </p:txBody>
      </p:sp>
      <p:grpSp>
        <p:nvGrpSpPr>
          <p:cNvPr id="15" name="Группа 14"/>
          <p:cNvGrpSpPr/>
          <p:nvPr/>
        </p:nvGrpSpPr>
        <p:grpSpPr>
          <a:xfrm rot="19022168">
            <a:off x="298325" y="4837188"/>
            <a:ext cx="1133856" cy="1103927"/>
            <a:chOff x="430632" y="2415772"/>
            <a:chExt cx="1071479" cy="1043195"/>
          </a:xfrm>
        </p:grpSpPr>
        <p:sp>
          <p:nvSpPr>
            <p:cNvPr id="16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960" y="1762125"/>
            <a:ext cx="563278" cy="56327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788" y="3474578"/>
            <a:ext cx="552450" cy="5524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208" y="5150365"/>
            <a:ext cx="5048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02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/>
          </a:blip>
          <a:srcRect r="20414"/>
          <a:stretch/>
        </p:blipFill>
        <p:spPr>
          <a:xfrm>
            <a:off x="0" y="1752393"/>
            <a:ext cx="4932728" cy="38006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Функциональное тестирование 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15"/>
          <a:stretch/>
        </p:blipFill>
        <p:spPr>
          <a:xfrm>
            <a:off x="-9525" y="1402875"/>
            <a:ext cx="5880100" cy="4752000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6099744" y="1536129"/>
            <a:ext cx="4834956" cy="4618744"/>
            <a:chOff x="6099744" y="1536131"/>
            <a:chExt cx="4834956" cy="4925136"/>
          </a:xfrm>
        </p:grpSpPr>
        <p:sp>
          <p:nvSpPr>
            <p:cNvPr id="5" name="Скругленный прямоугольник 4"/>
            <p:cNvSpPr/>
            <p:nvPr/>
          </p:nvSpPr>
          <p:spPr bwMode="auto">
            <a:xfrm>
              <a:off x="6099744" y="1536132"/>
              <a:ext cx="4834956" cy="908192"/>
            </a:xfrm>
            <a:prstGeom prst="roundRect">
              <a:avLst>
                <a:gd name="adj" fmla="val 11103"/>
              </a:avLst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/>
              <a:r>
                <a:rPr lang="ru-RU" sz="1600" dirty="0"/>
                <a:t>Один унифицированный </a:t>
              </a:r>
              <a:r>
                <a:rPr lang="ru-RU" sz="1600" dirty="0" err="1"/>
                <a:t>демостенд</a:t>
              </a:r>
              <a:endParaRPr lang="ru-RU" sz="1600" dirty="0"/>
            </a:p>
          </p:txBody>
        </p:sp>
        <p:sp>
          <p:nvSpPr>
            <p:cNvPr id="8" name="Прямоугольник с двумя скругленными соседними углами 7"/>
            <p:cNvSpPr/>
            <p:nvPr/>
          </p:nvSpPr>
          <p:spPr bwMode="auto">
            <a:xfrm rot="16200000">
              <a:off x="5712609" y="1923266"/>
              <a:ext cx="908191" cy="1339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 bwMode="auto">
            <a:xfrm>
              <a:off x="6099744" y="2534804"/>
              <a:ext cx="4834956" cy="908192"/>
            </a:xfrm>
            <a:prstGeom prst="roundRect">
              <a:avLst>
                <a:gd name="adj" fmla="val 11103"/>
              </a:avLst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/>
              <a:r>
                <a:rPr lang="ru-RU" sz="1600" dirty="0"/>
                <a:t>Более 260 </a:t>
              </a:r>
              <a:r>
                <a:rPr lang="ru-RU" sz="1600" dirty="0" smtClean="0"/>
                <a:t>параметров</a:t>
              </a:r>
              <a:r>
                <a:rPr lang="en-US" sz="1600" dirty="0" smtClean="0"/>
                <a:t> </a:t>
              </a:r>
              <a:r>
                <a:rPr lang="ru-RU" sz="1600" dirty="0" smtClean="0"/>
                <a:t>по </a:t>
              </a:r>
              <a:r>
                <a:rPr lang="ru-RU" sz="1600" dirty="0"/>
                <a:t>одной методике</a:t>
              </a:r>
            </a:p>
          </p:txBody>
        </p:sp>
        <p:sp>
          <p:nvSpPr>
            <p:cNvPr id="10" name="Прямоугольник с двумя скругленными соседними углами 9"/>
            <p:cNvSpPr/>
            <p:nvPr/>
          </p:nvSpPr>
          <p:spPr bwMode="auto">
            <a:xfrm rot="16200000">
              <a:off x="5712609" y="2921938"/>
              <a:ext cx="908191" cy="1339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 bwMode="auto">
            <a:xfrm>
              <a:off x="6099744" y="3533472"/>
              <a:ext cx="4834956" cy="908192"/>
            </a:xfrm>
            <a:prstGeom prst="roundRect">
              <a:avLst>
                <a:gd name="adj" fmla="val 11103"/>
              </a:avLst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/>
              <a:r>
                <a:rPr lang="ru-RU" sz="1600" dirty="0"/>
                <a:t>Опубликовано </a:t>
              </a:r>
              <a:r>
                <a:rPr lang="ru-RU" sz="1600" dirty="0" smtClean="0"/>
                <a:t>10 </a:t>
              </a:r>
              <a:r>
                <a:rPr lang="ru-RU" sz="1600" dirty="0"/>
                <a:t>решений</a:t>
              </a:r>
            </a:p>
          </p:txBody>
        </p:sp>
        <p:sp>
          <p:nvSpPr>
            <p:cNvPr id="12" name="Прямоугольник с двумя скругленными соседними углами 11"/>
            <p:cNvSpPr/>
            <p:nvPr/>
          </p:nvSpPr>
          <p:spPr bwMode="auto">
            <a:xfrm rot="16200000">
              <a:off x="5712609" y="3920606"/>
              <a:ext cx="908191" cy="1339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 bwMode="auto">
            <a:xfrm>
              <a:off x="6099744" y="4532144"/>
              <a:ext cx="4834956" cy="908192"/>
            </a:xfrm>
            <a:prstGeom prst="roundRect">
              <a:avLst>
                <a:gd name="adj" fmla="val 11103"/>
              </a:avLst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/>
              <a:r>
                <a:rPr lang="ru-RU" sz="1600" dirty="0"/>
                <a:t>Прозрачная методика</a:t>
              </a:r>
            </a:p>
          </p:txBody>
        </p:sp>
        <p:sp>
          <p:nvSpPr>
            <p:cNvPr id="14" name="Прямоугольник с двумя скругленными соседними углами 13"/>
            <p:cNvSpPr/>
            <p:nvPr/>
          </p:nvSpPr>
          <p:spPr bwMode="auto">
            <a:xfrm rot="16200000">
              <a:off x="5712609" y="4919278"/>
              <a:ext cx="908191" cy="1339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 bwMode="auto">
            <a:xfrm>
              <a:off x="6099744" y="5553075"/>
              <a:ext cx="4834956" cy="908192"/>
            </a:xfrm>
            <a:prstGeom prst="roundRect">
              <a:avLst>
                <a:gd name="adj" fmla="val 11103"/>
              </a:avLst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55600"/>
              <a:r>
                <a:rPr lang="ru-RU" sz="1600" dirty="0"/>
                <a:t>Возможность удобного </a:t>
              </a:r>
              <a:r>
                <a:rPr lang="ru-RU" sz="1600" dirty="0" smtClean="0"/>
                <a:t>поиска</a:t>
              </a:r>
              <a:endParaRPr lang="en-US" sz="1600" dirty="0" smtClean="0"/>
            </a:p>
            <a:p>
              <a:pPr marL="355600"/>
              <a:r>
                <a:rPr lang="ru-RU" sz="1600" dirty="0" smtClean="0"/>
                <a:t>и </a:t>
              </a:r>
              <a:r>
                <a:rPr lang="ru-RU" sz="1600" dirty="0"/>
                <a:t>скачивание результатов</a:t>
              </a:r>
            </a:p>
          </p:txBody>
        </p:sp>
        <p:sp>
          <p:nvSpPr>
            <p:cNvPr id="16" name="Прямоугольник с двумя скругленными соседними углами 15"/>
            <p:cNvSpPr/>
            <p:nvPr/>
          </p:nvSpPr>
          <p:spPr bwMode="auto">
            <a:xfrm rot="16200000">
              <a:off x="5712609" y="5940209"/>
              <a:ext cx="908191" cy="1339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91821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Функциональное тестирование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Body">
            <a:extLst>
              <a:ext uri="{FF2B5EF4-FFF2-40B4-BE49-F238E27FC236}">
                <a16:creationId xmlns:a16="http://schemas.microsoft.com/office/drawing/2014/main" id="{A3CD09E1-A9C4-2A05-9B13-C76FDD0EEC72}"/>
              </a:ext>
            </a:extLst>
          </p:cNvPr>
          <p:cNvSpPr txBox="1"/>
          <p:nvPr/>
        </p:nvSpPr>
        <p:spPr>
          <a:xfrm>
            <a:off x="334963" y="788191"/>
            <a:ext cx="4437630" cy="51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2859" tIns="22859" rIns="22859" bIns="22859">
            <a:normAutofit/>
          </a:bodyPr>
          <a:lstStyle>
            <a:lvl1pPr>
              <a:defRPr sz="3500" b="0"/>
            </a:lvl1pPr>
          </a:lstStyle>
          <a:p>
            <a:r>
              <a:rPr lang="ru-RU" sz="1800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СХЕМА ДЕМОСТЕНДА</a:t>
            </a:r>
            <a:endParaRPr lang="ru-RU" sz="1800" dirty="0">
              <a:solidFill>
                <a:schemeClr val="accent2"/>
              </a:solidFill>
              <a:latin typeface="+mj-lt"/>
              <a:ea typeface="Golos Text VF" pitchFamily="2" charset="0"/>
              <a:cs typeface="Arial" panose="020B0604020202020204" pitchFamily="34" charset="0"/>
            </a:endParaRPr>
          </a:p>
        </p:txBody>
      </p:sp>
      <p:grpSp>
        <p:nvGrpSpPr>
          <p:cNvPr id="106" name="Группа 105"/>
          <p:cNvGrpSpPr/>
          <p:nvPr/>
        </p:nvGrpSpPr>
        <p:grpSpPr>
          <a:xfrm>
            <a:off x="2970661" y="1181225"/>
            <a:ext cx="6250678" cy="5000375"/>
            <a:chOff x="5294746" y="950843"/>
            <a:chExt cx="6250678" cy="5000375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10E625B8-88F7-DDB9-D1CB-B39EAF73ECFC}"/>
                </a:ext>
              </a:extLst>
            </p:cNvPr>
            <p:cNvGrpSpPr/>
            <p:nvPr/>
          </p:nvGrpSpPr>
          <p:grpSpPr>
            <a:xfrm>
              <a:off x="7673360" y="4872015"/>
              <a:ext cx="388368" cy="777682"/>
              <a:chOff x="7973491" y="400681"/>
              <a:chExt cx="363538" cy="684213"/>
            </a:xfrm>
          </p:grpSpPr>
          <p:sp>
            <p:nvSpPr>
              <p:cNvPr id="5" name="Freeform 107">
                <a:extLst>
                  <a:ext uri="{FF2B5EF4-FFF2-40B4-BE49-F238E27FC236}">
                    <a16:creationId xmlns:a16="http://schemas.microsoft.com/office/drawing/2014/main" id="{4BFF1FB2-31BD-B669-300D-B11E629F6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3491" y="400681"/>
                <a:ext cx="363538" cy="684213"/>
              </a:xfrm>
              <a:custGeom>
                <a:avLst/>
                <a:gdLst>
                  <a:gd name="T0" fmla="*/ 211 w 225"/>
                  <a:gd name="T1" fmla="*/ 463 h 463"/>
                  <a:gd name="T2" fmla="*/ 14 w 225"/>
                  <a:gd name="T3" fmla="*/ 463 h 463"/>
                  <a:gd name="T4" fmla="*/ 0 w 225"/>
                  <a:gd name="T5" fmla="*/ 449 h 463"/>
                  <a:gd name="T6" fmla="*/ 0 w 225"/>
                  <a:gd name="T7" fmla="*/ 14 h 463"/>
                  <a:gd name="T8" fmla="*/ 14 w 225"/>
                  <a:gd name="T9" fmla="*/ 0 h 463"/>
                  <a:gd name="T10" fmla="*/ 211 w 225"/>
                  <a:gd name="T11" fmla="*/ 0 h 463"/>
                  <a:gd name="T12" fmla="*/ 225 w 225"/>
                  <a:gd name="T13" fmla="*/ 14 h 463"/>
                  <a:gd name="T14" fmla="*/ 225 w 225"/>
                  <a:gd name="T15" fmla="*/ 449 h 463"/>
                  <a:gd name="T16" fmla="*/ 211 w 225"/>
                  <a:gd name="T17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3">
                    <a:moveTo>
                      <a:pt x="211" y="463"/>
                    </a:moveTo>
                    <a:cubicBezTo>
                      <a:pt x="14" y="463"/>
                      <a:pt x="14" y="463"/>
                      <a:pt x="14" y="463"/>
                    </a:cubicBezTo>
                    <a:cubicBezTo>
                      <a:pt x="6" y="463"/>
                      <a:pt x="0" y="457"/>
                      <a:pt x="0" y="44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449"/>
                      <a:pt x="225" y="449"/>
                      <a:pt x="225" y="449"/>
                    </a:cubicBezTo>
                    <a:cubicBezTo>
                      <a:pt x="225" y="457"/>
                      <a:pt x="219" y="463"/>
                      <a:pt x="211" y="46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" name="Freeform 108">
                <a:extLst>
                  <a:ext uri="{FF2B5EF4-FFF2-40B4-BE49-F238E27FC236}">
                    <a16:creationId xmlns:a16="http://schemas.microsoft.com/office/drawing/2014/main" id="{2D38DD95-9A17-AB20-0B5F-E2469110A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495931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3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" name="Freeform 109">
                <a:extLst>
                  <a:ext uri="{FF2B5EF4-FFF2-40B4-BE49-F238E27FC236}">
                    <a16:creationId xmlns:a16="http://schemas.microsoft.com/office/drawing/2014/main" id="{06150BF0-EC48-29F7-5022-D5A36D61D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549906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" name="Freeform 110">
                <a:extLst>
                  <a:ext uri="{FF2B5EF4-FFF2-40B4-BE49-F238E27FC236}">
                    <a16:creationId xmlns:a16="http://schemas.microsoft.com/office/drawing/2014/main" id="{638791BC-4E9A-66C1-0D5C-4F87B3B79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602294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9" name="Line 127">
                <a:extLst>
                  <a:ext uri="{FF2B5EF4-FFF2-40B4-BE49-F238E27FC236}">
                    <a16:creationId xmlns:a16="http://schemas.microsoft.com/office/drawing/2014/main" id="{AB96DEF0-DD05-2475-11FC-015221367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06841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0" name="Line 128">
                <a:extLst>
                  <a:ext uri="{FF2B5EF4-FFF2-40B4-BE49-F238E27FC236}">
                    <a16:creationId xmlns:a16="http://schemas.microsoft.com/office/drawing/2014/main" id="{FBA78B7A-0BC8-8DE6-3627-DB86023F0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6854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1" name="Line 129">
                <a:extLst>
                  <a:ext uri="{FF2B5EF4-FFF2-40B4-BE49-F238E27FC236}">
                    <a16:creationId xmlns:a16="http://schemas.microsoft.com/office/drawing/2014/main" id="{8D9FF7B2-7F73-5D43-4634-F0FD75AD0A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776919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2" name="Line 130">
                <a:extLst>
                  <a:ext uri="{FF2B5EF4-FFF2-40B4-BE49-F238E27FC236}">
                    <a16:creationId xmlns:a16="http://schemas.microsoft.com/office/drawing/2014/main" id="{07E27641-947F-A160-1383-20C4BDDCB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3" name="Line 131">
                <a:extLst>
                  <a:ext uri="{FF2B5EF4-FFF2-40B4-BE49-F238E27FC236}">
                    <a16:creationId xmlns:a16="http://schemas.microsoft.com/office/drawing/2014/main" id="{F48EDB66-D488-4013-17E6-BCA92BE8AF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4" name="Line 132">
                <a:extLst>
                  <a:ext uri="{FF2B5EF4-FFF2-40B4-BE49-F238E27FC236}">
                    <a16:creationId xmlns:a16="http://schemas.microsoft.com/office/drawing/2014/main" id="{CA4E301B-BFEA-A487-4DA9-4CEA11749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886456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5" name="Line 133">
                <a:extLst>
                  <a:ext uri="{FF2B5EF4-FFF2-40B4-BE49-F238E27FC236}">
                    <a16:creationId xmlns:a16="http://schemas.microsoft.com/office/drawing/2014/main" id="{06CBEB21-C663-CDCA-FA43-059DA0DF9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6" name="Line 134">
                <a:extLst>
                  <a:ext uri="{FF2B5EF4-FFF2-40B4-BE49-F238E27FC236}">
                    <a16:creationId xmlns:a16="http://schemas.microsoft.com/office/drawing/2014/main" id="{6290C329-17C1-F7F4-FEC6-900B8F2384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17" name="Group 137">
              <a:extLst>
                <a:ext uri="{FF2B5EF4-FFF2-40B4-BE49-F238E27FC236}">
                  <a16:creationId xmlns:a16="http://schemas.microsoft.com/office/drawing/2014/main" id="{386D7566-AED2-E7A8-A6C5-E15EBE378E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426328" y="3027166"/>
              <a:ext cx="564794" cy="461451"/>
              <a:chOff x="2679" y="1504"/>
              <a:chExt cx="1022" cy="835"/>
            </a:xfrm>
          </p:grpSpPr>
          <p:sp>
            <p:nvSpPr>
              <p:cNvPr id="18" name="Freeform 138">
                <a:extLst>
                  <a:ext uri="{FF2B5EF4-FFF2-40B4-BE49-F238E27FC236}">
                    <a16:creationId xmlns:a16="http://schemas.microsoft.com/office/drawing/2014/main" id="{0AC1D004-A5CE-D078-6852-C52BDB1AF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504"/>
                <a:ext cx="577" cy="835"/>
              </a:xfrm>
              <a:custGeom>
                <a:avLst/>
                <a:gdLst>
                  <a:gd name="T0" fmla="*/ 211 w 305"/>
                  <a:gd name="T1" fmla="*/ 411 h 411"/>
                  <a:gd name="T2" fmla="*/ 305 w 305"/>
                  <a:gd name="T3" fmla="*/ 293 h 411"/>
                  <a:gd name="T4" fmla="*/ 239 w 305"/>
                  <a:gd name="T5" fmla="*/ 199 h 411"/>
                  <a:gd name="T6" fmla="*/ 200 w 305"/>
                  <a:gd name="T7" fmla="*/ 293 h 411"/>
                  <a:gd name="T8" fmla="*/ 169 w 305"/>
                  <a:gd name="T9" fmla="*/ 191 h 411"/>
                  <a:gd name="T10" fmla="*/ 117 w 305"/>
                  <a:gd name="T11" fmla="*/ 0 h 411"/>
                  <a:gd name="T12" fmla="*/ 18 w 305"/>
                  <a:gd name="T13" fmla="*/ 218 h 411"/>
                  <a:gd name="T14" fmla="*/ 0 w 305"/>
                  <a:gd name="T15" fmla="*/ 293 h 411"/>
                  <a:gd name="T16" fmla="*/ 82 w 305"/>
                  <a:gd name="T17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411">
                    <a:moveTo>
                      <a:pt x="211" y="411"/>
                    </a:moveTo>
                    <a:cubicBezTo>
                      <a:pt x="291" y="379"/>
                      <a:pt x="305" y="338"/>
                      <a:pt x="305" y="293"/>
                    </a:cubicBezTo>
                    <a:cubicBezTo>
                      <a:pt x="305" y="248"/>
                      <a:pt x="279" y="215"/>
                      <a:pt x="239" y="199"/>
                    </a:cubicBezTo>
                    <a:cubicBezTo>
                      <a:pt x="253" y="232"/>
                      <a:pt x="255" y="293"/>
                      <a:pt x="200" y="293"/>
                    </a:cubicBezTo>
                    <a:cubicBezTo>
                      <a:pt x="152" y="293"/>
                      <a:pt x="142" y="240"/>
                      <a:pt x="169" y="191"/>
                    </a:cubicBezTo>
                    <a:cubicBezTo>
                      <a:pt x="211" y="114"/>
                      <a:pt x="175" y="23"/>
                      <a:pt x="117" y="0"/>
                    </a:cubicBezTo>
                    <a:cubicBezTo>
                      <a:pt x="144" y="119"/>
                      <a:pt x="46" y="158"/>
                      <a:pt x="18" y="218"/>
                    </a:cubicBezTo>
                    <a:cubicBezTo>
                      <a:pt x="6" y="243"/>
                      <a:pt x="0" y="267"/>
                      <a:pt x="0" y="293"/>
                    </a:cubicBezTo>
                    <a:cubicBezTo>
                      <a:pt x="0" y="339"/>
                      <a:pt x="28" y="387"/>
                      <a:pt x="82" y="41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19" name="Freeform 139">
                <a:extLst>
                  <a:ext uri="{FF2B5EF4-FFF2-40B4-BE49-F238E27FC236}">
                    <a16:creationId xmlns:a16="http://schemas.microsoft.com/office/drawing/2014/main" id="{1E67CC7F-C840-6948-DFAB-120126C4A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1" y="1695"/>
                <a:ext cx="600" cy="644"/>
              </a:xfrm>
              <a:custGeom>
                <a:avLst/>
                <a:gdLst>
                  <a:gd name="T0" fmla="*/ 0 w 600"/>
                  <a:gd name="T1" fmla="*/ 0 h 644"/>
                  <a:gd name="T2" fmla="*/ 600 w 600"/>
                  <a:gd name="T3" fmla="*/ 0 h 644"/>
                  <a:gd name="T4" fmla="*/ 600 w 600"/>
                  <a:gd name="T5" fmla="*/ 644 h 644"/>
                  <a:gd name="T6" fmla="*/ 132 w 600"/>
                  <a:gd name="T7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0" h="644">
                    <a:moveTo>
                      <a:pt x="0" y="0"/>
                    </a:moveTo>
                    <a:lnTo>
                      <a:pt x="600" y="0"/>
                    </a:lnTo>
                    <a:lnTo>
                      <a:pt x="600" y="644"/>
                    </a:lnTo>
                    <a:lnTo>
                      <a:pt x="132" y="644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0" name="Line 140">
                <a:extLst>
                  <a:ext uri="{FF2B5EF4-FFF2-40B4-BE49-F238E27FC236}">
                    <a16:creationId xmlns:a16="http://schemas.microsoft.com/office/drawing/2014/main" id="{8950E164-9680-F066-19F9-FC668B9BB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6" y="1908"/>
                <a:ext cx="445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1" name="Line 141">
                <a:extLst>
                  <a:ext uri="{FF2B5EF4-FFF2-40B4-BE49-F238E27FC236}">
                    <a16:creationId xmlns:a16="http://schemas.microsoft.com/office/drawing/2014/main" id="{2F0861E8-98D5-950E-80BB-481887C86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2" y="2124"/>
                <a:ext cx="37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2" name="Line 142">
                <a:extLst>
                  <a:ext uri="{FF2B5EF4-FFF2-40B4-BE49-F238E27FC236}">
                    <a16:creationId xmlns:a16="http://schemas.microsoft.com/office/drawing/2014/main" id="{F1771B15-C66B-832D-181E-5C8AC6523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1695"/>
                <a:ext cx="0" cy="213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3" name="Line 143">
                <a:extLst>
                  <a:ext uri="{FF2B5EF4-FFF2-40B4-BE49-F238E27FC236}">
                    <a16:creationId xmlns:a16="http://schemas.microsoft.com/office/drawing/2014/main" id="{D98B790B-CABE-0B1F-B360-A5CDC6AF2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6" y="1908"/>
                <a:ext cx="0" cy="216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4" name="Line 144">
                <a:extLst>
                  <a:ext uri="{FF2B5EF4-FFF2-40B4-BE49-F238E27FC236}">
                    <a16:creationId xmlns:a16="http://schemas.microsoft.com/office/drawing/2014/main" id="{A36656AD-525B-2D6C-D321-F1F1D52AE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2124"/>
                <a:ext cx="0" cy="215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5" name="Freeform 145">
                <a:extLst>
                  <a:ext uri="{FF2B5EF4-FFF2-40B4-BE49-F238E27FC236}">
                    <a16:creationId xmlns:a16="http://schemas.microsoft.com/office/drawing/2014/main" id="{DE7E6191-69BD-1351-E72E-C7A709EF8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585"/>
                <a:ext cx="277" cy="725"/>
              </a:xfrm>
              <a:custGeom>
                <a:avLst/>
                <a:gdLst>
                  <a:gd name="T0" fmla="*/ 74 w 146"/>
                  <a:gd name="T1" fmla="*/ 357 h 357"/>
                  <a:gd name="T2" fmla="*/ 3 w 146"/>
                  <a:gd name="T3" fmla="*/ 255 h 357"/>
                  <a:gd name="T4" fmla="*/ 18 w 146"/>
                  <a:gd name="T5" fmla="*/ 190 h 357"/>
                  <a:gd name="T6" fmla="*/ 122 w 146"/>
                  <a:gd name="T7" fmla="*/ 0 h 357"/>
                  <a:gd name="T8" fmla="*/ 128 w 146"/>
                  <a:gd name="T9" fmla="*/ 104 h 357"/>
                  <a:gd name="T10" fmla="*/ 74 w 146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357">
                    <a:moveTo>
                      <a:pt x="74" y="357"/>
                    </a:moveTo>
                    <a:cubicBezTo>
                      <a:pt x="57" y="340"/>
                      <a:pt x="11" y="322"/>
                      <a:pt x="3" y="255"/>
                    </a:cubicBezTo>
                    <a:cubicBezTo>
                      <a:pt x="0" y="232"/>
                      <a:pt x="8" y="211"/>
                      <a:pt x="18" y="190"/>
                    </a:cubicBezTo>
                    <a:cubicBezTo>
                      <a:pt x="43" y="138"/>
                      <a:pt x="128" y="104"/>
                      <a:pt x="122" y="0"/>
                    </a:cubicBezTo>
                    <a:cubicBezTo>
                      <a:pt x="122" y="0"/>
                      <a:pt x="146" y="65"/>
                      <a:pt x="128" y="104"/>
                    </a:cubicBezTo>
                    <a:cubicBezTo>
                      <a:pt x="98" y="173"/>
                      <a:pt x="0" y="280"/>
                      <a:pt x="74" y="357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26" name="Group 137">
              <a:extLst>
                <a:ext uri="{FF2B5EF4-FFF2-40B4-BE49-F238E27FC236}">
                  <a16:creationId xmlns:a16="http://schemas.microsoft.com/office/drawing/2014/main" id="{407B20C7-D4DC-0948-5E25-3D0EB854B04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43969" y="3027166"/>
              <a:ext cx="564794" cy="461451"/>
              <a:chOff x="2679" y="1504"/>
              <a:chExt cx="1022" cy="835"/>
            </a:xfrm>
          </p:grpSpPr>
          <p:sp>
            <p:nvSpPr>
              <p:cNvPr id="27" name="Freeform 138">
                <a:extLst>
                  <a:ext uri="{FF2B5EF4-FFF2-40B4-BE49-F238E27FC236}">
                    <a16:creationId xmlns:a16="http://schemas.microsoft.com/office/drawing/2014/main" id="{D53BE4E4-690C-811E-0008-F6FF6061C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504"/>
                <a:ext cx="577" cy="835"/>
              </a:xfrm>
              <a:custGeom>
                <a:avLst/>
                <a:gdLst>
                  <a:gd name="T0" fmla="*/ 211 w 305"/>
                  <a:gd name="T1" fmla="*/ 411 h 411"/>
                  <a:gd name="T2" fmla="*/ 305 w 305"/>
                  <a:gd name="T3" fmla="*/ 293 h 411"/>
                  <a:gd name="T4" fmla="*/ 239 w 305"/>
                  <a:gd name="T5" fmla="*/ 199 h 411"/>
                  <a:gd name="T6" fmla="*/ 200 w 305"/>
                  <a:gd name="T7" fmla="*/ 293 h 411"/>
                  <a:gd name="T8" fmla="*/ 169 w 305"/>
                  <a:gd name="T9" fmla="*/ 191 h 411"/>
                  <a:gd name="T10" fmla="*/ 117 w 305"/>
                  <a:gd name="T11" fmla="*/ 0 h 411"/>
                  <a:gd name="T12" fmla="*/ 18 w 305"/>
                  <a:gd name="T13" fmla="*/ 218 h 411"/>
                  <a:gd name="T14" fmla="*/ 0 w 305"/>
                  <a:gd name="T15" fmla="*/ 293 h 411"/>
                  <a:gd name="T16" fmla="*/ 82 w 305"/>
                  <a:gd name="T17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411">
                    <a:moveTo>
                      <a:pt x="211" y="411"/>
                    </a:moveTo>
                    <a:cubicBezTo>
                      <a:pt x="291" y="379"/>
                      <a:pt x="305" y="338"/>
                      <a:pt x="305" y="293"/>
                    </a:cubicBezTo>
                    <a:cubicBezTo>
                      <a:pt x="305" y="248"/>
                      <a:pt x="279" y="215"/>
                      <a:pt x="239" y="199"/>
                    </a:cubicBezTo>
                    <a:cubicBezTo>
                      <a:pt x="253" y="232"/>
                      <a:pt x="255" y="293"/>
                      <a:pt x="200" y="293"/>
                    </a:cubicBezTo>
                    <a:cubicBezTo>
                      <a:pt x="152" y="293"/>
                      <a:pt x="142" y="240"/>
                      <a:pt x="169" y="191"/>
                    </a:cubicBezTo>
                    <a:cubicBezTo>
                      <a:pt x="211" y="114"/>
                      <a:pt x="175" y="23"/>
                      <a:pt x="117" y="0"/>
                    </a:cubicBezTo>
                    <a:cubicBezTo>
                      <a:pt x="144" y="119"/>
                      <a:pt x="46" y="158"/>
                      <a:pt x="18" y="218"/>
                    </a:cubicBezTo>
                    <a:cubicBezTo>
                      <a:pt x="6" y="243"/>
                      <a:pt x="0" y="267"/>
                      <a:pt x="0" y="293"/>
                    </a:cubicBezTo>
                    <a:cubicBezTo>
                      <a:pt x="0" y="339"/>
                      <a:pt x="28" y="387"/>
                      <a:pt x="82" y="41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8" name="Freeform 139">
                <a:extLst>
                  <a:ext uri="{FF2B5EF4-FFF2-40B4-BE49-F238E27FC236}">
                    <a16:creationId xmlns:a16="http://schemas.microsoft.com/office/drawing/2014/main" id="{40DFF06E-3AC3-29F5-6826-FA0FAB4F4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1" y="1695"/>
                <a:ext cx="600" cy="644"/>
              </a:xfrm>
              <a:custGeom>
                <a:avLst/>
                <a:gdLst>
                  <a:gd name="T0" fmla="*/ 0 w 600"/>
                  <a:gd name="T1" fmla="*/ 0 h 644"/>
                  <a:gd name="T2" fmla="*/ 600 w 600"/>
                  <a:gd name="T3" fmla="*/ 0 h 644"/>
                  <a:gd name="T4" fmla="*/ 600 w 600"/>
                  <a:gd name="T5" fmla="*/ 644 h 644"/>
                  <a:gd name="T6" fmla="*/ 132 w 600"/>
                  <a:gd name="T7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0" h="644">
                    <a:moveTo>
                      <a:pt x="0" y="0"/>
                    </a:moveTo>
                    <a:lnTo>
                      <a:pt x="600" y="0"/>
                    </a:lnTo>
                    <a:lnTo>
                      <a:pt x="600" y="644"/>
                    </a:lnTo>
                    <a:lnTo>
                      <a:pt x="132" y="644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29" name="Line 140">
                <a:extLst>
                  <a:ext uri="{FF2B5EF4-FFF2-40B4-BE49-F238E27FC236}">
                    <a16:creationId xmlns:a16="http://schemas.microsoft.com/office/drawing/2014/main" id="{18E29418-C888-9734-E58F-6DFDDD7AF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6" y="1908"/>
                <a:ext cx="445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0" name="Line 141">
                <a:extLst>
                  <a:ext uri="{FF2B5EF4-FFF2-40B4-BE49-F238E27FC236}">
                    <a16:creationId xmlns:a16="http://schemas.microsoft.com/office/drawing/2014/main" id="{1DEA75A4-B2D2-BF96-95F0-84641F1D4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2" y="2124"/>
                <a:ext cx="37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1" name="Line 142">
                <a:extLst>
                  <a:ext uri="{FF2B5EF4-FFF2-40B4-BE49-F238E27FC236}">
                    <a16:creationId xmlns:a16="http://schemas.microsoft.com/office/drawing/2014/main" id="{896E7745-5062-4A32-2FC0-560A425056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1695"/>
                <a:ext cx="0" cy="213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2" name="Line 143">
                <a:extLst>
                  <a:ext uri="{FF2B5EF4-FFF2-40B4-BE49-F238E27FC236}">
                    <a16:creationId xmlns:a16="http://schemas.microsoft.com/office/drawing/2014/main" id="{0624051F-B9EC-47DF-BBE1-73F505D6B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6" y="1908"/>
                <a:ext cx="0" cy="216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3" name="Line 144">
                <a:extLst>
                  <a:ext uri="{FF2B5EF4-FFF2-40B4-BE49-F238E27FC236}">
                    <a16:creationId xmlns:a16="http://schemas.microsoft.com/office/drawing/2014/main" id="{1D1026B1-3EBC-3DC6-0BDE-339C0DAD8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2124"/>
                <a:ext cx="0" cy="215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4" name="Freeform 145">
                <a:extLst>
                  <a:ext uri="{FF2B5EF4-FFF2-40B4-BE49-F238E27FC236}">
                    <a16:creationId xmlns:a16="http://schemas.microsoft.com/office/drawing/2014/main" id="{908B7F54-2F1B-19A2-C5DD-D31D45068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585"/>
                <a:ext cx="277" cy="725"/>
              </a:xfrm>
              <a:custGeom>
                <a:avLst/>
                <a:gdLst>
                  <a:gd name="T0" fmla="*/ 74 w 146"/>
                  <a:gd name="T1" fmla="*/ 357 h 357"/>
                  <a:gd name="T2" fmla="*/ 3 w 146"/>
                  <a:gd name="T3" fmla="*/ 255 h 357"/>
                  <a:gd name="T4" fmla="*/ 18 w 146"/>
                  <a:gd name="T5" fmla="*/ 190 h 357"/>
                  <a:gd name="T6" fmla="*/ 122 w 146"/>
                  <a:gd name="T7" fmla="*/ 0 h 357"/>
                  <a:gd name="T8" fmla="*/ 128 w 146"/>
                  <a:gd name="T9" fmla="*/ 104 h 357"/>
                  <a:gd name="T10" fmla="*/ 74 w 146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357">
                    <a:moveTo>
                      <a:pt x="74" y="357"/>
                    </a:moveTo>
                    <a:cubicBezTo>
                      <a:pt x="57" y="340"/>
                      <a:pt x="11" y="322"/>
                      <a:pt x="3" y="255"/>
                    </a:cubicBezTo>
                    <a:cubicBezTo>
                      <a:pt x="0" y="232"/>
                      <a:pt x="8" y="211"/>
                      <a:pt x="18" y="190"/>
                    </a:cubicBezTo>
                    <a:cubicBezTo>
                      <a:pt x="43" y="138"/>
                      <a:pt x="128" y="104"/>
                      <a:pt x="122" y="0"/>
                    </a:cubicBezTo>
                    <a:cubicBezTo>
                      <a:pt x="122" y="0"/>
                      <a:pt x="146" y="65"/>
                      <a:pt x="128" y="104"/>
                    </a:cubicBezTo>
                    <a:cubicBezTo>
                      <a:pt x="98" y="173"/>
                      <a:pt x="0" y="280"/>
                      <a:pt x="74" y="357"/>
                    </a:cubicBezTo>
                    <a:close/>
                  </a:path>
                </a:pathLst>
              </a:custGeom>
              <a:solidFill>
                <a:srgbClr val="F0C054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6633A2D1-06FD-878E-4079-F791601076E6}"/>
                </a:ext>
              </a:extLst>
            </p:cNvPr>
            <p:cNvGrpSpPr/>
            <p:nvPr/>
          </p:nvGrpSpPr>
          <p:grpSpPr>
            <a:xfrm>
              <a:off x="8776618" y="4872015"/>
              <a:ext cx="388368" cy="777682"/>
              <a:chOff x="7973491" y="400681"/>
              <a:chExt cx="363538" cy="684213"/>
            </a:xfrm>
          </p:grpSpPr>
          <p:sp>
            <p:nvSpPr>
              <p:cNvPr id="36" name="Freeform 107">
                <a:extLst>
                  <a:ext uri="{FF2B5EF4-FFF2-40B4-BE49-F238E27FC236}">
                    <a16:creationId xmlns:a16="http://schemas.microsoft.com/office/drawing/2014/main" id="{885C66C3-8BB6-BD70-4166-9AC9BB2BD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3491" y="400681"/>
                <a:ext cx="363538" cy="684213"/>
              </a:xfrm>
              <a:custGeom>
                <a:avLst/>
                <a:gdLst>
                  <a:gd name="T0" fmla="*/ 211 w 225"/>
                  <a:gd name="T1" fmla="*/ 463 h 463"/>
                  <a:gd name="T2" fmla="*/ 14 w 225"/>
                  <a:gd name="T3" fmla="*/ 463 h 463"/>
                  <a:gd name="T4" fmla="*/ 0 w 225"/>
                  <a:gd name="T5" fmla="*/ 449 h 463"/>
                  <a:gd name="T6" fmla="*/ 0 w 225"/>
                  <a:gd name="T7" fmla="*/ 14 h 463"/>
                  <a:gd name="T8" fmla="*/ 14 w 225"/>
                  <a:gd name="T9" fmla="*/ 0 h 463"/>
                  <a:gd name="T10" fmla="*/ 211 w 225"/>
                  <a:gd name="T11" fmla="*/ 0 h 463"/>
                  <a:gd name="T12" fmla="*/ 225 w 225"/>
                  <a:gd name="T13" fmla="*/ 14 h 463"/>
                  <a:gd name="T14" fmla="*/ 225 w 225"/>
                  <a:gd name="T15" fmla="*/ 449 h 463"/>
                  <a:gd name="T16" fmla="*/ 211 w 225"/>
                  <a:gd name="T17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3">
                    <a:moveTo>
                      <a:pt x="211" y="463"/>
                    </a:moveTo>
                    <a:cubicBezTo>
                      <a:pt x="14" y="463"/>
                      <a:pt x="14" y="463"/>
                      <a:pt x="14" y="463"/>
                    </a:cubicBezTo>
                    <a:cubicBezTo>
                      <a:pt x="6" y="463"/>
                      <a:pt x="0" y="457"/>
                      <a:pt x="0" y="44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449"/>
                      <a:pt x="225" y="449"/>
                      <a:pt x="225" y="449"/>
                    </a:cubicBezTo>
                    <a:cubicBezTo>
                      <a:pt x="225" y="457"/>
                      <a:pt x="219" y="463"/>
                      <a:pt x="211" y="46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7" name="Freeform 108">
                <a:extLst>
                  <a:ext uri="{FF2B5EF4-FFF2-40B4-BE49-F238E27FC236}">
                    <a16:creationId xmlns:a16="http://schemas.microsoft.com/office/drawing/2014/main" id="{F861B39E-D0A1-ED3D-5534-A23CF6E3E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495931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3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8" name="Freeform 109">
                <a:extLst>
                  <a:ext uri="{FF2B5EF4-FFF2-40B4-BE49-F238E27FC236}">
                    <a16:creationId xmlns:a16="http://schemas.microsoft.com/office/drawing/2014/main" id="{08834E82-767C-383A-9E24-47F2C11CA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549906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9" name="Freeform 110">
                <a:extLst>
                  <a:ext uri="{FF2B5EF4-FFF2-40B4-BE49-F238E27FC236}">
                    <a16:creationId xmlns:a16="http://schemas.microsoft.com/office/drawing/2014/main" id="{06464797-6C00-1283-8908-FDE885B48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602294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0" name="Line 127">
                <a:extLst>
                  <a:ext uri="{FF2B5EF4-FFF2-40B4-BE49-F238E27FC236}">
                    <a16:creationId xmlns:a16="http://schemas.microsoft.com/office/drawing/2014/main" id="{38206852-2502-B22C-C2DB-DC2EEBF35E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06841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1" name="Line 128">
                <a:extLst>
                  <a:ext uri="{FF2B5EF4-FFF2-40B4-BE49-F238E27FC236}">
                    <a16:creationId xmlns:a16="http://schemas.microsoft.com/office/drawing/2014/main" id="{20814E4F-59A4-F918-A246-2C97E9807F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6854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2" name="Line 129">
                <a:extLst>
                  <a:ext uri="{FF2B5EF4-FFF2-40B4-BE49-F238E27FC236}">
                    <a16:creationId xmlns:a16="http://schemas.microsoft.com/office/drawing/2014/main" id="{6AB28DDF-5C8D-CDD6-7337-D5FAA85C68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776919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3" name="Line 130">
                <a:extLst>
                  <a:ext uri="{FF2B5EF4-FFF2-40B4-BE49-F238E27FC236}">
                    <a16:creationId xmlns:a16="http://schemas.microsoft.com/office/drawing/2014/main" id="{6B12233A-DBB0-2088-D555-5E9C1FCD7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4" name="Line 131">
                <a:extLst>
                  <a:ext uri="{FF2B5EF4-FFF2-40B4-BE49-F238E27FC236}">
                    <a16:creationId xmlns:a16="http://schemas.microsoft.com/office/drawing/2014/main" id="{9A2B9C3E-C367-123F-4A7A-669D9AA9A2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5" name="Line 132">
                <a:extLst>
                  <a:ext uri="{FF2B5EF4-FFF2-40B4-BE49-F238E27FC236}">
                    <a16:creationId xmlns:a16="http://schemas.microsoft.com/office/drawing/2014/main" id="{FF64FBE3-957C-B8D9-77E1-AF56C5763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886456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6" name="Line 133">
                <a:extLst>
                  <a:ext uri="{FF2B5EF4-FFF2-40B4-BE49-F238E27FC236}">
                    <a16:creationId xmlns:a16="http://schemas.microsoft.com/office/drawing/2014/main" id="{D0BDEF73-1B28-DCB3-128D-4415A64CD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7" name="Line 134">
                <a:extLst>
                  <a:ext uri="{FF2B5EF4-FFF2-40B4-BE49-F238E27FC236}">
                    <a16:creationId xmlns:a16="http://schemas.microsoft.com/office/drawing/2014/main" id="{0299780D-A4B5-6F2C-45A6-E51A654720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F9A96FEE-9F6B-2A60-07D9-DDFFD18C5190}"/>
                </a:ext>
              </a:extLst>
            </p:cNvPr>
            <p:cNvGrpSpPr/>
            <p:nvPr/>
          </p:nvGrpSpPr>
          <p:grpSpPr>
            <a:xfrm>
              <a:off x="8099684" y="2009186"/>
              <a:ext cx="653367" cy="421291"/>
              <a:chOff x="5440652" y="1069706"/>
              <a:chExt cx="1045863" cy="674372"/>
            </a:xfrm>
          </p:grpSpPr>
          <p:sp>
            <p:nvSpPr>
              <p:cNvPr id="49" name="Полилиния: фигура 50">
                <a:extLst>
                  <a:ext uri="{FF2B5EF4-FFF2-40B4-BE49-F238E27FC236}">
                    <a16:creationId xmlns:a16="http://schemas.microsoft.com/office/drawing/2014/main" id="{81C7131F-BC08-DC37-87C8-B5A4372BD6BE}"/>
                  </a:ext>
                </a:extLst>
              </p:cNvPr>
              <p:cNvSpPr/>
              <p:nvPr/>
            </p:nvSpPr>
            <p:spPr>
              <a:xfrm>
                <a:off x="5440652" y="1069706"/>
                <a:ext cx="1045863" cy="674372"/>
              </a:xfrm>
              <a:custGeom>
                <a:avLst/>
                <a:gdLst>
                  <a:gd name="connsiteX0" fmla="*/ 722663 w 1165956"/>
                  <a:gd name="connsiteY0" fmla="*/ 751808 h 751808"/>
                  <a:gd name="connsiteX1" fmla="*/ 892493 w 1165956"/>
                  <a:gd name="connsiteY1" fmla="*/ 751808 h 751808"/>
                  <a:gd name="connsiteX2" fmla="*/ 1031082 w 1165956"/>
                  <a:gd name="connsiteY2" fmla="*/ 714185 h 751808"/>
                  <a:gd name="connsiteX3" fmla="*/ 1165956 w 1165956"/>
                  <a:gd name="connsiteY3" fmla="*/ 478726 h 751808"/>
                  <a:gd name="connsiteX4" fmla="*/ 892589 w 1165956"/>
                  <a:gd name="connsiteY4" fmla="*/ 205645 h 751808"/>
                  <a:gd name="connsiteX5" fmla="*/ 887445 w 1165956"/>
                  <a:gd name="connsiteY5" fmla="*/ 205645 h 751808"/>
                  <a:gd name="connsiteX6" fmla="*/ 885159 w 1165956"/>
                  <a:gd name="connsiteY6" fmla="*/ 200882 h 751808"/>
                  <a:gd name="connsiteX7" fmla="*/ 597028 w 1165956"/>
                  <a:gd name="connsiteY7" fmla="*/ 0 h 751808"/>
                  <a:gd name="connsiteX8" fmla="*/ 302134 w 1165956"/>
                  <a:gd name="connsiteY8" fmla="*/ 222218 h 751808"/>
                  <a:gd name="connsiteX9" fmla="*/ 300134 w 1165956"/>
                  <a:gd name="connsiteY9" fmla="*/ 229076 h 751808"/>
                  <a:gd name="connsiteX10" fmla="*/ 293276 w 1165956"/>
                  <a:gd name="connsiteY10" fmla="*/ 227267 h 751808"/>
                  <a:gd name="connsiteX11" fmla="*/ 262034 w 1165956"/>
                  <a:gd name="connsiteY11" fmla="*/ 223647 h 751808"/>
                  <a:gd name="connsiteX12" fmla="*/ 136589 w 1165956"/>
                  <a:gd name="connsiteY12" fmla="*/ 347186 h 751808"/>
                  <a:gd name="connsiteX13" fmla="*/ 136494 w 1165956"/>
                  <a:gd name="connsiteY13" fmla="*/ 349758 h 751808"/>
                  <a:gd name="connsiteX14" fmla="*/ 132017 w 1165956"/>
                  <a:gd name="connsiteY14" fmla="*/ 351473 h 751808"/>
                  <a:gd name="connsiteX15" fmla="*/ 13622 w 1165956"/>
                  <a:gd name="connsiteY15" fmla="*/ 618173 h 751808"/>
                  <a:gd name="connsiteX16" fmla="*/ 213266 w 1165956"/>
                  <a:gd name="connsiteY16" fmla="*/ 751808 h 751808"/>
                  <a:gd name="connsiteX17" fmla="*/ 722663 w 1165956"/>
                  <a:gd name="connsiteY17" fmla="*/ 751808 h 751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65956" h="751808">
                    <a:moveTo>
                      <a:pt x="722663" y="751808"/>
                    </a:moveTo>
                    <a:lnTo>
                      <a:pt x="892493" y="751808"/>
                    </a:lnTo>
                    <a:cubicBezTo>
                      <a:pt x="941547" y="751808"/>
                      <a:pt x="989458" y="738759"/>
                      <a:pt x="1031082" y="714185"/>
                    </a:cubicBezTo>
                    <a:cubicBezTo>
                      <a:pt x="1114236" y="665512"/>
                      <a:pt x="1165956" y="575310"/>
                      <a:pt x="1165956" y="478726"/>
                    </a:cubicBezTo>
                    <a:cubicBezTo>
                      <a:pt x="1165956" y="328136"/>
                      <a:pt x="1043369" y="205645"/>
                      <a:pt x="892589" y="205645"/>
                    </a:cubicBezTo>
                    <a:lnTo>
                      <a:pt x="887445" y="205645"/>
                    </a:lnTo>
                    <a:lnTo>
                      <a:pt x="885159" y="200882"/>
                    </a:lnTo>
                    <a:cubicBezTo>
                      <a:pt x="840773" y="80772"/>
                      <a:pt x="725044" y="0"/>
                      <a:pt x="597028" y="0"/>
                    </a:cubicBezTo>
                    <a:cubicBezTo>
                      <a:pt x="460820" y="0"/>
                      <a:pt x="339472" y="91345"/>
                      <a:pt x="302134" y="222218"/>
                    </a:cubicBezTo>
                    <a:lnTo>
                      <a:pt x="300134" y="229076"/>
                    </a:lnTo>
                    <a:lnTo>
                      <a:pt x="293276" y="227267"/>
                    </a:lnTo>
                    <a:cubicBezTo>
                      <a:pt x="283751" y="224885"/>
                      <a:pt x="273273" y="223647"/>
                      <a:pt x="262034" y="223647"/>
                    </a:cubicBezTo>
                    <a:cubicBezTo>
                      <a:pt x="194216" y="223838"/>
                      <a:pt x="139352" y="279464"/>
                      <a:pt x="136589" y="347186"/>
                    </a:cubicBezTo>
                    <a:lnTo>
                      <a:pt x="136494" y="349758"/>
                    </a:lnTo>
                    <a:lnTo>
                      <a:pt x="132017" y="351473"/>
                    </a:lnTo>
                    <a:cubicBezTo>
                      <a:pt x="30481" y="390906"/>
                      <a:pt x="-28193" y="507873"/>
                      <a:pt x="13622" y="618173"/>
                    </a:cubicBezTo>
                    <a:cubicBezTo>
                      <a:pt x="44578" y="699992"/>
                      <a:pt x="125826" y="751808"/>
                      <a:pt x="213266" y="751808"/>
                    </a:cubicBezTo>
                    <a:lnTo>
                      <a:pt x="722663" y="751808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Полилиния: фигура 51">
                <a:extLst>
                  <a:ext uri="{FF2B5EF4-FFF2-40B4-BE49-F238E27FC236}">
                    <a16:creationId xmlns:a16="http://schemas.microsoft.com/office/drawing/2014/main" id="{FC9E59B3-797D-1882-1E5F-3592B2FBBAF0}"/>
                  </a:ext>
                </a:extLst>
              </p:cNvPr>
              <p:cNvSpPr/>
              <p:nvPr/>
            </p:nvSpPr>
            <p:spPr>
              <a:xfrm>
                <a:off x="5521402" y="1126896"/>
                <a:ext cx="425240" cy="544476"/>
              </a:xfrm>
              <a:custGeom>
                <a:avLst/>
                <a:gdLst>
                  <a:gd name="connsiteX0" fmla="*/ 231564 w 607637"/>
                  <a:gd name="connsiteY0" fmla="*/ 777415 h 778017"/>
                  <a:gd name="connsiteX1" fmla="*/ 16072 w 607637"/>
                  <a:gd name="connsiteY1" fmla="*/ 671637 h 778017"/>
                  <a:gd name="connsiteX2" fmla="*/ 44841 w 607637"/>
                  <a:gd name="connsiteY2" fmla="*/ 473428 h 778017"/>
                  <a:gd name="connsiteX3" fmla="*/ 157181 w 607637"/>
                  <a:gd name="connsiteY3" fmla="*/ 410311 h 778017"/>
                  <a:gd name="connsiteX4" fmla="*/ 191419 w 607637"/>
                  <a:gd name="connsiteY4" fmla="*/ 287907 h 778017"/>
                  <a:gd name="connsiteX5" fmla="*/ 316777 w 607637"/>
                  <a:gd name="connsiteY5" fmla="*/ 281016 h 778017"/>
                  <a:gd name="connsiteX6" fmla="*/ 607638 w 607637"/>
                  <a:gd name="connsiteY6" fmla="*/ 0 h 778017"/>
                  <a:gd name="connsiteX7" fmla="*/ 393239 w 607637"/>
                  <a:gd name="connsiteY7" fmla="*/ 356383 h 778017"/>
                  <a:gd name="connsiteX8" fmla="*/ 263506 w 607637"/>
                  <a:gd name="connsiteY8" fmla="*/ 383293 h 778017"/>
                  <a:gd name="connsiteX9" fmla="*/ 268209 w 607637"/>
                  <a:gd name="connsiteY9" fmla="*/ 477803 h 778017"/>
                  <a:gd name="connsiteX10" fmla="*/ 142961 w 607637"/>
                  <a:gd name="connsiteY10" fmla="*/ 535341 h 778017"/>
                  <a:gd name="connsiteX11" fmla="*/ 119005 w 607637"/>
                  <a:gd name="connsiteY11" fmla="*/ 635977 h 778017"/>
                  <a:gd name="connsiteX12" fmla="*/ 231564 w 607637"/>
                  <a:gd name="connsiteY12" fmla="*/ 777415 h 77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7637" h="778017">
                    <a:moveTo>
                      <a:pt x="231564" y="777415"/>
                    </a:moveTo>
                    <a:cubicBezTo>
                      <a:pt x="231564" y="777415"/>
                      <a:pt x="70000" y="792510"/>
                      <a:pt x="16072" y="671637"/>
                    </a:cubicBezTo>
                    <a:cubicBezTo>
                      <a:pt x="-13244" y="606114"/>
                      <a:pt x="-1758" y="528121"/>
                      <a:pt x="44841" y="473428"/>
                    </a:cubicBezTo>
                    <a:cubicBezTo>
                      <a:pt x="68687" y="445425"/>
                      <a:pt x="104457" y="419500"/>
                      <a:pt x="157181" y="410311"/>
                    </a:cubicBezTo>
                    <a:cubicBezTo>
                      <a:pt x="157181" y="410311"/>
                      <a:pt x="123927" y="331990"/>
                      <a:pt x="191419" y="287907"/>
                    </a:cubicBezTo>
                    <a:cubicBezTo>
                      <a:pt x="191419" y="287907"/>
                      <a:pt x="234955" y="256622"/>
                      <a:pt x="316777" y="281016"/>
                    </a:cubicBezTo>
                    <a:cubicBezTo>
                      <a:pt x="316777" y="281016"/>
                      <a:pt x="346640" y="46052"/>
                      <a:pt x="607638" y="0"/>
                    </a:cubicBezTo>
                    <a:cubicBezTo>
                      <a:pt x="607638" y="0"/>
                      <a:pt x="327825" y="96917"/>
                      <a:pt x="393239" y="356383"/>
                    </a:cubicBezTo>
                    <a:cubicBezTo>
                      <a:pt x="393239" y="356383"/>
                      <a:pt x="308573" y="310003"/>
                      <a:pt x="263506" y="383293"/>
                    </a:cubicBezTo>
                    <a:cubicBezTo>
                      <a:pt x="263506" y="383293"/>
                      <a:pt x="231455" y="440283"/>
                      <a:pt x="268209" y="477803"/>
                    </a:cubicBezTo>
                    <a:cubicBezTo>
                      <a:pt x="268209" y="477803"/>
                      <a:pt x="194373" y="464130"/>
                      <a:pt x="142961" y="535341"/>
                    </a:cubicBezTo>
                    <a:cubicBezTo>
                      <a:pt x="122068" y="564219"/>
                      <a:pt x="114958" y="600536"/>
                      <a:pt x="119005" y="635977"/>
                    </a:cubicBezTo>
                    <a:cubicBezTo>
                      <a:pt x="124365" y="683998"/>
                      <a:pt x="147118" y="754443"/>
                      <a:pt x="231564" y="777415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1" name="Group 13">
              <a:extLst>
                <a:ext uri="{FF2B5EF4-FFF2-40B4-BE49-F238E27FC236}">
                  <a16:creationId xmlns:a16="http://schemas.microsoft.com/office/drawing/2014/main" id="{D301131A-E137-DBB0-C9B4-97937E2CA8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81998" y="2728976"/>
              <a:ext cx="615658" cy="392842"/>
              <a:chOff x="913" y="1347"/>
              <a:chExt cx="898" cy="573"/>
            </a:xfrm>
          </p:grpSpPr>
          <p:sp>
            <p:nvSpPr>
              <p:cNvPr id="52" name="Freeform 14">
                <a:extLst>
                  <a:ext uri="{FF2B5EF4-FFF2-40B4-BE49-F238E27FC236}">
                    <a16:creationId xmlns:a16="http://schemas.microsoft.com/office/drawing/2014/main" id="{9A8E6FBE-58DB-49CA-3151-708DC9BAE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15">
                <a:extLst>
                  <a:ext uri="{FF2B5EF4-FFF2-40B4-BE49-F238E27FC236}">
                    <a16:creationId xmlns:a16="http://schemas.microsoft.com/office/drawing/2014/main" id="{AB849FA6-3DE2-1139-89A4-5FB538206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16">
                <a:extLst>
                  <a:ext uri="{FF2B5EF4-FFF2-40B4-BE49-F238E27FC236}">
                    <a16:creationId xmlns:a16="http://schemas.microsoft.com/office/drawing/2014/main" id="{CAD6E93B-3084-359E-D9A1-1A7C960C5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" name="Freeform 17">
                <a:extLst>
                  <a:ext uri="{FF2B5EF4-FFF2-40B4-BE49-F238E27FC236}">
                    <a16:creationId xmlns:a16="http://schemas.microsoft.com/office/drawing/2014/main" id="{904B36D1-81C0-15C7-6430-159421096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" name="Freeform 18">
                <a:extLst>
                  <a:ext uri="{FF2B5EF4-FFF2-40B4-BE49-F238E27FC236}">
                    <a16:creationId xmlns:a16="http://schemas.microsoft.com/office/drawing/2014/main" id="{3A42C898-16CC-583B-8DE5-46D6DE20E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7" name="Group 13">
              <a:extLst>
                <a:ext uri="{FF2B5EF4-FFF2-40B4-BE49-F238E27FC236}">
                  <a16:creationId xmlns:a16="http://schemas.microsoft.com/office/drawing/2014/main" id="{2091676C-25D3-50F3-A333-6B676042CD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05940" y="2728976"/>
              <a:ext cx="615658" cy="392842"/>
              <a:chOff x="913" y="1347"/>
              <a:chExt cx="898" cy="573"/>
            </a:xfrm>
          </p:grpSpPr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984EFC1B-0B7D-4CDD-73A0-A137F64CD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Freeform 15">
                <a:extLst>
                  <a:ext uri="{FF2B5EF4-FFF2-40B4-BE49-F238E27FC236}">
                    <a16:creationId xmlns:a16="http://schemas.microsoft.com/office/drawing/2014/main" id="{1C060F85-1D00-F8DE-1768-2C6A83679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39B1ACB8-8C55-6B3E-129F-212D25818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Freeform 17">
                <a:extLst>
                  <a:ext uri="{FF2B5EF4-FFF2-40B4-BE49-F238E27FC236}">
                    <a16:creationId xmlns:a16="http://schemas.microsoft.com/office/drawing/2014/main" id="{B71204FB-A229-97C1-99D6-4F3DB0D39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4CC11FA2-C010-20FF-58F6-0EAE47EBB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3" name="Group 13">
              <a:extLst>
                <a:ext uri="{FF2B5EF4-FFF2-40B4-BE49-F238E27FC236}">
                  <a16:creationId xmlns:a16="http://schemas.microsoft.com/office/drawing/2014/main" id="{935423CB-C550-0688-1B23-C57CAFD4173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81998" y="3563514"/>
              <a:ext cx="615658" cy="392842"/>
              <a:chOff x="913" y="1347"/>
              <a:chExt cx="898" cy="573"/>
            </a:xfrm>
          </p:grpSpPr>
          <p:sp>
            <p:nvSpPr>
              <p:cNvPr id="64" name="Freeform 14">
                <a:extLst>
                  <a:ext uri="{FF2B5EF4-FFF2-40B4-BE49-F238E27FC236}">
                    <a16:creationId xmlns:a16="http://schemas.microsoft.com/office/drawing/2014/main" id="{A4AE41FE-5ED5-ACB7-40E3-4E212A7D5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65" name="Freeform 15">
                <a:extLst>
                  <a:ext uri="{FF2B5EF4-FFF2-40B4-BE49-F238E27FC236}">
                    <a16:creationId xmlns:a16="http://schemas.microsoft.com/office/drawing/2014/main" id="{D633ABB5-A935-41E3-4B14-95D396B7B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66" name="Freeform 16">
                <a:extLst>
                  <a:ext uri="{FF2B5EF4-FFF2-40B4-BE49-F238E27FC236}">
                    <a16:creationId xmlns:a16="http://schemas.microsoft.com/office/drawing/2014/main" id="{2EE40488-7FF9-57F0-7E7D-ECC16EC56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67" name="Freeform 17">
                <a:extLst>
                  <a:ext uri="{FF2B5EF4-FFF2-40B4-BE49-F238E27FC236}">
                    <a16:creationId xmlns:a16="http://schemas.microsoft.com/office/drawing/2014/main" id="{30113645-E4BC-CE62-2152-A078B6D2B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68" name="Freeform 18">
                <a:extLst>
                  <a:ext uri="{FF2B5EF4-FFF2-40B4-BE49-F238E27FC236}">
                    <a16:creationId xmlns:a16="http://schemas.microsoft.com/office/drawing/2014/main" id="{C6EAD888-7726-85D9-F2EC-473B52115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</p:grpSp>
        <p:grpSp>
          <p:nvGrpSpPr>
            <p:cNvPr id="69" name="Group 13">
              <a:extLst>
                <a:ext uri="{FF2B5EF4-FFF2-40B4-BE49-F238E27FC236}">
                  <a16:creationId xmlns:a16="http://schemas.microsoft.com/office/drawing/2014/main" id="{074DB259-A348-9A51-F838-688742FA62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05940" y="3563514"/>
              <a:ext cx="615658" cy="392842"/>
              <a:chOff x="913" y="1347"/>
              <a:chExt cx="898" cy="573"/>
            </a:xfrm>
          </p:grpSpPr>
          <p:sp>
            <p:nvSpPr>
              <p:cNvPr id="70" name="Freeform 14">
                <a:extLst>
                  <a:ext uri="{FF2B5EF4-FFF2-40B4-BE49-F238E27FC236}">
                    <a16:creationId xmlns:a16="http://schemas.microsoft.com/office/drawing/2014/main" id="{30B0D312-1D1C-B577-0DEA-562D11922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71" name="Freeform 15">
                <a:extLst>
                  <a:ext uri="{FF2B5EF4-FFF2-40B4-BE49-F238E27FC236}">
                    <a16:creationId xmlns:a16="http://schemas.microsoft.com/office/drawing/2014/main" id="{4AA2EAE7-0EB4-D963-DF6F-A351A0ECB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72" name="Freeform 16">
                <a:extLst>
                  <a:ext uri="{FF2B5EF4-FFF2-40B4-BE49-F238E27FC236}">
                    <a16:creationId xmlns:a16="http://schemas.microsoft.com/office/drawing/2014/main" id="{E439718D-018D-6D26-81C4-2798ABA08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73" name="Freeform 17">
                <a:extLst>
                  <a:ext uri="{FF2B5EF4-FFF2-40B4-BE49-F238E27FC236}">
                    <a16:creationId xmlns:a16="http://schemas.microsoft.com/office/drawing/2014/main" id="{74CE8AC9-DF74-28CA-9F1A-0AF7573DA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  <p:sp>
            <p:nvSpPr>
              <p:cNvPr id="74" name="Freeform 18">
                <a:extLst>
                  <a:ext uri="{FF2B5EF4-FFF2-40B4-BE49-F238E27FC236}">
                    <a16:creationId xmlns:a16="http://schemas.microsoft.com/office/drawing/2014/main" id="{23863AD7-484F-D045-FF68-5181E6FDD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00">
                  <a:latin typeface="+mn-lt"/>
                </a:endParaRPr>
              </a:p>
            </p:txBody>
          </p:sp>
        </p:grpSp>
        <p:grpSp>
          <p:nvGrpSpPr>
            <p:cNvPr id="75" name="Group 13">
              <a:extLst>
                <a:ext uri="{FF2B5EF4-FFF2-40B4-BE49-F238E27FC236}">
                  <a16:creationId xmlns:a16="http://schemas.microsoft.com/office/drawing/2014/main" id="{D37B37D0-7C9D-3EED-55B8-792A1C156B7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671152" y="3095775"/>
              <a:ext cx="615658" cy="392842"/>
              <a:chOff x="913" y="1347"/>
              <a:chExt cx="898" cy="573"/>
            </a:xfrm>
          </p:grpSpPr>
          <p:sp>
            <p:nvSpPr>
              <p:cNvPr id="76" name="Freeform 14">
                <a:extLst>
                  <a:ext uri="{FF2B5EF4-FFF2-40B4-BE49-F238E27FC236}">
                    <a16:creationId xmlns:a16="http://schemas.microsoft.com/office/drawing/2014/main" id="{C993444E-717B-F222-7860-795FD36C9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7" name="Freeform 15">
                <a:extLst>
                  <a:ext uri="{FF2B5EF4-FFF2-40B4-BE49-F238E27FC236}">
                    <a16:creationId xmlns:a16="http://schemas.microsoft.com/office/drawing/2014/main" id="{77E90EC4-7241-A746-8828-3AB9040FD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id="{B8041FF0-6397-EF82-C477-526545EB3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Freeform 17">
                <a:extLst>
                  <a:ext uri="{FF2B5EF4-FFF2-40B4-BE49-F238E27FC236}">
                    <a16:creationId xmlns:a16="http://schemas.microsoft.com/office/drawing/2014/main" id="{4BC7F864-7C44-0083-C44B-8BE83A525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Freeform 18">
                <a:extLst>
                  <a:ext uri="{FF2B5EF4-FFF2-40B4-BE49-F238E27FC236}">
                    <a16:creationId xmlns:a16="http://schemas.microsoft.com/office/drawing/2014/main" id="{D087E764-43A7-2A9D-CA4D-EFC8C546B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81" name="Group 13">
              <a:extLst>
                <a:ext uri="{FF2B5EF4-FFF2-40B4-BE49-F238E27FC236}">
                  <a16:creationId xmlns:a16="http://schemas.microsoft.com/office/drawing/2014/main" id="{0082A210-1358-C34F-6FA5-8EB7CD5BE29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18538" y="950843"/>
              <a:ext cx="615658" cy="392842"/>
              <a:chOff x="913" y="1347"/>
              <a:chExt cx="898" cy="573"/>
            </a:xfrm>
          </p:grpSpPr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id="{0F57716E-CD15-3361-F1C8-16E3F5528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832"/>
                <a:ext cx="898" cy="88"/>
              </a:xfrm>
              <a:custGeom>
                <a:avLst/>
                <a:gdLst>
                  <a:gd name="T0" fmla="*/ 548 w 592"/>
                  <a:gd name="T1" fmla="*/ 64 h 64"/>
                  <a:gd name="T2" fmla="*/ 44 w 592"/>
                  <a:gd name="T3" fmla="*/ 64 h 64"/>
                  <a:gd name="T4" fmla="*/ 0 w 592"/>
                  <a:gd name="T5" fmla="*/ 20 h 64"/>
                  <a:gd name="T6" fmla="*/ 0 w 592"/>
                  <a:gd name="T7" fmla="*/ 0 h 64"/>
                  <a:gd name="T8" fmla="*/ 592 w 592"/>
                  <a:gd name="T9" fmla="*/ 0 h 64"/>
                  <a:gd name="T10" fmla="*/ 592 w 592"/>
                  <a:gd name="T11" fmla="*/ 20 h 64"/>
                  <a:gd name="T12" fmla="*/ 548 w 59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2" h="64">
                    <a:moveTo>
                      <a:pt x="548" y="64"/>
                    </a:moveTo>
                    <a:cubicBezTo>
                      <a:pt x="44" y="64"/>
                      <a:pt x="44" y="64"/>
                      <a:pt x="44" y="64"/>
                    </a:cubicBezTo>
                    <a:cubicBezTo>
                      <a:pt x="19" y="64"/>
                      <a:pt x="0" y="44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20"/>
                      <a:pt x="592" y="20"/>
                      <a:pt x="592" y="20"/>
                    </a:cubicBezTo>
                    <a:cubicBezTo>
                      <a:pt x="592" y="44"/>
                      <a:pt x="572" y="64"/>
                      <a:pt x="548" y="64"/>
                    </a:cubicBez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id="{534FC1E8-13B1-5917-0C8C-32F3FBDF2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" y="1347"/>
                <a:ext cx="782" cy="485"/>
              </a:xfrm>
              <a:custGeom>
                <a:avLst/>
                <a:gdLst>
                  <a:gd name="T0" fmla="*/ 515 w 515"/>
                  <a:gd name="T1" fmla="*/ 351 h 351"/>
                  <a:gd name="T2" fmla="*/ 515 w 515"/>
                  <a:gd name="T3" fmla="*/ 21 h 351"/>
                  <a:gd name="T4" fmla="*/ 494 w 515"/>
                  <a:gd name="T5" fmla="*/ 0 h 351"/>
                  <a:gd name="T6" fmla="*/ 21 w 515"/>
                  <a:gd name="T7" fmla="*/ 0 h 351"/>
                  <a:gd name="T8" fmla="*/ 0 w 515"/>
                  <a:gd name="T9" fmla="*/ 21 h 351"/>
                  <a:gd name="T10" fmla="*/ 0 w 515"/>
                  <a:gd name="T11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5" h="351">
                    <a:moveTo>
                      <a:pt x="515" y="351"/>
                    </a:moveTo>
                    <a:cubicBezTo>
                      <a:pt x="515" y="21"/>
                      <a:pt x="515" y="21"/>
                      <a:pt x="515" y="21"/>
                    </a:cubicBezTo>
                    <a:cubicBezTo>
                      <a:pt x="515" y="9"/>
                      <a:pt x="506" y="0"/>
                      <a:pt x="49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51"/>
                      <a:pt x="0" y="351"/>
                      <a:pt x="0" y="35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id="{780213F0-3E61-C631-F1CD-C8B0229FE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9" y="1408"/>
                <a:ext cx="646" cy="367"/>
              </a:xfrm>
              <a:custGeom>
                <a:avLst/>
                <a:gdLst>
                  <a:gd name="T0" fmla="*/ 646 w 646"/>
                  <a:gd name="T1" fmla="*/ 367 h 367"/>
                  <a:gd name="T2" fmla="*/ 646 w 646"/>
                  <a:gd name="T3" fmla="*/ 0 h 367"/>
                  <a:gd name="T4" fmla="*/ 0 w 646"/>
                  <a:gd name="T5" fmla="*/ 0 h 367"/>
                  <a:gd name="T6" fmla="*/ 0 w 646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6" h="367">
                    <a:moveTo>
                      <a:pt x="646" y="367"/>
                    </a:moveTo>
                    <a:lnTo>
                      <a:pt x="646" y="0"/>
                    </a:lnTo>
                    <a:lnTo>
                      <a:pt x="0" y="0"/>
                    </a:lnTo>
                    <a:lnTo>
                      <a:pt x="0" y="367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id="{5682BFBF-72CC-3A19-FB85-13E646690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6" y="1832"/>
                <a:ext cx="190" cy="37"/>
              </a:xfrm>
              <a:custGeom>
                <a:avLst/>
                <a:gdLst>
                  <a:gd name="T0" fmla="*/ 125 w 125"/>
                  <a:gd name="T1" fmla="*/ 0 h 27"/>
                  <a:gd name="T2" fmla="*/ 125 w 125"/>
                  <a:gd name="T3" fmla="*/ 13 h 27"/>
                  <a:gd name="T4" fmla="*/ 111 w 125"/>
                  <a:gd name="T5" fmla="*/ 27 h 27"/>
                  <a:gd name="T6" fmla="*/ 14 w 125"/>
                  <a:gd name="T7" fmla="*/ 27 h 27"/>
                  <a:gd name="T8" fmla="*/ 0 w 125"/>
                  <a:gd name="T9" fmla="*/ 13 h 27"/>
                  <a:gd name="T10" fmla="*/ 0 w 1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7">
                    <a:moveTo>
                      <a:pt x="125" y="0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21"/>
                      <a:pt x="119" y="27"/>
                      <a:pt x="111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6" y="27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id="{523D75D5-773E-43CD-E926-0DDD1F53A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" y="1441"/>
                <a:ext cx="258" cy="174"/>
              </a:xfrm>
              <a:custGeom>
                <a:avLst/>
                <a:gdLst>
                  <a:gd name="T0" fmla="*/ 0 w 170"/>
                  <a:gd name="T1" fmla="*/ 126 h 126"/>
                  <a:gd name="T2" fmla="*/ 0 w 170"/>
                  <a:gd name="T3" fmla="*/ 126 h 126"/>
                  <a:gd name="T4" fmla="*/ 131 w 170"/>
                  <a:gd name="T5" fmla="*/ 10 h 126"/>
                  <a:gd name="T6" fmla="*/ 170 w 170"/>
                  <a:gd name="T7" fmla="*/ 0 h 126"/>
                  <a:gd name="T8" fmla="*/ 0 w 170"/>
                  <a:gd name="T9" fmla="*/ 0 h 126"/>
                  <a:gd name="T10" fmla="*/ 0 w 170"/>
                  <a:gd name="T1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26">
                    <a:moveTo>
                      <a:pt x="0" y="126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22" y="69"/>
                      <a:pt x="71" y="25"/>
                      <a:pt x="131" y="1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cxnSp>
          <p:nvCxnSpPr>
            <p:cNvPr id="87" name="Прямая со стрелкой 86">
              <a:extLst>
                <a:ext uri="{FF2B5EF4-FFF2-40B4-BE49-F238E27FC236}">
                  <a16:creationId xmlns:a16="http://schemas.microsoft.com/office/drawing/2014/main" id="{6199ED3A-CBC5-97BA-70A1-185E00FE6A54}"/>
                </a:ext>
              </a:extLst>
            </p:cNvPr>
            <p:cNvCxnSpPr>
              <a:cxnSpLocks/>
            </p:cNvCxnSpPr>
            <p:nvPr/>
          </p:nvCxnSpPr>
          <p:spPr>
            <a:xfrm>
              <a:off x="8426367" y="3925918"/>
              <a:ext cx="0" cy="54000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 стрелкой 87">
              <a:extLst>
                <a:ext uri="{FF2B5EF4-FFF2-40B4-BE49-F238E27FC236}">
                  <a16:creationId xmlns:a16="http://schemas.microsoft.com/office/drawing/2014/main" id="{66E038E7-EF3C-A48D-33CA-2161E45AAA85}"/>
                </a:ext>
              </a:extLst>
            </p:cNvPr>
            <p:cNvCxnSpPr>
              <a:cxnSpLocks/>
            </p:cNvCxnSpPr>
            <p:nvPr/>
          </p:nvCxnSpPr>
          <p:spPr>
            <a:xfrm>
              <a:off x="8426367" y="1399424"/>
              <a:ext cx="0" cy="54000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 стрелкой 88">
              <a:extLst>
                <a:ext uri="{FF2B5EF4-FFF2-40B4-BE49-F238E27FC236}">
                  <a16:creationId xmlns:a16="http://schemas.microsoft.com/office/drawing/2014/main" id="{2700339E-8F6D-610F-6611-21DA43C76E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01471" y="3292195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 стрелкой 89">
              <a:extLst>
                <a:ext uri="{FF2B5EF4-FFF2-40B4-BE49-F238E27FC236}">
                  <a16:creationId xmlns:a16="http://schemas.microsoft.com/office/drawing/2014/main" id="{EB515182-40C4-572A-D78A-83CBDCC90C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15615" y="327141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 стрелкой 90">
              <a:extLst>
                <a:ext uri="{FF2B5EF4-FFF2-40B4-BE49-F238E27FC236}">
                  <a16:creationId xmlns:a16="http://schemas.microsoft.com/office/drawing/2014/main" id="{A75A6B45-0DFF-FAD6-B9DF-966E51C18A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82040" y="3271413"/>
              <a:ext cx="54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 стрелкой 91">
              <a:extLst>
                <a:ext uri="{FF2B5EF4-FFF2-40B4-BE49-F238E27FC236}">
                  <a16:creationId xmlns:a16="http://schemas.microsoft.com/office/drawing/2014/main" id="{241B2BC2-3099-A545-B8CA-BB1D7CCBA26A}"/>
                </a:ext>
              </a:extLst>
            </p:cNvPr>
            <p:cNvCxnSpPr>
              <a:cxnSpLocks/>
            </p:cNvCxnSpPr>
            <p:nvPr/>
          </p:nvCxnSpPr>
          <p:spPr>
            <a:xfrm>
              <a:off x="8426367" y="2505583"/>
              <a:ext cx="0" cy="54000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Прямоугольник: скругленные углы 97">
              <a:extLst>
                <a:ext uri="{FF2B5EF4-FFF2-40B4-BE49-F238E27FC236}">
                  <a16:creationId xmlns:a16="http://schemas.microsoft.com/office/drawing/2014/main" id="{3C24732A-9E6F-6585-9AB4-5AFE128F3B62}"/>
                </a:ext>
              </a:extLst>
            </p:cNvPr>
            <p:cNvSpPr/>
            <p:nvPr/>
          </p:nvSpPr>
          <p:spPr>
            <a:xfrm>
              <a:off x="5294746" y="2322040"/>
              <a:ext cx="2114381" cy="1940311"/>
            </a:xfrm>
            <a:prstGeom prst="roundRect">
              <a:avLst>
                <a:gd name="adj" fmla="val 5870"/>
              </a:avLst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25400" tIns="25400" rIns="25400" bIns="25400" numCol="1" spcCol="38100" rtlCol="0" anchor="t">
              <a:noAutofit/>
            </a:bodyPr>
            <a:lstStyle/>
            <a:p>
              <a:pPr algn="ctr" defTabSz="1219169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sym typeface="Helvetica Neue"/>
                </a:rPr>
                <a:t>Сегмент тестовых АРМ</a:t>
              </a:r>
            </a:p>
          </p:txBody>
        </p:sp>
        <p:sp>
          <p:nvSpPr>
            <p:cNvPr id="94" name="Прямоугольник: скругленные углы 99">
              <a:extLst>
                <a:ext uri="{FF2B5EF4-FFF2-40B4-BE49-F238E27FC236}">
                  <a16:creationId xmlns:a16="http://schemas.microsoft.com/office/drawing/2014/main" id="{EE81F7B8-66FB-C5BE-72F2-F5D1ED2A6347}"/>
                </a:ext>
              </a:extLst>
            </p:cNvPr>
            <p:cNvSpPr/>
            <p:nvPr/>
          </p:nvSpPr>
          <p:spPr>
            <a:xfrm>
              <a:off x="7155984" y="4531689"/>
              <a:ext cx="2540765" cy="1419529"/>
            </a:xfrm>
            <a:prstGeom prst="roundRect">
              <a:avLst>
                <a:gd name="adj" fmla="val 5870"/>
              </a:avLst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25400" tIns="25400" rIns="25400" bIns="25400" numCol="1" spcCol="38100" rtlCol="0" anchor="t">
              <a:noAutofit/>
            </a:bodyPr>
            <a:lstStyle/>
            <a:p>
              <a:pPr algn="ctr" defTabSz="1219169"/>
              <a:r>
                <a:rPr lang="ru-RU" sz="1200" dirty="0">
                  <a:solidFill>
                    <a:srgbClr val="000000"/>
                  </a:solidFill>
                  <a:sym typeface="Helvetica Neue"/>
                </a:rPr>
                <a:t>Сегмент тестовых серверов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06FA7E4-AD57-A0F3-E9EC-FFFEB8CB5656}"/>
                </a:ext>
              </a:extLst>
            </p:cNvPr>
            <p:cNvSpPr txBox="1"/>
            <p:nvPr/>
          </p:nvSpPr>
          <p:spPr>
            <a:xfrm>
              <a:off x="8795093" y="1043198"/>
              <a:ext cx="679994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err="1">
                  <a:latin typeface="+mn-lt"/>
                </a:rPr>
                <a:t>KaliLinux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9DEF87F-1F17-EDFE-6046-3B943D8EBFA7}"/>
                </a:ext>
              </a:extLst>
            </p:cNvPr>
            <p:cNvSpPr txBox="1"/>
            <p:nvPr/>
          </p:nvSpPr>
          <p:spPr>
            <a:xfrm>
              <a:off x="8800703" y="2122648"/>
              <a:ext cx="982961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00" dirty="0">
                  <a:latin typeface="+mn-lt"/>
                </a:rPr>
                <a:t>Внешняя сеть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556A92A-A741-37B3-5263-AA4FF7716D64}"/>
                </a:ext>
              </a:extLst>
            </p:cNvPr>
            <p:cNvSpPr txBox="1"/>
            <p:nvPr/>
          </p:nvSpPr>
          <p:spPr>
            <a:xfrm>
              <a:off x="5617157" y="3160830"/>
              <a:ext cx="545342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Win10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803404C-8B68-7F9A-E501-EB65EFECD01A}"/>
                </a:ext>
              </a:extLst>
            </p:cNvPr>
            <p:cNvSpPr txBox="1"/>
            <p:nvPr/>
          </p:nvSpPr>
          <p:spPr>
            <a:xfrm>
              <a:off x="6575562" y="3160830"/>
              <a:ext cx="476412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Win8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FC6D7B1-D341-7BBE-5A5E-C7D55C1CDCBE}"/>
                </a:ext>
              </a:extLst>
            </p:cNvPr>
            <p:cNvSpPr txBox="1"/>
            <p:nvPr/>
          </p:nvSpPr>
          <p:spPr>
            <a:xfrm>
              <a:off x="5650018" y="3986846"/>
              <a:ext cx="479618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Linux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7773901-0FE1-B60E-A5CB-B35510D3D852}"/>
                </a:ext>
              </a:extLst>
            </p:cNvPr>
            <p:cNvSpPr txBox="1"/>
            <p:nvPr/>
          </p:nvSpPr>
          <p:spPr>
            <a:xfrm>
              <a:off x="6575562" y="3986846"/>
              <a:ext cx="476412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Win7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8740DD9-2A09-90EA-4F0D-C1D134FE1A76}"/>
                </a:ext>
              </a:extLst>
            </p:cNvPr>
            <p:cNvSpPr txBox="1"/>
            <p:nvPr/>
          </p:nvSpPr>
          <p:spPr>
            <a:xfrm>
              <a:off x="7859924" y="3537654"/>
              <a:ext cx="1132886" cy="40011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>
                  <a:latin typeface="+mn-lt"/>
                </a:rPr>
                <a:t>Тестируемое решение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A3435696-BEB2-B57F-F9B2-0F8111FC8A00}"/>
                </a:ext>
              </a:extLst>
            </p:cNvPr>
            <p:cNvSpPr txBox="1"/>
            <p:nvPr/>
          </p:nvSpPr>
          <p:spPr>
            <a:xfrm>
              <a:off x="9087039" y="3537654"/>
              <a:ext cx="1327347" cy="55399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>
                  <a:latin typeface="+mn-lt"/>
                </a:rPr>
                <a:t>Сторонний МСЭ </a:t>
              </a:r>
              <a:r>
                <a:rPr lang="en-US" sz="1000" dirty="0">
                  <a:latin typeface="+mn-lt"/>
                </a:rPr>
                <a:t/>
              </a:r>
              <a:br>
                <a:rPr lang="en-US" sz="1000" dirty="0">
                  <a:latin typeface="+mn-lt"/>
                </a:rPr>
              </a:br>
              <a:r>
                <a:rPr lang="ru-RU" sz="1000" dirty="0">
                  <a:latin typeface="+mn-lt"/>
                </a:rPr>
                <a:t>для тестирования </a:t>
              </a:r>
              <a:r>
                <a:rPr lang="en-US" sz="1000" dirty="0">
                  <a:latin typeface="+mn-lt"/>
                </a:rPr>
                <a:t>VPN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7CA92B99-B751-47C9-B42D-1132C54D9147}"/>
                </a:ext>
              </a:extLst>
            </p:cNvPr>
            <p:cNvSpPr txBox="1"/>
            <p:nvPr/>
          </p:nvSpPr>
          <p:spPr>
            <a:xfrm>
              <a:off x="10412537" y="3537654"/>
              <a:ext cx="1132887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>
                  <a:latin typeface="+mn-lt"/>
                </a:rPr>
                <a:t>Тестовый АРМ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AFF7866-CDD3-BB41-9FBD-B2AD1AEDDE59}"/>
                </a:ext>
              </a:extLst>
            </p:cNvPr>
            <p:cNvSpPr txBox="1"/>
            <p:nvPr/>
          </p:nvSpPr>
          <p:spPr>
            <a:xfrm>
              <a:off x="7571630" y="5691015"/>
              <a:ext cx="591828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DMZ</a:t>
              </a:r>
              <a:endParaRPr lang="ru-RU" sz="1000" dirty="0">
                <a:latin typeface="+mn-lt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34BC8AB5-6EB7-A735-2A57-521CB0EF02F4}"/>
                </a:ext>
              </a:extLst>
            </p:cNvPr>
            <p:cNvSpPr txBox="1"/>
            <p:nvPr/>
          </p:nvSpPr>
          <p:spPr>
            <a:xfrm>
              <a:off x="8384470" y="5691015"/>
              <a:ext cx="1208439" cy="2462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+mn-lt"/>
                </a:rPr>
                <a:t>AD/DMZ/RADIUS</a:t>
              </a:r>
              <a:endParaRPr lang="ru-RU" sz="10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6879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a typeface="Golos Text VF" pitchFamily="2" charset="0"/>
              </a:rPr>
              <a:t>Нагрузочное</a:t>
            </a:r>
            <a:r>
              <a:rPr lang="en-US" dirty="0">
                <a:ea typeface="Golos Text VF" pitchFamily="2" charset="0"/>
              </a:rPr>
              <a:t>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34963" y="1724648"/>
            <a:ext cx="6319837" cy="3217240"/>
          </a:xfrm>
          <a:prstGeom prst="roundRect">
            <a:avLst>
              <a:gd name="adj" fmla="val 11103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654957" y="1479613"/>
            <a:ext cx="1554843" cy="490069"/>
          </a:xfrm>
          <a:prstGeom prst="roundRect">
            <a:avLst>
              <a:gd name="adj" fmla="val 11103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>
                <a:latin typeface="+mj-lt"/>
              </a:rPr>
              <a:t>ЗАДАЧА</a:t>
            </a:r>
            <a:endParaRPr lang="ru-RU" b="1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4957" y="209052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Определить предельную производительность NGFW,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при превышении которой его работа становится нестабильной либо не выполняются заявленные функции </a:t>
            </a:r>
            <a:r>
              <a:rPr lang="ru-RU" dirty="0" smtClean="0"/>
              <a:t>безопасности.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4957" y="3630395"/>
            <a:ext cx="56823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Сравнить пропускную способность, заявленную производителем, с результатом на нашем</a:t>
            </a:r>
          </a:p>
          <a:p>
            <a:r>
              <a:rPr lang="ru-RU" dirty="0" err="1"/>
              <a:t>д</a:t>
            </a:r>
            <a:r>
              <a:rPr lang="ru-RU" dirty="0" err="1" smtClean="0"/>
              <a:t>емостенде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311" y="627063"/>
            <a:ext cx="5167672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2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hangingPunct="1"/>
            <a:r>
              <a:rPr lang="ru-RU" dirty="0"/>
              <a:t>Нагрузочное тестирование</a:t>
            </a:r>
            <a:endParaRPr lang="en-US" dirty="0">
              <a:ea typeface="Golos Text VF" pitchFamily="2" charset="0"/>
            </a:endParaRPr>
          </a:p>
        </p:txBody>
      </p:sp>
      <p:sp>
        <p:nvSpPr>
          <p:cNvPr id="3" name="Body">
            <a:extLst>
              <a:ext uri="{FF2B5EF4-FFF2-40B4-BE49-F238E27FC236}">
                <a16:creationId xmlns:a16="http://schemas.microsoft.com/office/drawing/2014/main" id="{A3CD09E1-A9C4-2A05-9B13-C76FDD0EEC72}"/>
              </a:ext>
            </a:extLst>
          </p:cNvPr>
          <p:cNvSpPr txBox="1"/>
          <p:nvPr/>
        </p:nvSpPr>
        <p:spPr>
          <a:xfrm>
            <a:off x="334963" y="788191"/>
            <a:ext cx="4437630" cy="510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2859" tIns="22859" rIns="22859" bIns="22859">
            <a:normAutofit/>
          </a:bodyPr>
          <a:lstStyle>
            <a:lvl1pPr>
              <a:defRPr sz="3500" b="0"/>
            </a:lvl1pPr>
          </a:lstStyle>
          <a:p>
            <a:r>
              <a:rPr lang="ru-RU" sz="1800" dirty="0" smtClean="0">
                <a:solidFill>
                  <a:schemeClr val="accent2"/>
                </a:solidFill>
                <a:latin typeface="+mj-lt"/>
                <a:ea typeface="Golos Text VF" pitchFamily="2" charset="0"/>
                <a:cs typeface="Arial" panose="020B0604020202020204" pitchFamily="34" charset="0"/>
              </a:rPr>
              <a:t>ОПИСАНИЕ СТЕНДА</a:t>
            </a:r>
            <a:endParaRPr lang="ru-RU" sz="1800" dirty="0">
              <a:solidFill>
                <a:schemeClr val="accent2"/>
              </a:solidFill>
              <a:latin typeface="+mj-lt"/>
              <a:ea typeface="Golos Text VF" pitchFamily="2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96213" y="1517961"/>
            <a:ext cx="6599575" cy="4326904"/>
            <a:chOff x="4852871" y="1288631"/>
            <a:chExt cx="6599575" cy="432690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99D41-7165-F769-AA5C-E657B2E47250}"/>
                </a:ext>
              </a:extLst>
            </p:cNvPr>
            <p:cNvSpPr txBox="1"/>
            <p:nvPr/>
          </p:nvSpPr>
          <p:spPr>
            <a:xfrm>
              <a:off x="7333915" y="1693355"/>
              <a:ext cx="1323697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dirty="0">
                  <a:latin typeface="+mn-lt"/>
                </a:rPr>
                <a:t>Коммутатор</a:t>
              </a: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53BA4665-D4AE-7599-DF67-AAB3EC3F9E1A}"/>
                </a:ext>
              </a:extLst>
            </p:cNvPr>
            <p:cNvGrpSpPr/>
            <p:nvPr/>
          </p:nvGrpSpPr>
          <p:grpSpPr>
            <a:xfrm>
              <a:off x="5049765" y="4048418"/>
              <a:ext cx="587302" cy="1176035"/>
              <a:chOff x="7973491" y="400681"/>
              <a:chExt cx="363538" cy="684213"/>
            </a:xfrm>
          </p:grpSpPr>
          <p:sp>
            <p:nvSpPr>
              <p:cNvPr id="78" name="Freeform 107">
                <a:extLst>
                  <a:ext uri="{FF2B5EF4-FFF2-40B4-BE49-F238E27FC236}">
                    <a16:creationId xmlns:a16="http://schemas.microsoft.com/office/drawing/2014/main" id="{53230B3F-0157-2765-474D-A845732CD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3491" y="400681"/>
                <a:ext cx="363538" cy="684213"/>
              </a:xfrm>
              <a:custGeom>
                <a:avLst/>
                <a:gdLst>
                  <a:gd name="T0" fmla="*/ 211 w 225"/>
                  <a:gd name="T1" fmla="*/ 463 h 463"/>
                  <a:gd name="T2" fmla="*/ 14 w 225"/>
                  <a:gd name="T3" fmla="*/ 463 h 463"/>
                  <a:gd name="T4" fmla="*/ 0 w 225"/>
                  <a:gd name="T5" fmla="*/ 449 h 463"/>
                  <a:gd name="T6" fmla="*/ 0 w 225"/>
                  <a:gd name="T7" fmla="*/ 14 h 463"/>
                  <a:gd name="T8" fmla="*/ 14 w 225"/>
                  <a:gd name="T9" fmla="*/ 0 h 463"/>
                  <a:gd name="T10" fmla="*/ 211 w 225"/>
                  <a:gd name="T11" fmla="*/ 0 h 463"/>
                  <a:gd name="T12" fmla="*/ 225 w 225"/>
                  <a:gd name="T13" fmla="*/ 14 h 463"/>
                  <a:gd name="T14" fmla="*/ 225 w 225"/>
                  <a:gd name="T15" fmla="*/ 449 h 463"/>
                  <a:gd name="T16" fmla="*/ 211 w 225"/>
                  <a:gd name="T17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3">
                    <a:moveTo>
                      <a:pt x="211" y="463"/>
                    </a:moveTo>
                    <a:cubicBezTo>
                      <a:pt x="14" y="463"/>
                      <a:pt x="14" y="463"/>
                      <a:pt x="14" y="463"/>
                    </a:cubicBezTo>
                    <a:cubicBezTo>
                      <a:pt x="6" y="463"/>
                      <a:pt x="0" y="457"/>
                      <a:pt x="0" y="44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449"/>
                      <a:pt x="225" y="449"/>
                      <a:pt x="225" y="449"/>
                    </a:cubicBezTo>
                    <a:cubicBezTo>
                      <a:pt x="225" y="457"/>
                      <a:pt x="219" y="463"/>
                      <a:pt x="211" y="46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9" name="Freeform 108">
                <a:extLst>
                  <a:ext uri="{FF2B5EF4-FFF2-40B4-BE49-F238E27FC236}">
                    <a16:creationId xmlns:a16="http://schemas.microsoft.com/office/drawing/2014/main" id="{7419D280-7579-F6EE-0D56-CACC52A7A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495931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3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0" name="Freeform 109">
                <a:extLst>
                  <a:ext uri="{FF2B5EF4-FFF2-40B4-BE49-F238E27FC236}">
                    <a16:creationId xmlns:a16="http://schemas.microsoft.com/office/drawing/2014/main" id="{50893E71-45F2-1BB8-074A-FA024E23A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549906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1" name="Freeform 110">
                <a:extLst>
                  <a:ext uri="{FF2B5EF4-FFF2-40B4-BE49-F238E27FC236}">
                    <a16:creationId xmlns:a16="http://schemas.microsoft.com/office/drawing/2014/main" id="{D2C71180-1B44-D194-F21F-46DDDD7DA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602294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2" name="Line 127">
                <a:extLst>
                  <a:ext uri="{FF2B5EF4-FFF2-40B4-BE49-F238E27FC236}">
                    <a16:creationId xmlns:a16="http://schemas.microsoft.com/office/drawing/2014/main" id="{0B308056-545E-5F48-BD1B-6FBEE45A35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06841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3" name="Line 128">
                <a:extLst>
                  <a:ext uri="{FF2B5EF4-FFF2-40B4-BE49-F238E27FC236}">
                    <a16:creationId xmlns:a16="http://schemas.microsoft.com/office/drawing/2014/main" id="{221826D8-D908-1ADF-B10C-51CCE4EEC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6854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4" name="Line 129">
                <a:extLst>
                  <a:ext uri="{FF2B5EF4-FFF2-40B4-BE49-F238E27FC236}">
                    <a16:creationId xmlns:a16="http://schemas.microsoft.com/office/drawing/2014/main" id="{FF6B84BC-B163-5933-AC30-5732E5B37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776919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5" name="Line 130">
                <a:extLst>
                  <a:ext uri="{FF2B5EF4-FFF2-40B4-BE49-F238E27FC236}">
                    <a16:creationId xmlns:a16="http://schemas.microsoft.com/office/drawing/2014/main" id="{70ED88C9-833D-3F8C-D750-0969BF0C4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6" name="Line 131">
                <a:extLst>
                  <a:ext uri="{FF2B5EF4-FFF2-40B4-BE49-F238E27FC236}">
                    <a16:creationId xmlns:a16="http://schemas.microsoft.com/office/drawing/2014/main" id="{9654D843-97D0-C179-3A6A-1AFCF53AF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7" name="Line 132">
                <a:extLst>
                  <a:ext uri="{FF2B5EF4-FFF2-40B4-BE49-F238E27FC236}">
                    <a16:creationId xmlns:a16="http://schemas.microsoft.com/office/drawing/2014/main" id="{70513B32-62CC-556F-2093-82BFDDBD1F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886456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8" name="Line 133">
                <a:extLst>
                  <a:ext uri="{FF2B5EF4-FFF2-40B4-BE49-F238E27FC236}">
                    <a16:creationId xmlns:a16="http://schemas.microsoft.com/office/drawing/2014/main" id="{2287A28D-7583-E205-7301-C9BF384A3A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89" name="Line 134">
                <a:extLst>
                  <a:ext uri="{FF2B5EF4-FFF2-40B4-BE49-F238E27FC236}">
                    <a16:creationId xmlns:a16="http://schemas.microsoft.com/office/drawing/2014/main" id="{7274C25D-247A-EEDF-9A04-23F6611771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5ECAF720-0CB5-91B4-4B8A-816FDFF77F33}"/>
                </a:ext>
              </a:extLst>
            </p:cNvPr>
            <p:cNvGrpSpPr/>
            <p:nvPr/>
          </p:nvGrpSpPr>
          <p:grpSpPr>
            <a:xfrm>
              <a:off x="10153807" y="1882151"/>
              <a:ext cx="587302" cy="1176035"/>
              <a:chOff x="7973491" y="400681"/>
              <a:chExt cx="363538" cy="684213"/>
            </a:xfrm>
          </p:grpSpPr>
          <p:sp>
            <p:nvSpPr>
              <p:cNvPr id="66" name="Freeform 107">
                <a:extLst>
                  <a:ext uri="{FF2B5EF4-FFF2-40B4-BE49-F238E27FC236}">
                    <a16:creationId xmlns:a16="http://schemas.microsoft.com/office/drawing/2014/main" id="{A43AF246-E02D-AC5D-C152-29358D6B8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3491" y="400681"/>
                <a:ext cx="363538" cy="684213"/>
              </a:xfrm>
              <a:custGeom>
                <a:avLst/>
                <a:gdLst>
                  <a:gd name="T0" fmla="*/ 211 w 225"/>
                  <a:gd name="T1" fmla="*/ 463 h 463"/>
                  <a:gd name="T2" fmla="*/ 14 w 225"/>
                  <a:gd name="T3" fmla="*/ 463 h 463"/>
                  <a:gd name="T4" fmla="*/ 0 w 225"/>
                  <a:gd name="T5" fmla="*/ 449 h 463"/>
                  <a:gd name="T6" fmla="*/ 0 w 225"/>
                  <a:gd name="T7" fmla="*/ 14 h 463"/>
                  <a:gd name="T8" fmla="*/ 14 w 225"/>
                  <a:gd name="T9" fmla="*/ 0 h 463"/>
                  <a:gd name="T10" fmla="*/ 211 w 225"/>
                  <a:gd name="T11" fmla="*/ 0 h 463"/>
                  <a:gd name="T12" fmla="*/ 225 w 225"/>
                  <a:gd name="T13" fmla="*/ 14 h 463"/>
                  <a:gd name="T14" fmla="*/ 225 w 225"/>
                  <a:gd name="T15" fmla="*/ 449 h 463"/>
                  <a:gd name="T16" fmla="*/ 211 w 225"/>
                  <a:gd name="T17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463">
                    <a:moveTo>
                      <a:pt x="211" y="463"/>
                    </a:moveTo>
                    <a:cubicBezTo>
                      <a:pt x="14" y="463"/>
                      <a:pt x="14" y="463"/>
                      <a:pt x="14" y="463"/>
                    </a:cubicBezTo>
                    <a:cubicBezTo>
                      <a:pt x="6" y="463"/>
                      <a:pt x="0" y="457"/>
                      <a:pt x="0" y="44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449"/>
                      <a:pt x="225" y="449"/>
                      <a:pt x="225" y="449"/>
                    </a:cubicBezTo>
                    <a:cubicBezTo>
                      <a:pt x="225" y="457"/>
                      <a:pt x="219" y="463"/>
                      <a:pt x="211" y="46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7" name="Freeform 108">
                <a:extLst>
                  <a:ext uri="{FF2B5EF4-FFF2-40B4-BE49-F238E27FC236}">
                    <a16:creationId xmlns:a16="http://schemas.microsoft.com/office/drawing/2014/main" id="{F70AE292-4F00-A47D-EC6A-FB3CFF1F2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495931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3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8" name="Freeform 109">
                <a:extLst>
                  <a:ext uri="{FF2B5EF4-FFF2-40B4-BE49-F238E27FC236}">
                    <a16:creationId xmlns:a16="http://schemas.microsoft.com/office/drawing/2014/main" id="{77447C01-5099-B91E-844C-D584FEF63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549906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9" name="Freeform 110">
                <a:extLst>
                  <a:ext uri="{FF2B5EF4-FFF2-40B4-BE49-F238E27FC236}">
                    <a16:creationId xmlns:a16="http://schemas.microsoft.com/office/drawing/2014/main" id="{455EB6A1-2975-63BE-738B-C7272D198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8579" y="602294"/>
                <a:ext cx="233363" cy="23813"/>
              </a:xfrm>
              <a:custGeom>
                <a:avLst/>
                <a:gdLst>
                  <a:gd name="T0" fmla="*/ 137 w 145"/>
                  <a:gd name="T1" fmla="*/ 16 h 16"/>
                  <a:gd name="T2" fmla="*/ 8 w 145"/>
                  <a:gd name="T3" fmla="*/ 16 h 16"/>
                  <a:gd name="T4" fmla="*/ 0 w 145"/>
                  <a:gd name="T5" fmla="*/ 8 h 16"/>
                  <a:gd name="T6" fmla="*/ 8 w 145"/>
                  <a:gd name="T7" fmla="*/ 0 h 16"/>
                  <a:gd name="T8" fmla="*/ 137 w 145"/>
                  <a:gd name="T9" fmla="*/ 0 h 16"/>
                  <a:gd name="T10" fmla="*/ 145 w 145"/>
                  <a:gd name="T11" fmla="*/ 8 h 16"/>
                  <a:gd name="T12" fmla="*/ 137 w 1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">
                    <a:moveTo>
                      <a:pt x="137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1" y="0"/>
                      <a:pt x="145" y="4"/>
                      <a:pt x="145" y="8"/>
                    </a:cubicBezTo>
                    <a:cubicBezTo>
                      <a:pt x="145" y="12"/>
                      <a:pt x="141" y="16"/>
                      <a:pt x="137" y="16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0" name="Line 127">
                <a:extLst>
                  <a:ext uri="{FF2B5EF4-FFF2-40B4-BE49-F238E27FC236}">
                    <a16:creationId xmlns:a16="http://schemas.microsoft.com/office/drawing/2014/main" id="{C932E4EB-5B33-DAF3-FFC4-9CDA13C5BB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06841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1" name="Line 128">
                <a:extLst>
                  <a:ext uri="{FF2B5EF4-FFF2-40B4-BE49-F238E27FC236}">
                    <a16:creationId xmlns:a16="http://schemas.microsoft.com/office/drawing/2014/main" id="{21D11D50-D163-9FE7-B00F-060B38C4A9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6854" y="722944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2" name="Line 129">
                <a:extLst>
                  <a:ext uri="{FF2B5EF4-FFF2-40B4-BE49-F238E27FC236}">
                    <a16:creationId xmlns:a16="http://schemas.microsoft.com/office/drawing/2014/main" id="{271F17B1-C206-E567-C9AD-D64E9E5670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776919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3" name="Line 130">
                <a:extLst>
                  <a:ext uri="{FF2B5EF4-FFF2-40B4-BE49-F238E27FC236}">
                    <a16:creationId xmlns:a16="http://schemas.microsoft.com/office/drawing/2014/main" id="{42A2DBBD-60A2-FFA1-07E1-55AF1667A0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4" name="Line 131">
                <a:extLst>
                  <a:ext uri="{FF2B5EF4-FFF2-40B4-BE49-F238E27FC236}">
                    <a16:creationId xmlns:a16="http://schemas.microsoft.com/office/drawing/2014/main" id="{EADEC8EC-DDBB-4A8E-AF85-37B4E633A4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832481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5" name="Line 132">
                <a:extLst>
                  <a:ext uri="{FF2B5EF4-FFF2-40B4-BE49-F238E27FC236}">
                    <a16:creationId xmlns:a16="http://schemas.microsoft.com/office/drawing/2014/main" id="{593F795C-082C-DB4E-D5D5-2D70C09195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56054" y="886456"/>
                <a:ext cx="0" cy="22225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6" name="Line 133">
                <a:extLst>
                  <a:ext uri="{FF2B5EF4-FFF2-40B4-BE49-F238E27FC236}">
                    <a16:creationId xmlns:a16="http://schemas.microsoft.com/office/drawing/2014/main" id="{09A651AE-F22D-6D78-BE8C-C68F153873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06841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77" name="Line 134">
                <a:extLst>
                  <a:ext uri="{FF2B5EF4-FFF2-40B4-BE49-F238E27FC236}">
                    <a16:creationId xmlns:a16="http://schemas.microsoft.com/office/drawing/2014/main" id="{F74EF032-16C6-6578-3C88-75DAB2C793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06854" y="943606"/>
                <a:ext cx="0" cy="20638"/>
              </a:xfrm>
              <a:prstGeom prst="line">
                <a:avLst/>
              </a:pr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913E5693-ED83-D179-0D6B-1314B13D085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111361" y="4105321"/>
              <a:ext cx="1101871" cy="1119132"/>
              <a:chOff x="3542" y="1771"/>
              <a:chExt cx="766" cy="778"/>
            </a:xfrm>
          </p:grpSpPr>
          <p:sp>
            <p:nvSpPr>
              <p:cNvPr id="48" name="Freeform 5">
                <a:extLst>
                  <a:ext uri="{FF2B5EF4-FFF2-40B4-BE49-F238E27FC236}">
                    <a16:creationId xmlns:a16="http://schemas.microsoft.com/office/drawing/2014/main" id="{DEE61D06-099B-BD11-00ED-6F724FDC9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328"/>
                <a:ext cx="117" cy="89"/>
              </a:xfrm>
              <a:custGeom>
                <a:avLst/>
                <a:gdLst>
                  <a:gd name="T0" fmla="*/ 60 w 60"/>
                  <a:gd name="T1" fmla="*/ 44 h 44"/>
                  <a:gd name="T2" fmla="*/ 4 w 60"/>
                  <a:gd name="T3" fmla="*/ 44 h 44"/>
                  <a:gd name="T4" fmla="*/ 2 w 60"/>
                  <a:gd name="T5" fmla="*/ 40 h 44"/>
                  <a:gd name="T6" fmla="*/ 2 w 60"/>
                  <a:gd name="T7" fmla="*/ 40 h 44"/>
                  <a:gd name="T8" fmla="*/ 18 w 60"/>
                  <a:gd name="T9" fmla="*/ 21 h 44"/>
                  <a:gd name="T10" fmla="*/ 19 w 60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44">
                    <a:moveTo>
                      <a:pt x="60" y="4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1" y="44"/>
                      <a:pt x="0" y="41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1" y="36"/>
                      <a:pt x="17" y="29"/>
                      <a:pt x="18" y="21"/>
                    </a:cubicBezTo>
                    <a:cubicBezTo>
                      <a:pt x="20" y="11"/>
                      <a:pt x="19" y="0"/>
                      <a:pt x="19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9" name="Oval 6">
                <a:extLst>
                  <a:ext uri="{FF2B5EF4-FFF2-40B4-BE49-F238E27FC236}">
                    <a16:creationId xmlns:a16="http://schemas.microsoft.com/office/drawing/2014/main" id="{A93F1AEB-702B-C5BC-191A-BB979E96D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4" y="2295"/>
                <a:ext cx="2" cy="2"/>
              </a:xfrm>
              <a:prstGeom prst="ellips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0" name="Freeform 7">
                <a:extLst>
                  <a:ext uri="{FF2B5EF4-FFF2-40B4-BE49-F238E27FC236}">
                    <a16:creationId xmlns:a16="http://schemas.microsoft.com/office/drawing/2014/main" id="{C2638C9E-016E-E412-D3A4-925230DC9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" y="2265"/>
                <a:ext cx="254" cy="63"/>
              </a:xfrm>
              <a:custGeom>
                <a:avLst/>
                <a:gdLst>
                  <a:gd name="T0" fmla="*/ 130 w 130"/>
                  <a:gd name="T1" fmla="*/ 31 h 31"/>
                  <a:gd name="T2" fmla="*/ 92 w 130"/>
                  <a:gd name="T3" fmla="*/ 31 h 31"/>
                  <a:gd name="T4" fmla="*/ 12 w 130"/>
                  <a:gd name="T5" fmla="*/ 31 h 31"/>
                  <a:gd name="T6" fmla="*/ 0 w 130"/>
                  <a:gd name="T7" fmla="*/ 19 h 31"/>
                  <a:gd name="T8" fmla="*/ 0 w 130"/>
                  <a:gd name="T9" fmla="*/ 0 h 31"/>
                  <a:gd name="T10" fmla="*/ 50 w 130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31">
                    <a:moveTo>
                      <a:pt x="130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5" y="31"/>
                      <a:pt x="0" y="26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1" name="Freeform 8">
                <a:extLst>
                  <a:ext uri="{FF2B5EF4-FFF2-40B4-BE49-F238E27FC236}">
                    <a16:creationId xmlns:a16="http://schemas.microsoft.com/office/drawing/2014/main" id="{03725671-3517-01BB-BFE8-8589EC6E8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" y="1915"/>
                <a:ext cx="254" cy="350"/>
              </a:xfrm>
              <a:custGeom>
                <a:avLst/>
                <a:gdLst>
                  <a:gd name="T0" fmla="*/ 130 w 130"/>
                  <a:gd name="T1" fmla="*/ 172 h 172"/>
                  <a:gd name="T2" fmla="*/ 0 w 130"/>
                  <a:gd name="T3" fmla="*/ 172 h 172"/>
                  <a:gd name="T4" fmla="*/ 0 w 130"/>
                  <a:gd name="T5" fmla="*/ 137 h 172"/>
                  <a:gd name="T6" fmla="*/ 0 w 130"/>
                  <a:gd name="T7" fmla="*/ 14 h 172"/>
                  <a:gd name="T8" fmla="*/ 13 w 130"/>
                  <a:gd name="T9" fmla="*/ 0 h 172"/>
                  <a:gd name="T10" fmla="*/ 130 w 130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72">
                    <a:moveTo>
                      <a:pt x="130" y="172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30" y="0"/>
                      <a:pt x="130" y="0"/>
                      <a:pt x="13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2" name="Freeform 9">
                <a:extLst>
                  <a:ext uri="{FF2B5EF4-FFF2-40B4-BE49-F238E27FC236}">
                    <a16:creationId xmlns:a16="http://schemas.microsoft.com/office/drawing/2014/main" id="{BAF44CA0-446A-8E51-BA06-A37E9127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2328"/>
                <a:ext cx="115" cy="89"/>
              </a:xfrm>
              <a:custGeom>
                <a:avLst/>
                <a:gdLst>
                  <a:gd name="T0" fmla="*/ 0 w 59"/>
                  <a:gd name="T1" fmla="*/ 44 h 44"/>
                  <a:gd name="T2" fmla="*/ 55 w 59"/>
                  <a:gd name="T3" fmla="*/ 44 h 44"/>
                  <a:gd name="T4" fmla="*/ 57 w 59"/>
                  <a:gd name="T5" fmla="*/ 40 h 44"/>
                  <a:gd name="T6" fmla="*/ 57 w 59"/>
                  <a:gd name="T7" fmla="*/ 40 h 44"/>
                  <a:gd name="T8" fmla="*/ 41 w 59"/>
                  <a:gd name="T9" fmla="*/ 21 h 44"/>
                  <a:gd name="T10" fmla="*/ 40 w 59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4">
                    <a:moveTo>
                      <a:pt x="0" y="44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58" y="44"/>
                      <a:pt x="59" y="41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48" y="36"/>
                      <a:pt x="43" y="29"/>
                      <a:pt x="41" y="21"/>
                    </a:cubicBezTo>
                    <a:cubicBezTo>
                      <a:pt x="39" y="11"/>
                      <a:pt x="40" y="0"/>
                      <a:pt x="4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3" name="Oval 10">
                <a:extLst>
                  <a:ext uri="{FF2B5EF4-FFF2-40B4-BE49-F238E27FC236}">
                    <a16:creationId xmlns:a16="http://schemas.microsoft.com/office/drawing/2014/main" id="{2A0D5431-5087-6BD0-FAC0-67A64DBE8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4" y="2295"/>
                <a:ext cx="2" cy="2"/>
              </a:xfrm>
              <a:prstGeom prst="ellips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4" name="Freeform 11">
                <a:extLst>
                  <a:ext uri="{FF2B5EF4-FFF2-40B4-BE49-F238E27FC236}">
                    <a16:creationId xmlns:a16="http://schemas.microsoft.com/office/drawing/2014/main" id="{31C77DF8-0250-8058-B7EF-31DFC0031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2265"/>
                <a:ext cx="254" cy="63"/>
              </a:xfrm>
              <a:custGeom>
                <a:avLst/>
                <a:gdLst>
                  <a:gd name="T0" fmla="*/ 0 w 130"/>
                  <a:gd name="T1" fmla="*/ 31 h 31"/>
                  <a:gd name="T2" fmla="*/ 38 w 130"/>
                  <a:gd name="T3" fmla="*/ 31 h 31"/>
                  <a:gd name="T4" fmla="*/ 117 w 130"/>
                  <a:gd name="T5" fmla="*/ 31 h 31"/>
                  <a:gd name="T6" fmla="*/ 130 w 130"/>
                  <a:gd name="T7" fmla="*/ 19 h 31"/>
                  <a:gd name="T8" fmla="*/ 130 w 130"/>
                  <a:gd name="T9" fmla="*/ 0 h 31"/>
                  <a:gd name="T10" fmla="*/ 79 w 130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31">
                    <a:moveTo>
                      <a:pt x="0" y="31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24" y="31"/>
                      <a:pt x="130" y="26"/>
                      <a:pt x="130" y="19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5" name="Freeform 12">
                <a:extLst>
                  <a:ext uri="{FF2B5EF4-FFF2-40B4-BE49-F238E27FC236}">
                    <a16:creationId xmlns:a16="http://schemas.microsoft.com/office/drawing/2014/main" id="{0D1F3F63-9AD0-B346-31D7-6337BAF52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1915"/>
                <a:ext cx="254" cy="350"/>
              </a:xfrm>
              <a:custGeom>
                <a:avLst/>
                <a:gdLst>
                  <a:gd name="T0" fmla="*/ 0 w 130"/>
                  <a:gd name="T1" fmla="*/ 172 h 172"/>
                  <a:gd name="T2" fmla="*/ 130 w 130"/>
                  <a:gd name="T3" fmla="*/ 172 h 172"/>
                  <a:gd name="T4" fmla="*/ 130 w 130"/>
                  <a:gd name="T5" fmla="*/ 137 h 172"/>
                  <a:gd name="T6" fmla="*/ 130 w 130"/>
                  <a:gd name="T7" fmla="*/ 14 h 172"/>
                  <a:gd name="T8" fmla="*/ 116 w 130"/>
                  <a:gd name="T9" fmla="*/ 0 h 172"/>
                  <a:gd name="T10" fmla="*/ 0 w 130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72">
                    <a:moveTo>
                      <a:pt x="0" y="172"/>
                    </a:move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6"/>
                      <a:pt x="123" y="0"/>
                      <a:pt x="11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4A8690AE-F6D0-B02E-A935-744EE0852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6" y="2470"/>
                <a:ext cx="456" cy="79"/>
              </a:xfrm>
              <a:custGeom>
                <a:avLst/>
                <a:gdLst>
                  <a:gd name="T0" fmla="*/ 401 w 456"/>
                  <a:gd name="T1" fmla="*/ 0 h 79"/>
                  <a:gd name="T2" fmla="*/ 55 w 456"/>
                  <a:gd name="T3" fmla="*/ 0 h 79"/>
                  <a:gd name="T4" fmla="*/ 0 w 456"/>
                  <a:gd name="T5" fmla="*/ 79 h 79"/>
                  <a:gd name="T6" fmla="*/ 456 w 456"/>
                  <a:gd name="T7" fmla="*/ 79 h 79"/>
                  <a:gd name="T8" fmla="*/ 401 w 45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79">
                    <a:moveTo>
                      <a:pt x="401" y="0"/>
                    </a:moveTo>
                    <a:lnTo>
                      <a:pt x="55" y="0"/>
                    </a:lnTo>
                    <a:lnTo>
                      <a:pt x="0" y="79"/>
                    </a:lnTo>
                    <a:lnTo>
                      <a:pt x="456" y="79"/>
                    </a:lnTo>
                    <a:lnTo>
                      <a:pt x="4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7" name="Freeform 14">
                <a:extLst>
                  <a:ext uri="{FF2B5EF4-FFF2-40B4-BE49-F238E27FC236}">
                    <a16:creationId xmlns:a16="http://schemas.microsoft.com/office/drawing/2014/main" id="{6F0429D1-B4BD-313B-A589-962911801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" y="2502"/>
                <a:ext cx="330" cy="14"/>
              </a:xfrm>
              <a:custGeom>
                <a:avLst/>
                <a:gdLst>
                  <a:gd name="T0" fmla="*/ 0 w 330"/>
                  <a:gd name="T1" fmla="*/ 14 h 14"/>
                  <a:gd name="T2" fmla="*/ 8 w 330"/>
                  <a:gd name="T3" fmla="*/ 0 h 14"/>
                  <a:gd name="T4" fmla="*/ 322 w 330"/>
                  <a:gd name="T5" fmla="*/ 0 h 14"/>
                  <a:gd name="T6" fmla="*/ 330 w 330"/>
                  <a:gd name="T7" fmla="*/ 14 h 14"/>
                  <a:gd name="T8" fmla="*/ 0 w 330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14">
                    <a:moveTo>
                      <a:pt x="0" y="14"/>
                    </a:moveTo>
                    <a:lnTo>
                      <a:pt x="8" y="0"/>
                    </a:lnTo>
                    <a:lnTo>
                      <a:pt x="322" y="0"/>
                    </a:lnTo>
                    <a:lnTo>
                      <a:pt x="33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81ADCD"/>
              </a:solidFill>
              <a:ln w="381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5B4B263D-C390-6C42-B041-639049000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437"/>
                <a:ext cx="93" cy="71"/>
              </a:xfrm>
              <a:custGeom>
                <a:avLst/>
                <a:gdLst>
                  <a:gd name="T0" fmla="*/ 0 w 48"/>
                  <a:gd name="T1" fmla="*/ 35 h 35"/>
                  <a:gd name="T2" fmla="*/ 19 w 48"/>
                  <a:gd name="T3" fmla="*/ 35 h 35"/>
                  <a:gd name="T4" fmla="*/ 38 w 48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5">
                    <a:moveTo>
                      <a:pt x="0" y="35"/>
                    </a:moveTo>
                    <a:cubicBezTo>
                      <a:pt x="19" y="35"/>
                      <a:pt x="19" y="35"/>
                      <a:pt x="19" y="35"/>
                    </a:cubicBezTo>
                    <a:cubicBezTo>
                      <a:pt x="37" y="35"/>
                      <a:pt x="48" y="15"/>
                      <a:pt x="38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59" name="Freeform 16">
                <a:extLst>
                  <a:ext uri="{FF2B5EF4-FFF2-40B4-BE49-F238E27FC236}">
                    <a16:creationId xmlns:a16="http://schemas.microsoft.com/office/drawing/2014/main" id="{DD17716E-0570-4200-27FA-EBCA0D67F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8" y="1771"/>
                <a:ext cx="320" cy="638"/>
              </a:xfrm>
              <a:custGeom>
                <a:avLst/>
                <a:gdLst>
                  <a:gd name="T0" fmla="*/ 0 w 164"/>
                  <a:gd name="T1" fmla="*/ 300 h 314"/>
                  <a:gd name="T2" fmla="*/ 15 w 164"/>
                  <a:gd name="T3" fmla="*/ 314 h 314"/>
                  <a:gd name="T4" fmla="*/ 150 w 164"/>
                  <a:gd name="T5" fmla="*/ 314 h 314"/>
                  <a:gd name="T6" fmla="*/ 164 w 164"/>
                  <a:gd name="T7" fmla="*/ 300 h 314"/>
                  <a:gd name="T8" fmla="*/ 164 w 164"/>
                  <a:gd name="T9" fmla="*/ 210 h 314"/>
                  <a:gd name="T10" fmla="*/ 164 w 164"/>
                  <a:gd name="T11" fmla="*/ 9 h 314"/>
                  <a:gd name="T12" fmla="*/ 155 w 164"/>
                  <a:gd name="T13" fmla="*/ 0 h 314"/>
                  <a:gd name="T14" fmla="*/ 10 w 164"/>
                  <a:gd name="T15" fmla="*/ 0 h 314"/>
                  <a:gd name="T16" fmla="*/ 0 w 164"/>
                  <a:gd name="T17" fmla="*/ 9 h 314"/>
                  <a:gd name="T18" fmla="*/ 0 w 164"/>
                  <a:gd name="T19" fmla="*/ 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314">
                    <a:moveTo>
                      <a:pt x="0" y="300"/>
                    </a:moveTo>
                    <a:cubicBezTo>
                      <a:pt x="0" y="308"/>
                      <a:pt x="7" y="314"/>
                      <a:pt x="15" y="314"/>
                    </a:cubicBezTo>
                    <a:cubicBezTo>
                      <a:pt x="150" y="314"/>
                      <a:pt x="150" y="314"/>
                      <a:pt x="150" y="314"/>
                    </a:cubicBezTo>
                    <a:cubicBezTo>
                      <a:pt x="158" y="314"/>
                      <a:pt x="164" y="308"/>
                      <a:pt x="164" y="300"/>
                    </a:cubicBezTo>
                    <a:cubicBezTo>
                      <a:pt x="164" y="210"/>
                      <a:pt x="164" y="210"/>
                      <a:pt x="164" y="210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4" y="4"/>
                      <a:pt x="160" y="0"/>
                      <a:pt x="15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0"/>
                      <a:pt x="0" y="50"/>
                      <a:pt x="0" y="5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0" name="Line 17">
                <a:extLst>
                  <a:ext uri="{FF2B5EF4-FFF2-40B4-BE49-F238E27FC236}">
                    <a16:creationId xmlns:a16="http://schemas.microsoft.com/office/drawing/2014/main" id="{C65C24FF-D51D-A742-0674-31B40AAB17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3" y="1871"/>
                <a:ext cx="12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1" name="Line 18">
                <a:extLst>
                  <a:ext uri="{FF2B5EF4-FFF2-40B4-BE49-F238E27FC236}">
                    <a16:creationId xmlns:a16="http://schemas.microsoft.com/office/drawing/2014/main" id="{642E6033-BDBC-ED81-BF02-5234BADD6F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3" y="1921"/>
                <a:ext cx="12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2" name="Line 19">
                <a:extLst>
                  <a:ext uri="{FF2B5EF4-FFF2-40B4-BE49-F238E27FC236}">
                    <a16:creationId xmlns:a16="http://schemas.microsoft.com/office/drawing/2014/main" id="{CE631ADB-D648-FA0F-6309-54CDAF9A4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3" y="1970"/>
                <a:ext cx="12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3" name="Line 20">
                <a:extLst>
                  <a:ext uri="{FF2B5EF4-FFF2-40B4-BE49-F238E27FC236}">
                    <a16:creationId xmlns:a16="http://schemas.microsoft.com/office/drawing/2014/main" id="{49E800B1-4BF7-BDDC-A6B1-81A78CAD0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3" y="2196"/>
                <a:ext cx="12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4" name="Freeform 21">
                <a:extLst>
                  <a:ext uri="{FF2B5EF4-FFF2-40B4-BE49-F238E27FC236}">
                    <a16:creationId xmlns:a16="http://schemas.microsoft.com/office/drawing/2014/main" id="{40342870-4BF3-AFF4-B522-8E76782D4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" y="2230"/>
                <a:ext cx="70" cy="37"/>
              </a:xfrm>
              <a:custGeom>
                <a:avLst/>
                <a:gdLst>
                  <a:gd name="T0" fmla="*/ 0 w 36"/>
                  <a:gd name="T1" fmla="*/ 0 h 18"/>
                  <a:gd name="T2" fmla="*/ 18 w 36"/>
                  <a:gd name="T3" fmla="*/ 18 h 18"/>
                  <a:gd name="T4" fmla="*/ 36 w 36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18">
                    <a:moveTo>
                      <a:pt x="0" y="0"/>
                    </a:moveTo>
                    <a:cubicBezTo>
                      <a:pt x="0" y="10"/>
                      <a:pt x="8" y="18"/>
                      <a:pt x="18" y="18"/>
                    </a:cubicBezTo>
                    <a:cubicBezTo>
                      <a:pt x="28" y="18"/>
                      <a:pt x="36" y="10"/>
                      <a:pt x="36" y="0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65" name="Freeform 22">
                <a:extLst>
                  <a:ext uri="{FF2B5EF4-FFF2-40B4-BE49-F238E27FC236}">
                    <a16:creationId xmlns:a16="http://schemas.microsoft.com/office/drawing/2014/main" id="{3B434BF1-05FD-7822-8454-4629834F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3" y="1950"/>
                <a:ext cx="231" cy="195"/>
              </a:xfrm>
              <a:custGeom>
                <a:avLst/>
                <a:gdLst>
                  <a:gd name="T0" fmla="*/ 0 w 118"/>
                  <a:gd name="T1" fmla="*/ 4 h 96"/>
                  <a:gd name="T2" fmla="*/ 0 w 118"/>
                  <a:gd name="T3" fmla="*/ 96 h 96"/>
                  <a:gd name="T4" fmla="*/ 1 w 118"/>
                  <a:gd name="T5" fmla="*/ 94 h 96"/>
                  <a:gd name="T6" fmla="*/ 118 w 118"/>
                  <a:gd name="T7" fmla="*/ 0 h 96"/>
                  <a:gd name="T8" fmla="*/ 118 w 118"/>
                  <a:gd name="T9" fmla="*/ 0 h 96"/>
                  <a:gd name="T10" fmla="*/ 3 w 118"/>
                  <a:gd name="T11" fmla="*/ 0 h 96"/>
                  <a:gd name="T12" fmla="*/ 0 w 118"/>
                  <a:gd name="T13" fmla="*/ 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96">
                    <a:moveTo>
                      <a:pt x="0" y="4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1" y="95"/>
                      <a:pt x="1" y="95"/>
                      <a:pt x="1" y="94"/>
                    </a:cubicBezTo>
                    <a:cubicBezTo>
                      <a:pt x="29" y="50"/>
                      <a:pt x="70" y="17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 cap="rnd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9" name="Group 137">
              <a:extLst>
                <a:ext uri="{FF2B5EF4-FFF2-40B4-BE49-F238E27FC236}">
                  <a16:creationId xmlns:a16="http://schemas.microsoft.com/office/drawing/2014/main" id="{A8AE2927-3742-9CB2-3566-D507A9CC3C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52871" y="1927159"/>
              <a:ext cx="981088" cy="801574"/>
              <a:chOff x="2679" y="1504"/>
              <a:chExt cx="1022" cy="835"/>
            </a:xfrm>
          </p:grpSpPr>
          <p:sp>
            <p:nvSpPr>
              <p:cNvPr id="40" name="Freeform 138">
                <a:extLst>
                  <a:ext uri="{FF2B5EF4-FFF2-40B4-BE49-F238E27FC236}">
                    <a16:creationId xmlns:a16="http://schemas.microsoft.com/office/drawing/2014/main" id="{C3ECB6FA-9107-319E-B84E-61151103D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504"/>
                <a:ext cx="577" cy="835"/>
              </a:xfrm>
              <a:custGeom>
                <a:avLst/>
                <a:gdLst>
                  <a:gd name="T0" fmla="*/ 211 w 305"/>
                  <a:gd name="T1" fmla="*/ 411 h 411"/>
                  <a:gd name="T2" fmla="*/ 305 w 305"/>
                  <a:gd name="T3" fmla="*/ 293 h 411"/>
                  <a:gd name="T4" fmla="*/ 239 w 305"/>
                  <a:gd name="T5" fmla="*/ 199 h 411"/>
                  <a:gd name="T6" fmla="*/ 200 w 305"/>
                  <a:gd name="T7" fmla="*/ 293 h 411"/>
                  <a:gd name="T8" fmla="*/ 169 w 305"/>
                  <a:gd name="T9" fmla="*/ 191 h 411"/>
                  <a:gd name="T10" fmla="*/ 117 w 305"/>
                  <a:gd name="T11" fmla="*/ 0 h 411"/>
                  <a:gd name="T12" fmla="*/ 18 w 305"/>
                  <a:gd name="T13" fmla="*/ 218 h 411"/>
                  <a:gd name="T14" fmla="*/ 0 w 305"/>
                  <a:gd name="T15" fmla="*/ 293 h 411"/>
                  <a:gd name="T16" fmla="*/ 82 w 305"/>
                  <a:gd name="T17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411">
                    <a:moveTo>
                      <a:pt x="211" y="411"/>
                    </a:moveTo>
                    <a:cubicBezTo>
                      <a:pt x="291" y="379"/>
                      <a:pt x="305" y="338"/>
                      <a:pt x="305" y="293"/>
                    </a:cubicBezTo>
                    <a:cubicBezTo>
                      <a:pt x="305" y="248"/>
                      <a:pt x="279" y="215"/>
                      <a:pt x="239" y="199"/>
                    </a:cubicBezTo>
                    <a:cubicBezTo>
                      <a:pt x="253" y="232"/>
                      <a:pt x="255" y="293"/>
                      <a:pt x="200" y="293"/>
                    </a:cubicBezTo>
                    <a:cubicBezTo>
                      <a:pt x="152" y="293"/>
                      <a:pt x="142" y="240"/>
                      <a:pt x="169" y="191"/>
                    </a:cubicBezTo>
                    <a:cubicBezTo>
                      <a:pt x="211" y="114"/>
                      <a:pt x="175" y="23"/>
                      <a:pt x="117" y="0"/>
                    </a:cubicBezTo>
                    <a:cubicBezTo>
                      <a:pt x="144" y="119"/>
                      <a:pt x="46" y="158"/>
                      <a:pt x="18" y="218"/>
                    </a:cubicBezTo>
                    <a:cubicBezTo>
                      <a:pt x="6" y="243"/>
                      <a:pt x="0" y="267"/>
                      <a:pt x="0" y="293"/>
                    </a:cubicBezTo>
                    <a:cubicBezTo>
                      <a:pt x="0" y="339"/>
                      <a:pt x="28" y="387"/>
                      <a:pt x="82" y="411"/>
                    </a:cubicBez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1" name="Freeform 139">
                <a:extLst>
                  <a:ext uri="{FF2B5EF4-FFF2-40B4-BE49-F238E27FC236}">
                    <a16:creationId xmlns:a16="http://schemas.microsoft.com/office/drawing/2014/main" id="{CBF3128E-12BB-B721-A418-4B0A86DB9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1" y="1695"/>
                <a:ext cx="600" cy="644"/>
              </a:xfrm>
              <a:custGeom>
                <a:avLst/>
                <a:gdLst>
                  <a:gd name="T0" fmla="*/ 0 w 600"/>
                  <a:gd name="T1" fmla="*/ 0 h 644"/>
                  <a:gd name="T2" fmla="*/ 600 w 600"/>
                  <a:gd name="T3" fmla="*/ 0 h 644"/>
                  <a:gd name="T4" fmla="*/ 600 w 600"/>
                  <a:gd name="T5" fmla="*/ 644 h 644"/>
                  <a:gd name="T6" fmla="*/ 132 w 600"/>
                  <a:gd name="T7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0" h="644">
                    <a:moveTo>
                      <a:pt x="0" y="0"/>
                    </a:moveTo>
                    <a:lnTo>
                      <a:pt x="600" y="0"/>
                    </a:lnTo>
                    <a:lnTo>
                      <a:pt x="600" y="644"/>
                    </a:lnTo>
                    <a:lnTo>
                      <a:pt x="132" y="644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2" name="Line 140">
                <a:extLst>
                  <a:ext uri="{FF2B5EF4-FFF2-40B4-BE49-F238E27FC236}">
                    <a16:creationId xmlns:a16="http://schemas.microsoft.com/office/drawing/2014/main" id="{FAB855C2-1331-E40E-88A5-67997C7A1D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56" y="1908"/>
                <a:ext cx="445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3" name="Line 141">
                <a:extLst>
                  <a:ext uri="{FF2B5EF4-FFF2-40B4-BE49-F238E27FC236}">
                    <a16:creationId xmlns:a16="http://schemas.microsoft.com/office/drawing/2014/main" id="{81B86E70-FD7B-F1D0-A7B3-CD40FA59B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2" y="2124"/>
                <a:ext cx="379" cy="0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4" name="Line 142">
                <a:extLst>
                  <a:ext uri="{FF2B5EF4-FFF2-40B4-BE49-F238E27FC236}">
                    <a16:creationId xmlns:a16="http://schemas.microsoft.com/office/drawing/2014/main" id="{EE5E3D72-B980-909A-856F-171B1AE22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1695"/>
                <a:ext cx="0" cy="213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5" name="Line 143">
                <a:extLst>
                  <a:ext uri="{FF2B5EF4-FFF2-40B4-BE49-F238E27FC236}">
                    <a16:creationId xmlns:a16="http://schemas.microsoft.com/office/drawing/2014/main" id="{9A7EB023-8F7E-4728-7B7B-9C887DE261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6" y="1908"/>
                <a:ext cx="0" cy="216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6" name="Line 144">
                <a:extLst>
                  <a:ext uri="{FF2B5EF4-FFF2-40B4-BE49-F238E27FC236}">
                    <a16:creationId xmlns:a16="http://schemas.microsoft.com/office/drawing/2014/main" id="{E1CF90B4-6999-80DD-FACF-04DB03BFD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1" y="2124"/>
                <a:ext cx="0" cy="215"/>
              </a:xfrm>
              <a:prstGeom prst="line">
                <a:avLst/>
              </a:pr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47" name="Freeform 145">
                <a:extLst>
                  <a:ext uri="{FF2B5EF4-FFF2-40B4-BE49-F238E27FC236}">
                    <a16:creationId xmlns:a16="http://schemas.microsoft.com/office/drawing/2014/main" id="{25EBEF8E-F746-8C60-4AC7-7D0A969D0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585"/>
                <a:ext cx="277" cy="725"/>
              </a:xfrm>
              <a:custGeom>
                <a:avLst/>
                <a:gdLst>
                  <a:gd name="T0" fmla="*/ 74 w 146"/>
                  <a:gd name="T1" fmla="*/ 357 h 357"/>
                  <a:gd name="T2" fmla="*/ 3 w 146"/>
                  <a:gd name="T3" fmla="*/ 255 h 357"/>
                  <a:gd name="T4" fmla="*/ 18 w 146"/>
                  <a:gd name="T5" fmla="*/ 190 h 357"/>
                  <a:gd name="T6" fmla="*/ 122 w 146"/>
                  <a:gd name="T7" fmla="*/ 0 h 357"/>
                  <a:gd name="T8" fmla="*/ 128 w 146"/>
                  <a:gd name="T9" fmla="*/ 104 h 357"/>
                  <a:gd name="T10" fmla="*/ 74 w 146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357">
                    <a:moveTo>
                      <a:pt x="74" y="357"/>
                    </a:moveTo>
                    <a:cubicBezTo>
                      <a:pt x="57" y="340"/>
                      <a:pt x="11" y="322"/>
                      <a:pt x="3" y="255"/>
                    </a:cubicBezTo>
                    <a:cubicBezTo>
                      <a:pt x="0" y="232"/>
                      <a:pt x="8" y="211"/>
                      <a:pt x="18" y="190"/>
                    </a:cubicBezTo>
                    <a:cubicBezTo>
                      <a:pt x="43" y="138"/>
                      <a:pt x="128" y="104"/>
                      <a:pt x="122" y="0"/>
                    </a:cubicBezTo>
                    <a:cubicBezTo>
                      <a:pt x="122" y="0"/>
                      <a:pt x="146" y="65"/>
                      <a:pt x="128" y="104"/>
                    </a:cubicBezTo>
                    <a:cubicBezTo>
                      <a:pt x="98" y="173"/>
                      <a:pt x="0" y="280"/>
                      <a:pt x="74" y="357"/>
                    </a:cubicBez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</p:grp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id="{49237BBF-1B90-AC61-55DC-079A135BDCA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72656" y="2039373"/>
              <a:ext cx="816375" cy="816375"/>
              <a:chOff x="3509" y="575"/>
              <a:chExt cx="1071" cy="1053"/>
            </a:xfrm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B2A8CB12-6DB3-FF18-0D37-C83CF7485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638"/>
                <a:ext cx="435" cy="347"/>
              </a:xfrm>
              <a:custGeom>
                <a:avLst/>
                <a:gdLst>
                  <a:gd name="T0" fmla="*/ 0 w 435"/>
                  <a:gd name="T1" fmla="*/ 106 h 347"/>
                  <a:gd name="T2" fmla="*/ 239 w 435"/>
                  <a:gd name="T3" fmla="*/ 106 h 347"/>
                  <a:gd name="T4" fmla="*/ 239 w 435"/>
                  <a:gd name="T5" fmla="*/ 0 h 347"/>
                  <a:gd name="T6" fmla="*/ 435 w 435"/>
                  <a:gd name="T7" fmla="*/ 172 h 347"/>
                  <a:gd name="T8" fmla="*/ 239 w 435"/>
                  <a:gd name="T9" fmla="*/ 347 h 347"/>
                  <a:gd name="T10" fmla="*/ 239 w 435"/>
                  <a:gd name="T11" fmla="*/ 241 h 347"/>
                  <a:gd name="T12" fmla="*/ 0 w 435"/>
                  <a:gd name="T13" fmla="*/ 24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5" h="347">
                    <a:moveTo>
                      <a:pt x="0" y="106"/>
                    </a:moveTo>
                    <a:lnTo>
                      <a:pt x="239" y="106"/>
                    </a:lnTo>
                    <a:lnTo>
                      <a:pt x="239" y="0"/>
                    </a:lnTo>
                    <a:lnTo>
                      <a:pt x="435" y="172"/>
                    </a:lnTo>
                    <a:lnTo>
                      <a:pt x="239" y="347"/>
                    </a:lnTo>
                    <a:lnTo>
                      <a:pt x="239" y="241"/>
                    </a:lnTo>
                    <a:lnTo>
                      <a:pt x="0" y="241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8A913A83-31BA-E3E8-1492-3E4D883F1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4" y="744"/>
                <a:ext cx="317" cy="135"/>
              </a:xfrm>
              <a:custGeom>
                <a:avLst/>
                <a:gdLst>
                  <a:gd name="T0" fmla="*/ 239 w 317"/>
                  <a:gd name="T1" fmla="*/ 135 h 135"/>
                  <a:gd name="T2" fmla="*/ 239 w 317"/>
                  <a:gd name="T3" fmla="*/ 87 h 135"/>
                  <a:gd name="T4" fmla="*/ 0 w 317"/>
                  <a:gd name="T5" fmla="*/ 87 h 135"/>
                  <a:gd name="T6" fmla="*/ 0 w 317"/>
                  <a:gd name="T7" fmla="*/ 48 h 135"/>
                  <a:gd name="T8" fmla="*/ 239 w 317"/>
                  <a:gd name="T9" fmla="*/ 48 h 135"/>
                  <a:gd name="T10" fmla="*/ 239 w 317"/>
                  <a:gd name="T11" fmla="*/ 0 h 135"/>
                  <a:gd name="T12" fmla="*/ 317 w 317"/>
                  <a:gd name="T13" fmla="*/ 66 h 135"/>
                  <a:gd name="T14" fmla="*/ 239 w 317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7" h="135">
                    <a:moveTo>
                      <a:pt x="239" y="135"/>
                    </a:moveTo>
                    <a:lnTo>
                      <a:pt x="239" y="87"/>
                    </a:lnTo>
                    <a:lnTo>
                      <a:pt x="0" y="87"/>
                    </a:lnTo>
                    <a:lnTo>
                      <a:pt x="0" y="48"/>
                    </a:lnTo>
                    <a:lnTo>
                      <a:pt x="239" y="48"/>
                    </a:lnTo>
                    <a:lnTo>
                      <a:pt x="239" y="0"/>
                    </a:lnTo>
                    <a:lnTo>
                      <a:pt x="317" y="66"/>
                    </a:lnTo>
                    <a:lnTo>
                      <a:pt x="239" y="135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2ABC02BC-6DA4-E233-DB28-847172CF5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1027"/>
                <a:ext cx="435" cy="349"/>
              </a:xfrm>
              <a:custGeom>
                <a:avLst/>
                <a:gdLst>
                  <a:gd name="T0" fmla="*/ 0 w 435"/>
                  <a:gd name="T1" fmla="*/ 108 h 349"/>
                  <a:gd name="T2" fmla="*/ 239 w 435"/>
                  <a:gd name="T3" fmla="*/ 108 h 349"/>
                  <a:gd name="T4" fmla="*/ 239 w 435"/>
                  <a:gd name="T5" fmla="*/ 0 h 349"/>
                  <a:gd name="T6" fmla="*/ 435 w 435"/>
                  <a:gd name="T7" fmla="*/ 175 h 349"/>
                  <a:gd name="T8" fmla="*/ 239 w 435"/>
                  <a:gd name="T9" fmla="*/ 349 h 349"/>
                  <a:gd name="T10" fmla="*/ 239 w 435"/>
                  <a:gd name="T11" fmla="*/ 242 h 349"/>
                  <a:gd name="T12" fmla="*/ 0 w 435"/>
                  <a:gd name="T13" fmla="*/ 24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5" h="349">
                    <a:moveTo>
                      <a:pt x="0" y="108"/>
                    </a:moveTo>
                    <a:lnTo>
                      <a:pt x="239" y="108"/>
                    </a:lnTo>
                    <a:lnTo>
                      <a:pt x="239" y="0"/>
                    </a:lnTo>
                    <a:lnTo>
                      <a:pt x="435" y="175"/>
                    </a:lnTo>
                    <a:lnTo>
                      <a:pt x="239" y="349"/>
                    </a:lnTo>
                    <a:lnTo>
                      <a:pt x="239" y="242"/>
                    </a:lnTo>
                    <a:lnTo>
                      <a:pt x="0" y="242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2BA8306F-7D7E-54B0-4C9A-1B59A66F2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4" y="1133"/>
                <a:ext cx="317" cy="138"/>
              </a:xfrm>
              <a:custGeom>
                <a:avLst/>
                <a:gdLst>
                  <a:gd name="T0" fmla="*/ 239 w 317"/>
                  <a:gd name="T1" fmla="*/ 138 h 138"/>
                  <a:gd name="T2" fmla="*/ 239 w 317"/>
                  <a:gd name="T3" fmla="*/ 87 h 138"/>
                  <a:gd name="T4" fmla="*/ 0 w 317"/>
                  <a:gd name="T5" fmla="*/ 87 h 138"/>
                  <a:gd name="T6" fmla="*/ 0 w 317"/>
                  <a:gd name="T7" fmla="*/ 51 h 138"/>
                  <a:gd name="T8" fmla="*/ 239 w 317"/>
                  <a:gd name="T9" fmla="*/ 51 h 138"/>
                  <a:gd name="T10" fmla="*/ 239 w 317"/>
                  <a:gd name="T11" fmla="*/ 0 h 138"/>
                  <a:gd name="T12" fmla="*/ 317 w 317"/>
                  <a:gd name="T13" fmla="*/ 69 h 138"/>
                  <a:gd name="T14" fmla="*/ 239 w 317"/>
                  <a:gd name="T1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7" h="138">
                    <a:moveTo>
                      <a:pt x="239" y="138"/>
                    </a:moveTo>
                    <a:lnTo>
                      <a:pt x="239" y="87"/>
                    </a:lnTo>
                    <a:lnTo>
                      <a:pt x="0" y="87"/>
                    </a:lnTo>
                    <a:lnTo>
                      <a:pt x="0" y="51"/>
                    </a:lnTo>
                    <a:lnTo>
                      <a:pt x="239" y="51"/>
                    </a:lnTo>
                    <a:lnTo>
                      <a:pt x="239" y="0"/>
                    </a:lnTo>
                    <a:lnTo>
                      <a:pt x="317" y="69"/>
                    </a:lnTo>
                    <a:lnTo>
                      <a:pt x="239" y="138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EAEDEE18-1086-4F25-1675-A4E3D6C35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9" y="575"/>
                <a:ext cx="1071" cy="1053"/>
              </a:xfrm>
              <a:custGeom>
                <a:avLst/>
                <a:gdLst>
                  <a:gd name="T0" fmla="*/ 552 w 552"/>
                  <a:gd name="T1" fmla="*/ 487 h 519"/>
                  <a:gd name="T2" fmla="*/ 520 w 552"/>
                  <a:gd name="T3" fmla="*/ 519 h 519"/>
                  <a:gd name="T4" fmla="*/ 32 w 552"/>
                  <a:gd name="T5" fmla="*/ 519 h 519"/>
                  <a:gd name="T6" fmla="*/ 0 w 552"/>
                  <a:gd name="T7" fmla="*/ 487 h 519"/>
                  <a:gd name="T8" fmla="*/ 0 w 552"/>
                  <a:gd name="T9" fmla="*/ 32 h 519"/>
                  <a:gd name="T10" fmla="*/ 32 w 552"/>
                  <a:gd name="T11" fmla="*/ 0 h 519"/>
                  <a:gd name="T12" fmla="*/ 520 w 552"/>
                  <a:gd name="T13" fmla="*/ 0 h 519"/>
                  <a:gd name="T14" fmla="*/ 552 w 552"/>
                  <a:gd name="T15" fmla="*/ 32 h 519"/>
                  <a:gd name="T16" fmla="*/ 552 w 552"/>
                  <a:gd name="T17" fmla="*/ 487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2" h="519">
                    <a:moveTo>
                      <a:pt x="552" y="487"/>
                    </a:moveTo>
                    <a:cubicBezTo>
                      <a:pt x="552" y="505"/>
                      <a:pt x="538" y="519"/>
                      <a:pt x="520" y="519"/>
                    </a:cubicBezTo>
                    <a:cubicBezTo>
                      <a:pt x="32" y="519"/>
                      <a:pt x="32" y="519"/>
                      <a:pt x="32" y="519"/>
                    </a:cubicBezTo>
                    <a:cubicBezTo>
                      <a:pt x="15" y="519"/>
                      <a:pt x="0" y="505"/>
                      <a:pt x="0" y="48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5" y="0"/>
                      <a:pt x="32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8" y="0"/>
                      <a:pt x="552" y="14"/>
                      <a:pt x="552" y="32"/>
                    </a:cubicBezTo>
                    <a:lnTo>
                      <a:pt x="552" y="487"/>
                    </a:lnTo>
                    <a:close/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B5513588-C132-CC30-12A5-BD7C5DEB8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1224"/>
                <a:ext cx="433" cy="347"/>
              </a:xfrm>
              <a:custGeom>
                <a:avLst/>
                <a:gdLst>
                  <a:gd name="T0" fmla="*/ 433 w 433"/>
                  <a:gd name="T1" fmla="*/ 242 h 347"/>
                  <a:gd name="T2" fmla="*/ 196 w 433"/>
                  <a:gd name="T3" fmla="*/ 242 h 347"/>
                  <a:gd name="T4" fmla="*/ 196 w 433"/>
                  <a:gd name="T5" fmla="*/ 347 h 347"/>
                  <a:gd name="T6" fmla="*/ 0 w 433"/>
                  <a:gd name="T7" fmla="*/ 173 h 347"/>
                  <a:gd name="T8" fmla="*/ 196 w 433"/>
                  <a:gd name="T9" fmla="*/ 0 h 347"/>
                  <a:gd name="T10" fmla="*/ 196 w 433"/>
                  <a:gd name="T11" fmla="*/ 106 h 347"/>
                  <a:gd name="T12" fmla="*/ 433 w 433"/>
                  <a:gd name="T13" fmla="*/ 10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347">
                    <a:moveTo>
                      <a:pt x="433" y="242"/>
                    </a:moveTo>
                    <a:lnTo>
                      <a:pt x="196" y="242"/>
                    </a:lnTo>
                    <a:lnTo>
                      <a:pt x="196" y="347"/>
                    </a:lnTo>
                    <a:lnTo>
                      <a:pt x="0" y="173"/>
                    </a:lnTo>
                    <a:lnTo>
                      <a:pt x="196" y="0"/>
                    </a:lnTo>
                    <a:lnTo>
                      <a:pt x="196" y="106"/>
                    </a:lnTo>
                    <a:lnTo>
                      <a:pt x="433" y="106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38B61C2A-D7C8-593D-C04F-11EDAE7A2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0" y="1330"/>
                <a:ext cx="315" cy="136"/>
              </a:xfrm>
              <a:custGeom>
                <a:avLst/>
                <a:gdLst>
                  <a:gd name="T0" fmla="*/ 315 w 315"/>
                  <a:gd name="T1" fmla="*/ 87 h 136"/>
                  <a:gd name="T2" fmla="*/ 78 w 315"/>
                  <a:gd name="T3" fmla="*/ 87 h 136"/>
                  <a:gd name="T4" fmla="*/ 78 w 315"/>
                  <a:gd name="T5" fmla="*/ 136 h 136"/>
                  <a:gd name="T6" fmla="*/ 0 w 315"/>
                  <a:gd name="T7" fmla="*/ 67 h 136"/>
                  <a:gd name="T8" fmla="*/ 78 w 315"/>
                  <a:gd name="T9" fmla="*/ 0 h 136"/>
                  <a:gd name="T10" fmla="*/ 78 w 315"/>
                  <a:gd name="T11" fmla="*/ 48 h 136"/>
                  <a:gd name="T12" fmla="*/ 315 w 315"/>
                  <a:gd name="T13" fmla="*/ 48 h 136"/>
                  <a:gd name="T14" fmla="*/ 315 w 315"/>
                  <a:gd name="T15" fmla="*/ 8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5" h="136">
                    <a:moveTo>
                      <a:pt x="315" y="87"/>
                    </a:moveTo>
                    <a:lnTo>
                      <a:pt x="78" y="87"/>
                    </a:lnTo>
                    <a:lnTo>
                      <a:pt x="78" y="136"/>
                    </a:lnTo>
                    <a:lnTo>
                      <a:pt x="0" y="67"/>
                    </a:lnTo>
                    <a:lnTo>
                      <a:pt x="78" y="0"/>
                    </a:lnTo>
                    <a:lnTo>
                      <a:pt x="78" y="48"/>
                    </a:lnTo>
                    <a:lnTo>
                      <a:pt x="315" y="48"/>
                    </a:lnTo>
                    <a:lnTo>
                      <a:pt x="315" y="87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8" name="Freeform 38">
                <a:extLst>
                  <a:ext uri="{FF2B5EF4-FFF2-40B4-BE49-F238E27FC236}">
                    <a16:creationId xmlns:a16="http://schemas.microsoft.com/office/drawing/2014/main" id="{910D08DF-8A51-B9A6-E303-842F40591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833"/>
                <a:ext cx="433" cy="347"/>
              </a:xfrm>
              <a:custGeom>
                <a:avLst/>
                <a:gdLst>
                  <a:gd name="T0" fmla="*/ 433 w 433"/>
                  <a:gd name="T1" fmla="*/ 241 h 347"/>
                  <a:gd name="T2" fmla="*/ 196 w 433"/>
                  <a:gd name="T3" fmla="*/ 241 h 347"/>
                  <a:gd name="T4" fmla="*/ 196 w 433"/>
                  <a:gd name="T5" fmla="*/ 347 h 347"/>
                  <a:gd name="T6" fmla="*/ 0 w 433"/>
                  <a:gd name="T7" fmla="*/ 174 h 347"/>
                  <a:gd name="T8" fmla="*/ 196 w 433"/>
                  <a:gd name="T9" fmla="*/ 0 h 347"/>
                  <a:gd name="T10" fmla="*/ 196 w 433"/>
                  <a:gd name="T11" fmla="*/ 105 h 347"/>
                  <a:gd name="T12" fmla="*/ 433 w 433"/>
                  <a:gd name="T13" fmla="*/ 10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347">
                    <a:moveTo>
                      <a:pt x="433" y="241"/>
                    </a:moveTo>
                    <a:lnTo>
                      <a:pt x="196" y="241"/>
                    </a:lnTo>
                    <a:lnTo>
                      <a:pt x="196" y="347"/>
                    </a:lnTo>
                    <a:lnTo>
                      <a:pt x="0" y="174"/>
                    </a:lnTo>
                    <a:lnTo>
                      <a:pt x="196" y="0"/>
                    </a:lnTo>
                    <a:lnTo>
                      <a:pt x="196" y="105"/>
                    </a:lnTo>
                    <a:lnTo>
                      <a:pt x="433" y="105"/>
                    </a:lnTo>
                  </a:path>
                </a:pathLst>
              </a:custGeom>
              <a:noFill/>
              <a:ln w="381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/>
              </a:p>
            </p:txBody>
          </p:sp>
          <p:sp>
            <p:nvSpPr>
              <p:cNvPr id="39" name="Freeform 39">
                <a:extLst>
                  <a:ext uri="{FF2B5EF4-FFF2-40B4-BE49-F238E27FC236}">
                    <a16:creationId xmlns:a16="http://schemas.microsoft.com/office/drawing/2014/main" id="{280A5813-DE87-D6D8-1A0E-311B57A7E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0" y="938"/>
                <a:ext cx="315" cy="138"/>
              </a:xfrm>
              <a:custGeom>
                <a:avLst/>
                <a:gdLst>
                  <a:gd name="T0" fmla="*/ 315 w 315"/>
                  <a:gd name="T1" fmla="*/ 87 h 138"/>
                  <a:gd name="T2" fmla="*/ 78 w 315"/>
                  <a:gd name="T3" fmla="*/ 87 h 138"/>
                  <a:gd name="T4" fmla="*/ 78 w 315"/>
                  <a:gd name="T5" fmla="*/ 138 h 138"/>
                  <a:gd name="T6" fmla="*/ 0 w 315"/>
                  <a:gd name="T7" fmla="*/ 69 h 138"/>
                  <a:gd name="T8" fmla="*/ 78 w 315"/>
                  <a:gd name="T9" fmla="*/ 0 h 138"/>
                  <a:gd name="T10" fmla="*/ 78 w 315"/>
                  <a:gd name="T11" fmla="*/ 49 h 138"/>
                  <a:gd name="T12" fmla="*/ 315 w 315"/>
                  <a:gd name="T13" fmla="*/ 49 h 138"/>
                  <a:gd name="T14" fmla="*/ 315 w 315"/>
                  <a:gd name="T15" fmla="*/ 8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5" h="138">
                    <a:moveTo>
                      <a:pt x="315" y="87"/>
                    </a:moveTo>
                    <a:lnTo>
                      <a:pt x="78" y="87"/>
                    </a:lnTo>
                    <a:lnTo>
                      <a:pt x="78" y="138"/>
                    </a:lnTo>
                    <a:lnTo>
                      <a:pt x="0" y="69"/>
                    </a:lnTo>
                    <a:lnTo>
                      <a:pt x="78" y="0"/>
                    </a:lnTo>
                    <a:lnTo>
                      <a:pt x="78" y="49"/>
                    </a:lnTo>
                    <a:lnTo>
                      <a:pt x="315" y="49"/>
                    </a:lnTo>
                    <a:lnTo>
                      <a:pt x="315" y="87"/>
                    </a:lnTo>
                    <a:close/>
                  </a:path>
                </a:pathLst>
              </a:custGeom>
              <a:solidFill>
                <a:srgbClr val="81ADCD"/>
              </a:solidFill>
              <a:ln w="38100">
                <a:noFill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 dirty="0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7AE300-9FF9-B180-B2A1-E862F8F6110E}"/>
                </a:ext>
              </a:extLst>
            </p:cNvPr>
            <p:cNvSpPr txBox="1"/>
            <p:nvPr/>
          </p:nvSpPr>
          <p:spPr>
            <a:xfrm>
              <a:off x="5141723" y="1693355"/>
              <a:ext cx="772969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NGFW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7813C9-4382-E57E-8F79-159F16279D93}"/>
                </a:ext>
              </a:extLst>
            </p:cNvPr>
            <p:cNvSpPr txBox="1"/>
            <p:nvPr/>
          </p:nvSpPr>
          <p:spPr>
            <a:xfrm>
              <a:off x="5003419" y="5276981"/>
              <a:ext cx="679994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nginx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BE7362-17B5-7D34-6DAE-3A7BADC5DA1F}"/>
                </a:ext>
              </a:extLst>
            </p:cNvPr>
            <p:cNvSpPr txBox="1"/>
            <p:nvPr/>
          </p:nvSpPr>
          <p:spPr>
            <a:xfrm>
              <a:off x="9442472" y="5276981"/>
              <a:ext cx="2009974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APM </a:t>
              </a:r>
              <a:r>
                <a:rPr lang="ru-RU" sz="1600" dirty="0">
                  <a:latin typeface="+mn-lt"/>
                </a:rPr>
                <a:t>Тестировщика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9D9052-6BDC-F3F1-AEBB-1F58BAC7BE3E}"/>
                </a:ext>
              </a:extLst>
            </p:cNvPr>
            <p:cNvSpPr txBox="1"/>
            <p:nvPr/>
          </p:nvSpPr>
          <p:spPr>
            <a:xfrm>
              <a:off x="9782851" y="1288631"/>
              <a:ext cx="1329211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>
                  <a:latin typeface="+mn-lt"/>
                </a:rPr>
                <a:t>Trex</a:t>
              </a:r>
              <a:r>
                <a:rPr lang="en-US" sz="1600" dirty="0">
                  <a:latin typeface="+mn-lt"/>
                </a:rPr>
                <a:t> /</a:t>
              </a:r>
            </a:p>
            <a:p>
              <a:pPr algn="ctr"/>
              <a:r>
                <a:rPr lang="en-US" sz="1600" dirty="0">
                  <a:latin typeface="+mn-lt"/>
                </a:rPr>
                <a:t>Yandex. Tank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C5BCDC6-B4DE-707E-8544-A73A7AE10823}"/>
                </a:ext>
              </a:extLst>
            </p:cNvPr>
            <p:cNvSpPr txBox="1"/>
            <p:nvPr/>
          </p:nvSpPr>
          <p:spPr>
            <a:xfrm>
              <a:off x="5933714" y="2242671"/>
              <a:ext cx="349776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in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032D8E3-5D6E-611E-0A9D-0AED15B80D66}"/>
                </a:ext>
              </a:extLst>
            </p:cNvPr>
            <p:cNvSpPr txBox="1"/>
            <p:nvPr/>
          </p:nvSpPr>
          <p:spPr>
            <a:xfrm>
              <a:off x="5899475" y="2630637"/>
              <a:ext cx="489236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out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B4439B1-76A5-D492-25E4-663C90085A2E}"/>
                </a:ext>
              </a:extLst>
            </p:cNvPr>
            <p:cNvSpPr txBox="1"/>
            <p:nvPr/>
          </p:nvSpPr>
          <p:spPr>
            <a:xfrm>
              <a:off x="7098100" y="2242671"/>
              <a:ext cx="486031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Gi2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C897E16-E536-A503-F59F-9A4E6BFA9955}"/>
                </a:ext>
              </a:extLst>
            </p:cNvPr>
            <p:cNvSpPr txBox="1"/>
            <p:nvPr/>
          </p:nvSpPr>
          <p:spPr>
            <a:xfrm>
              <a:off x="7098100" y="2630637"/>
              <a:ext cx="486031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Gi1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D5B6604-D477-27F4-81DA-520C17761D70}"/>
                </a:ext>
              </a:extLst>
            </p:cNvPr>
            <p:cNvSpPr txBox="1"/>
            <p:nvPr/>
          </p:nvSpPr>
          <p:spPr>
            <a:xfrm>
              <a:off x="8398684" y="2242671"/>
              <a:ext cx="486031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Gi4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C865720-3063-9AEA-3125-304E3020AA21}"/>
                </a:ext>
              </a:extLst>
            </p:cNvPr>
            <p:cNvSpPr txBox="1"/>
            <p:nvPr/>
          </p:nvSpPr>
          <p:spPr>
            <a:xfrm>
              <a:off x="8398684" y="2630637"/>
              <a:ext cx="486031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Gi3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801B1C-E5B3-626D-7320-C8FA3BD81E58}"/>
                </a:ext>
              </a:extLst>
            </p:cNvPr>
            <p:cNvSpPr txBox="1"/>
            <p:nvPr/>
          </p:nvSpPr>
          <p:spPr>
            <a:xfrm>
              <a:off x="9625260" y="2242671"/>
              <a:ext cx="489236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out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374174A-16A1-1F0F-561C-18C7A8E09DB0}"/>
                </a:ext>
              </a:extLst>
            </p:cNvPr>
            <p:cNvSpPr txBox="1"/>
            <p:nvPr/>
          </p:nvSpPr>
          <p:spPr>
            <a:xfrm>
              <a:off x="9730481" y="2630637"/>
              <a:ext cx="349776" cy="33855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in</a:t>
              </a:r>
              <a:endParaRPr lang="ru-RU" sz="1600" dirty="0">
                <a:latin typeface="+mn-lt"/>
              </a:endParaRPr>
            </a:p>
          </p:txBody>
        </p:sp>
        <p:cxnSp>
          <p:nvCxnSpPr>
            <p:cNvPr id="23" name="Прямая со стрелкой 22">
              <a:extLst>
                <a:ext uri="{FF2B5EF4-FFF2-40B4-BE49-F238E27FC236}">
                  <a16:creationId xmlns:a16="http://schemas.microsoft.com/office/drawing/2014/main" id="{172D489B-DDC8-55AF-3177-3BC2B82878F3}"/>
                </a:ext>
              </a:extLst>
            </p:cNvPr>
            <p:cNvCxnSpPr>
              <a:cxnSpLocks/>
            </p:cNvCxnSpPr>
            <p:nvPr/>
          </p:nvCxnSpPr>
          <p:spPr>
            <a:xfrm>
              <a:off x="5918674" y="2618769"/>
              <a:ext cx="158344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>
              <a:extLst>
                <a:ext uri="{FF2B5EF4-FFF2-40B4-BE49-F238E27FC236}">
                  <a16:creationId xmlns:a16="http://schemas.microsoft.com/office/drawing/2014/main" id="{2D0F4622-6589-D80D-D093-1F7DFE559C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18674" y="2232092"/>
              <a:ext cx="158344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>
              <a:extLst>
                <a:ext uri="{FF2B5EF4-FFF2-40B4-BE49-F238E27FC236}">
                  <a16:creationId xmlns:a16="http://schemas.microsoft.com/office/drawing/2014/main" id="{AF2F0BE2-D70E-275F-E6CE-BA465672AA5E}"/>
                </a:ext>
              </a:extLst>
            </p:cNvPr>
            <p:cNvCxnSpPr/>
            <p:nvPr/>
          </p:nvCxnSpPr>
          <p:spPr>
            <a:xfrm>
              <a:off x="8461991" y="2618769"/>
              <a:ext cx="158344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>
              <a:extLst>
                <a:ext uri="{FF2B5EF4-FFF2-40B4-BE49-F238E27FC236}">
                  <a16:creationId xmlns:a16="http://schemas.microsoft.com/office/drawing/2014/main" id="{F1AFA841-648D-0C6E-4EE8-160CEF75E0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61991" y="2232092"/>
              <a:ext cx="1583442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4E9F4AE-79F1-7EE4-48EC-D3488DEA3014}"/>
                </a:ext>
              </a:extLst>
            </p:cNvPr>
            <p:cNvGrpSpPr/>
            <p:nvPr/>
          </p:nvGrpSpPr>
          <p:grpSpPr>
            <a:xfrm rot="5400000" flipH="1">
              <a:off x="5971211" y="2633476"/>
              <a:ext cx="1737992" cy="2317096"/>
              <a:chOff x="2054909" y="2709527"/>
              <a:chExt cx="572477" cy="205820"/>
            </a:xfrm>
          </p:grpSpPr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F41A7156-25A7-3BF5-71B6-0E0246F4E31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2341148" y="2423289"/>
                <a:ext cx="0" cy="572477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032650A8-C541-CDAD-7BD4-DC24DD11B8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909" y="2709527"/>
                <a:ext cx="0" cy="205820"/>
              </a:xfrm>
              <a:prstGeom prst="line">
                <a:avLst/>
              </a:prstGeom>
              <a:ln w="38100">
                <a:solidFill>
                  <a:schemeClr val="tx1"/>
                </a:solidFill>
                <a:headEnd type="none" w="med" len="med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E286865D-9293-29CE-025A-D1481FD5D461}"/>
                </a:ext>
              </a:extLst>
            </p:cNvPr>
            <p:cNvCxnSpPr>
              <a:cxnSpLocks/>
            </p:cNvCxnSpPr>
            <p:nvPr/>
          </p:nvCxnSpPr>
          <p:spPr>
            <a:xfrm>
              <a:off x="10447457" y="3108169"/>
              <a:ext cx="0" cy="114100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4917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Тест-кейсы 1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34963" y="1270308"/>
            <a:ext cx="11522075" cy="4624688"/>
            <a:chOff x="1231323" y="2803907"/>
            <a:chExt cx="10626381" cy="2598513"/>
          </a:xfrm>
        </p:grpSpPr>
        <p:sp>
          <p:nvSpPr>
            <p:cNvPr id="3" name="Прямоугольник: скругленные углы 1"/>
            <p:cNvSpPr/>
            <p:nvPr/>
          </p:nvSpPr>
          <p:spPr>
            <a:xfrm>
              <a:off x="1231323" y="4718420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2000" dirty="0"/>
                <a:t>Максимальное </a:t>
              </a:r>
              <a:r>
                <a:rPr lang="ru-RU" sz="2000" dirty="0" smtClean="0"/>
                <a:t>число</a:t>
              </a:r>
            </a:p>
            <a:p>
              <a:pPr algn="ctr"/>
              <a:r>
                <a:rPr lang="ru-RU" sz="2000" dirty="0" smtClean="0"/>
                <a:t>пакетов в </a:t>
              </a:r>
              <a:r>
                <a:rPr lang="ru-RU" sz="2000" dirty="0"/>
                <a:t>секунду</a:t>
              </a:r>
            </a:p>
          </p:txBody>
        </p:sp>
        <p:sp>
          <p:nvSpPr>
            <p:cNvPr id="4" name="Прямоугольник: скругленные углы 4">
              <a:extLst>
                <a:ext uri="{FF2B5EF4-FFF2-40B4-BE49-F238E27FC236}">
                  <a16:creationId xmlns:a16="http://schemas.microsoft.com/office/drawing/2014/main" id="{F9ADF6D5-A948-E424-5A86-E228D48058F4}"/>
                </a:ext>
              </a:extLst>
            </p:cNvPr>
            <p:cNvSpPr/>
            <p:nvPr/>
          </p:nvSpPr>
          <p:spPr>
            <a:xfrm>
              <a:off x="6722820" y="4718045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2000" dirty="0"/>
                <a:t>Работоспособность функций </a:t>
              </a:r>
              <a:br>
                <a:rPr lang="ru-RU" sz="2000" dirty="0"/>
              </a:br>
              <a:r>
                <a:rPr lang="ru-RU" sz="2000" dirty="0"/>
                <a:t>безопасности под нагрузкой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F555395-056A-D649-E20E-89B12782C5E5}"/>
                </a:ext>
              </a:extLst>
            </p:cNvPr>
            <p:cNvSpPr txBox="1"/>
            <p:nvPr/>
          </p:nvSpPr>
          <p:spPr>
            <a:xfrm>
              <a:off x="1231323" y="2804282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ru-RU" sz="2000" dirty="0"/>
                <a:t>Максимальное число </a:t>
              </a:r>
              <a:r>
                <a:rPr lang="ru-RU" sz="2000" dirty="0" smtClean="0"/>
                <a:t>новых</a:t>
              </a:r>
            </a:p>
            <a:p>
              <a:r>
                <a:rPr lang="ru-RU" sz="2000" dirty="0" smtClean="0"/>
                <a:t>соединений в </a:t>
              </a:r>
              <a:r>
                <a:rPr lang="ru-RU" sz="2000" dirty="0"/>
                <a:t>секунду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3256D2B-C6C6-5558-D4A2-DDCDDE89609B}"/>
                </a:ext>
              </a:extLst>
            </p:cNvPr>
            <p:cNvSpPr txBox="1"/>
            <p:nvPr/>
          </p:nvSpPr>
          <p:spPr>
            <a:xfrm>
              <a:off x="1231323" y="3761351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ru-RU" sz="2000" dirty="0"/>
                <a:t>Максимальное число конкурентных соединений в секунду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DD62F85-0DDE-6966-FA30-49EBCA4D8D83}"/>
                </a:ext>
              </a:extLst>
            </p:cNvPr>
            <p:cNvSpPr txBox="1"/>
            <p:nvPr/>
          </p:nvSpPr>
          <p:spPr>
            <a:xfrm>
              <a:off x="6722820" y="2803907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ru-RU" sz="2000" dirty="0"/>
                <a:t>Определение максимальной </a:t>
              </a:r>
              <a:br>
                <a:rPr lang="ru-RU" sz="2000" dirty="0"/>
              </a:br>
              <a:r>
                <a:rPr lang="ru-RU" sz="2000" dirty="0"/>
                <a:t>пропускной способности (EMIX)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405ABA-43A4-8B5D-6A88-5853FFCAC07D}"/>
                </a:ext>
              </a:extLst>
            </p:cNvPr>
            <p:cNvSpPr txBox="1"/>
            <p:nvPr/>
          </p:nvSpPr>
          <p:spPr>
            <a:xfrm>
              <a:off x="6722820" y="3760976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ru-RU" sz="2000" dirty="0"/>
                <a:t>Максимальное число транзакций </a:t>
              </a:r>
              <a:br>
                <a:rPr lang="ru-RU" sz="2000" dirty="0"/>
              </a:br>
              <a:r>
                <a:rPr lang="ru-RU" sz="2000" dirty="0"/>
                <a:t>в секунду при инспекции TLS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9188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Тест-кейсы 2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34962" y="1268038"/>
            <a:ext cx="11522076" cy="4608887"/>
            <a:chOff x="334962" y="1268038"/>
            <a:chExt cx="10626382" cy="2598513"/>
          </a:xfrm>
        </p:grpSpPr>
        <p:sp>
          <p:nvSpPr>
            <p:cNvPr id="3" name="Прямоугольник: скругленные углы 1"/>
            <p:cNvSpPr/>
            <p:nvPr/>
          </p:nvSpPr>
          <p:spPr>
            <a:xfrm>
              <a:off x="334963" y="3182551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2000" dirty="0"/>
                <a:t>Тесты с 5 объектами в </a:t>
              </a:r>
              <a:r>
                <a:rPr lang="en-US" sz="2000" dirty="0" smtClean="0"/>
                <a:t>Source</a:t>
              </a:r>
              <a:endParaRPr lang="ru-RU" sz="2000" dirty="0" smtClean="0"/>
            </a:p>
            <a:p>
              <a:pPr algn="ctr"/>
              <a:r>
                <a:rPr lang="ru-RU" sz="2000" dirty="0" smtClean="0"/>
                <a:t>и </a:t>
              </a:r>
              <a:r>
                <a:rPr lang="ru-RU" sz="2000" dirty="0"/>
                <a:t>с 5 объектами </a:t>
              </a:r>
              <a:r>
                <a:rPr lang="en-US" sz="2000" dirty="0"/>
                <a:t>Destination</a:t>
              </a:r>
              <a:r>
                <a:rPr lang="ru-RU" sz="2000" dirty="0"/>
                <a:t> </a:t>
              </a:r>
              <a:r>
                <a:rPr lang="en-US" sz="2000" dirty="0"/>
                <a:t> </a:t>
              </a:r>
              <a:r>
                <a:rPr lang="sv-SE" sz="2000" dirty="0"/>
                <a:t> </a:t>
              </a:r>
              <a:r>
                <a:rPr lang="ru-RU" sz="2000" dirty="0"/>
                <a:t> </a:t>
              </a:r>
              <a:endParaRPr lang="ru-RU" sz="2000" dirty="0">
                <a:sym typeface="Proxima Nova"/>
              </a:endParaRPr>
            </a:p>
          </p:txBody>
        </p:sp>
        <p:sp>
          <p:nvSpPr>
            <p:cNvPr id="4" name="Прямоугольник: скругленные углы 4">
              <a:extLst>
                <a:ext uri="{FF2B5EF4-FFF2-40B4-BE49-F238E27FC236}">
                  <a16:creationId xmlns:a16="http://schemas.microsoft.com/office/drawing/2014/main" id="{F9ADF6D5-A948-E424-5A86-E228D48058F4}"/>
                </a:ext>
              </a:extLst>
            </p:cNvPr>
            <p:cNvSpPr/>
            <p:nvPr/>
          </p:nvSpPr>
          <p:spPr>
            <a:xfrm>
              <a:off x="5826460" y="3182176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2000" dirty="0"/>
                <a:t>Уникальные тесты с проверкой работы кластера под нагрузкой</a:t>
              </a:r>
              <a:endParaRPr lang="ru-RU" sz="2000" dirty="0">
                <a:sym typeface="Proxima Nova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F555395-056A-D649-E20E-89B12782C5E5}"/>
                </a:ext>
              </a:extLst>
            </p:cNvPr>
            <p:cNvSpPr txBox="1"/>
            <p:nvPr/>
          </p:nvSpPr>
          <p:spPr>
            <a:xfrm>
              <a:off x="334963" y="1268413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2000"/>
              </a:lvl1pPr>
            </a:lstStyle>
            <a:p>
              <a:r>
                <a:rPr lang="ru-RU" dirty="0"/>
                <a:t>40 Гбит трафика </a:t>
              </a:r>
              <a:endParaRPr lang="ru-RU" dirty="0">
                <a:sym typeface="Proxima Nova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3256D2B-C6C6-5558-D4A2-DDCDDE89609B}"/>
                </a:ext>
              </a:extLst>
            </p:cNvPr>
            <p:cNvSpPr txBox="1"/>
            <p:nvPr/>
          </p:nvSpPr>
          <p:spPr>
            <a:xfrm>
              <a:off x="334962" y="2225482"/>
              <a:ext cx="10626381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2000"/>
              </a:lvl1pPr>
            </a:lstStyle>
            <a:p>
              <a:r>
                <a:rPr lang="ru-RU" dirty="0"/>
                <a:t>Тесты до 10 тысяч правил </a:t>
              </a:r>
              <a:r>
                <a:rPr lang="sv-SE" dirty="0"/>
                <a:t>ACL</a:t>
              </a:r>
              <a:endParaRPr lang="ru-RU" dirty="0">
                <a:sym typeface="Proxima Nov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DD62F85-0DDE-6966-FA30-49EBCA4D8D83}"/>
                </a:ext>
              </a:extLst>
            </p:cNvPr>
            <p:cNvSpPr txBox="1"/>
            <p:nvPr/>
          </p:nvSpPr>
          <p:spPr>
            <a:xfrm>
              <a:off x="5826460" y="1268038"/>
              <a:ext cx="5134884" cy="684000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 w="6350">
              <a:solidFill>
                <a:srgbClr val="EEF2F0"/>
              </a:solidFill>
            </a:ln>
            <a:effectLst>
              <a:outerShdw blurRad="139700" dist="88900" dir="3000000" algn="tl" rotWithShape="0">
                <a:schemeClr val="accent1">
                  <a:lumMod val="40000"/>
                  <a:lumOff val="60000"/>
                  <a:alpha val="15000"/>
                </a:scheme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2000"/>
              </a:lvl1pPr>
            </a:lstStyle>
            <a:p>
              <a:r>
                <a:rPr lang="ru-RU" dirty="0"/>
                <a:t>Тесты с 2000 правилами </a:t>
              </a:r>
              <a:r>
                <a:rPr lang="en-US" dirty="0"/>
                <a:t>NAT</a:t>
              </a:r>
              <a:endParaRPr lang="ru-RU" dirty="0">
                <a:sym typeface="Proxima Nov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459460"/>
      </p:ext>
    </p:extLst>
  </p:cSld>
  <p:clrMapOvr>
    <a:masterClrMapping/>
  </p:clrMapOvr>
</p:sld>
</file>

<file path=ppt/theme/theme1.xml><?xml version="1.0" encoding="utf-8"?>
<a:theme xmlns:a="http://schemas.openxmlformats.org/drawingml/2006/main" name="Обложк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rgbClr val="00C3FF">
                <a:alpha val="23000"/>
              </a:srgbClr>
            </a:gs>
            <a:gs pos="100000">
              <a:srgbClr val="B7EEFF">
                <a:alpha val="45000"/>
              </a:srgbClr>
            </a:gs>
          </a:gsLst>
          <a:lin ang="16200000" scaled="1"/>
        </a:gradFill>
        <a:ln w="12700">
          <a:solidFill>
            <a:srgbClr val="00C3FF">
              <a:alpha val="98000"/>
            </a:srgbClr>
          </a:solidFill>
        </a:ln>
        <a:effectLst>
          <a:outerShdw blurRad="114300" dist="63500" dir="2880000" sx="98000" sy="98000" algn="tl" rotWithShape="0">
            <a:srgbClr val="0486FC">
              <a:alpha val="57000"/>
            </a:srgbClr>
          </a:outerShdw>
        </a:effectLst>
      </a:spPr>
      <a:bodyPr rot="0" spcFirstLastPara="0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ветлая тема">
  <a:themeElements>
    <a:clrScheme name="Другая 21">
      <a:dk1>
        <a:srgbClr val="001031"/>
      </a:dk1>
      <a:lt1>
        <a:srgbClr val="FFFFFF"/>
      </a:lt1>
      <a:dk2>
        <a:srgbClr val="001031"/>
      </a:dk2>
      <a:lt2>
        <a:srgbClr val="FFFFFF"/>
      </a:lt2>
      <a:accent1>
        <a:srgbClr val="0033CC"/>
      </a:accent1>
      <a:accent2>
        <a:srgbClr val="00C3FF"/>
      </a:accent2>
      <a:accent3>
        <a:srgbClr val="B4F74B"/>
      </a:accent3>
      <a:accent4>
        <a:srgbClr val="F9A51A"/>
      </a:accent4>
      <a:accent5>
        <a:srgbClr val="EC1C24"/>
      </a:accent5>
      <a:accent6>
        <a:srgbClr val="7030A0"/>
      </a:accent6>
      <a:hlink>
        <a:srgbClr val="00C3FF"/>
      </a:hlink>
      <a:folHlink>
        <a:srgbClr val="0033CC"/>
      </a:folHlink>
    </a:clrScheme>
    <a:fontScheme name="Другая 2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>
          <a:noFill/>
        </a:ln>
      </a:spPr>
      <a:bodyPr lIns="0" tIns="0" rIns="0" bIns="0"/>
      <a:lstStyle>
        <a:defPPr algn="ctr">
          <a:defRPr/>
        </a:defPPr>
      </a:lstStyle>
    </a:spDef>
    <a:lnDef>
      <a:spPr>
        <a:ln w="25400"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ная тем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207690</TotalTime>
  <Words>508</Words>
  <Application>Microsoft Office PowerPoint</Application>
  <PresentationFormat>Широкоэкранный</PresentationFormat>
  <Paragraphs>178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Golos Text VF</vt:lpstr>
      <vt:lpstr>Calibri</vt:lpstr>
      <vt:lpstr>Segoe UI Semibold</vt:lpstr>
      <vt:lpstr>Calibri Light</vt:lpstr>
      <vt:lpstr>Proxima Nova</vt:lpstr>
      <vt:lpstr>Segoe UI Black</vt:lpstr>
      <vt:lpstr>Helvetica Neue</vt:lpstr>
      <vt:lpstr>Arial</vt:lpstr>
      <vt:lpstr>Titillium</vt:lpstr>
      <vt:lpstr>Segoe UI</vt:lpstr>
      <vt:lpstr>Обложка</vt:lpstr>
      <vt:lpstr>Светлая тема</vt:lpstr>
      <vt:lpstr>Темная тема</vt:lpstr>
      <vt:lpstr>Презентация PowerPoint</vt:lpstr>
      <vt:lpstr>СТРУКТУРА ПРЕЗЕНТАЦИИ</vt:lpstr>
      <vt:lpstr>Функциональное тестирование – это </vt:lpstr>
      <vt:lpstr>Функциональное тестирование  </vt:lpstr>
      <vt:lpstr>Функциональное тестирование </vt:lpstr>
      <vt:lpstr>Нагрузочное тестирование</vt:lpstr>
      <vt:lpstr>Нагрузочное тестирование</vt:lpstr>
      <vt:lpstr>Тест-кейсы 1</vt:lpstr>
      <vt:lpstr>Тест-кейсы 2</vt:lpstr>
      <vt:lpstr>Нагрузочное тестирование – это </vt:lpstr>
      <vt:lpstr>Нагрузочное тестирование </vt:lpstr>
      <vt:lpstr>Нагрузочное тестирование </vt:lpstr>
      <vt:lpstr>Результаты 2025 </vt:lpstr>
      <vt:lpstr>Что будет дальше? </vt:lpstr>
      <vt:lpstr>Результаты тестирования и методика тестирования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Пузаков Евгений А.</cp:lastModifiedBy>
  <cp:revision>2875</cp:revision>
  <cp:lastPrinted>2021-04-26T12:20:49Z</cp:lastPrinted>
  <dcterms:created xsi:type="dcterms:W3CDTF">2016-09-29T04:17:56Z</dcterms:created>
  <dcterms:modified xsi:type="dcterms:W3CDTF">2025-05-13T13:28:49Z</dcterms:modified>
</cp:coreProperties>
</file>