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0"/>
  </p:notesMasterIdLst>
  <p:sldIdLst>
    <p:sldId id="318" r:id="rId2"/>
    <p:sldId id="320" r:id="rId3"/>
    <p:sldId id="321" r:id="rId4"/>
    <p:sldId id="331" r:id="rId5"/>
    <p:sldId id="329" r:id="rId6"/>
    <p:sldId id="335" r:id="rId7"/>
    <p:sldId id="295" r:id="rId8"/>
    <p:sldId id="339" r:id="rId9"/>
    <p:sldId id="324" r:id="rId10"/>
    <p:sldId id="351" r:id="rId11"/>
    <p:sldId id="352" r:id="rId12"/>
    <p:sldId id="338" r:id="rId13"/>
    <p:sldId id="343" r:id="rId14"/>
    <p:sldId id="355" r:id="rId15"/>
    <p:sldId id="345" r:id="rId16"/>
    <p:sldId id="353" r:id="rId17"/>
    <p:sldId id="347" r:id="rId18"/>
    <p:sldId id="34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ПРОБЛЕМЫ" id="{D1044CF4-675E-4A7D-BBA3-9D3D9A1E4DA6}">
          <p14:sldIdLst>
            <p14:sldId id="318"/>
            <p14:sldId id="320"/>
            <p14:sldId id="321"/>
            <p14:sldId id="331"/>
            <p14:sldId id="329"/>
            <p14:sldId id="335"/>
            <p14:sldId id="295"/>
            <p14:sldId id="339"/>
            <p14:sldId id="324"/>
            <p14:sldId id="351"/>
            <p14:sldId id="352"/>
            <p14:sldId id="338"/>
            <p14:sldId id="343"/>
            <p14:sldId id="355"/>
            <p14:sldId id="345"/>
            <p14:sldId id="353"/>
            <p14:sldId id="347"/>
            <p14:sldId id="34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699"/>
    <a:srgbClr val="3B3838"/>
    <a:srgbClr val="BCCCDD"/>
    <a:srgbClr val="FFC000"/>
    <a:srgbClr val="3BC8FC"/>
    <a:srgbClr val="FF725E"/>
    <a:srgbClr val="FFFFFF"/>
    <a:srgbClr val="3C6174"/>
    <a:srgbClr val="8ABBC2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88369" autoAdjust="0"/>
  </p:normalViewPr>
  <p:slideViewPr>
    <p:cSldViewPr snapToGrid="0">
      <p:cViewPr varScale="1">
        <p:scale>
          <a:sx n="95" d="100"/>
          <a:sy n="95" d="100"/>
        </p:scale>
        <p:origin x="11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98507C-0662-43FF-AC86-F6FE12D7008C}" type="datetimeFigureOut">
              <a:rPr lang="en-US" smtClean="0"/>
              <a:t>5/12/2025</a:t>
            </a:fld>
            <a:endParaRPr lang="en-US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B7CCF4-41A1-4E8C-AAD4-43E821ED84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407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667C0B-3DED-68F8-8437-492245FBB0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E18A056-A88F-8276-6C1A-D36717AA9B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6CCF680-6F9A-7AC2-7374-27C57A46C2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619FA2E-2602-1C87-3828-6BA3D9C880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7CCF4-41A1-4E8C-AAD4-43E821ED84A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1233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050ABE-C6E9-A581-022A-29C39ADC36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1F7DF706-746B-AF0B-D61A-A20B9CA966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ECFD5968-D709-5728-E49C-AC83D140A1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623158D-343E-AE5B-5303-6A193526F9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7CCF4-41A1-4E8C-AAD4-43E821ED84A3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5742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0BF0C2-D266-D8B1-E2F7-6DFF49109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059E2E2F-F4D9-E4EC-A447-A85DC8B617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2DAE0C76-0CB9-7BA5-179D-9521A2036F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1641DA7-1EF8-3B4B-E6FE-FBE5106516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7CCF4-41A1-4E8C-AAD4-43E821ED84A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336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08AB1F-ABCF-54DA-643F-9A789E4B7E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4C476C6D-CC6E-8B70-D3E5-D26F6EA0D6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B89B7278-F5F7-79BD-51BB-E105766690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C6EB213-6A30-3197-0CEA-29A7BF08A7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7CCF4-41A1-4E8C-AAD4-43E821ED84A3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3048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79287-FC4D-1995-176B-988C9CFCE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4A1B0202-C407-EF98-75C4-EFCEAF8ADD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83CEC29-DF58-513B-D769-B25674F90E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117549A-EE43-1C77-754A-4298EAFBAC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7CCF4-41A1-4E8C-AAD4-43E821ED84A3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8615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127962-AE71-1620-19E0-A3C946620F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A44B617C-507D-8654-E535-46DBB4A5D9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092C0B65-16CA-5A04-5A2F-EDE6C60EDF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A82E1C7-2159-79DC-EE65-98EFF09D68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7CCF4-41A1-4E8C-AAD4-43E821ED84A3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8357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1570E6-E7F4-9E71-3DCE-256C480411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1113DCB0-F686-D372-14D6-7CF53B0DF7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E388BFFA-2069-7F51-E7C9-0AC71400CC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5F553F4-C0C4-ED15-8CF6-2D4991F9AD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7CCF4-41A1-4E8C-AAD4-43E821ED84A3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5673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FFC57-2343-898A-04D3-F8B4DC9BD0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076A76A7-E57E-88A5-82BB-C34C5BDD43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F0B45EDC-6F33-850B-BE27-4B29E21A39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FDC7238-8641-1B29-6D64-00DB795D86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7CCF4-41A1-4E8C-AAD4-43E821ED84A3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5649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DD67AB-28B4-4E14-2F32-E58B8D4223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3569D638-CE17-EAB4-A23C-A2334BC830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810E55F7-D536-AE9C-BFC0-946A4AB50D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2FAEF7B-C24C-F4A6-EC02-EC093524CD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7CCF4-41A1-4E8C-AAD4-43E821ED84A3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5081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47EABE-3523-B01C-689E-CF86C3CAA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B623D203-BC98-2038-4FD8-1EBFF17114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28A4F5EB-0F5C-16D8-A44D-9DB90F5261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CAFE4D6-F50E-9974-1474-7385F6450A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7CCF4-41A1-4E8C-AAD4-43E821ED84A3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338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B89A92-8C72-72AD-093D-14AFE59BA6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8F25D9EA-4291-EB17-85F6-8EAEF2F6AE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BB471194-CA7A-1933-729F-AED89E12A9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20FA346-0272-B032-B2BB-BA672E0000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7CCF4-41A1-4E8C-AAD4-43E821ED84A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599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5FA5BC-0D5E-C1FC-4EA4-F0927955E3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2206F25A-3443-9515-272B-1C44A7D9EF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D87E9625-E458-CAD0-B896-19F2A9ADFA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0FAEAA4-3B9C-400A-C853-A27C9B5BB9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7CCF4-41A1-4E8C-AAD4-43E821ED84A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942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B0CB03-42B0-077D-76BE-5FE89D3EA8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E23AB301-1E79-BDB2-F915-0BA8987847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D60A667B-C5E1-2D8B-88EA-D306715EC2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C505FEE-CAEE-0467-24FB-A415A9A9BA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7CCF4-41A1-4E8C-AAD4-43E821ED84A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9335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839BA4-9DF7-7FAF-BA50-6B5CCD2F5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FE479169-9FBA-8D83-2FF9-F9467CCFCF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65FED153-75D1-ED87-78D3-A649AA02E1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FA36D36-3298-D7FD-1F2B-E1B1227422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7CCF4-41A1-4E8C-AAD4-43E821ED84A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607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9A1299-C3B8-E978-9B5E-FFFC27BCF1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E7D06391-04C4-E2F7-06A5-8126739C0F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E2EEEBF8-3AEC-2875-2811-B2EB397799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BADE273-1A97-F70C-735C-369A4C07A2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7CCF4-41A1-4E8C-AAD4-43E821ED84A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9107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7CCF4-41A1-4E8C-AAD4-43E821ED84A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174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74E608-3E11-E21F-A879-C0A74E044D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502B63AB-3807-71D9-0C18-58FD9529D8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CBAE0E26-20B8-12B5-9E04-B7942EF7EE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0B9BC7A-D085-B4DD-0EFF-AACC40E162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7CCF4-41A1-4E8C-AAD4-43E821ED84A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3026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D9EB20-396E-8386-1209-E6ED6BB63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09FCB9C8-5F00-103F-BFA5-92EC8DE7BE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A0BAC13F-EA81-2A33-AAA9-D820138FA3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C943DE8-BD4D-BEF1-DED1-7948986E18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B7CCF4-41A1-4E8C-AAD4-43E821ED84A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0178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CF292A-1B22-0693-EDA3-55C994BD64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DAB29D8-522F-DCC5-A84D-3C8FC6F06D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B98213-D501-3E2D-F7FF-A495E32AD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6A0-47D6-4619-B6B1-722BD8A294F1}" type="datetimeFigureOut">
              <a:rPr lang="en-US" smtClean="0"/>
              <a:t>5/12/2025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864D4F0-92A0-F934-28BF-21F855623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4CD828-8550-E4A5-3A74-1D0ADBEA1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013A0-3750-4C23-8AC9-D65746EE70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033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A1EF8C-1907-2AF6-CD79-559AF4F9E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C442F39-9614-81D8-F909-6D95D395AD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C45560-7235-247A-CD1B-1F800636B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6A0-47D6-4619-B6B1-722BD8A294F1}" type="datetimeFigureOut">
              <a:rPr lang="en-US" smtClean="0"/>
              <a:t>5/12/2025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456040-F9D7-C92E-8226-1C17BDAD7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93ED3F-B7A1-7D42-36EF-7CFD87E3D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013A0-3750-4C23-8AC9-D65746EE70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99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BEFFF82-CB59-6735-E1A6-C2B2C89CB4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8F4857E-2994-93BB-DEB6-627B933532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3DF2638-9D16-8544-B5B8-3407EDD14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6A0-47D6-4619-B6B1-722BD8A294F1}" type="datetimeFigureOut">
              <a:rPr lang="en-US" smtClean="0"/>
              <a:t>5/12/2025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A0E6D4-E866-F09F-8C98-DECAE2E57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1456CB-1156-1679-90C5-011D0DA91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013A0-3750-4C23-8AC9-D65746EE70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419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A3EB2F-5093-BC17-18E9-0779BD604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49278E-1074-E3C2-3024-D01BD9903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ED561C-5EDB-6D72-5733-7BD25FAD0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6A0-47D6-4619-B6B1-722BD8A294F1}" type="datetimeFigureOut">
              <a:rPr lang="en-US" smtClean="0"/>
              <a:t>5/12/2025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B64776-F4F8-080B-DB1E-5A549F0D8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217D61-7FD9-BA82-53AB-3E0B069C3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013A0-3750-4C23-8AC9-D65746EE70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635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351245-8C71-6234-F115-234B29DBF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096E68F-063D-F225-3D9C-09F4A5967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F69C24-FE76-EF67-0674-EA381E50B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6A0-47D6-4619-B6B1-722BD8A294F1}" type="datetimeFigureOut">
              <a:rPr lang="en-US" smtClean="0"/>
              <a:t>5/12/2025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2CE2E2-0AC2-1C74-B792-0B1E8DBAC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3C6D06-4316-FC09-0B22-BA4FA811D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013A0-3750-4C23-8AC9-D65746EE70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05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946595-7803-A843-B6E1-00AD9A184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C474D3-FC55-B20C-EC14-EEC3C03D88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5675FE1-4B83-EF3C-8DD9-BB9E5BC2FA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2822C1-98A9-D232-63E2-EEDA581B3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6A0-47D6-4619-B6B1-722BD8A294F1}" type="datetimeFigureOut">
              <a:rPr lang="en-US" smtClean="0"/>
              <a:t>5/12/2025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2A4A313-51F5-A987-E786-798CF7EFD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207268D-7186-1024-FEC6-6BA0EE59F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013A0-3750-4C23-8AC9-D65746EE70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891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7DD047-B5BE-2FA8-D7C5-516D2F141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51189A3-FE12-EC81-743F-9C97C3C90A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6CC3E37-F05D-B79A-0681-89E276014F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50B5E61-104C-605F-D18E-C40A6852D4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163E1A9-4345-7452-D46F-27BAD059F1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5EBAF41-BE85-D7FB-96E2-5229DA34D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6A0-47D6-4619-B6B1-722BD8A294F1}" type="datetimeFigureOut">
              <a:rPr lang="en-US" smtClean="0"/>
              <a:t>5/12/2025</a:t>
            </a:fld>
            <a:endParaRPr lang="en-US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57CCA90-2540-67AF-95E7-7A8ACC9E0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38691FE-C374-1F28-9EDF-AB5B6B5CA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013A0-3750-4C23-8AC9-D65746EE70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058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167486-E4D9-0409-D929-5F96BAC80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5669C76-0C41-5EE7-9F4D-F303000B11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6A0-47D6-4619-B6B1-722BD8A294F1}" type="datetimeFigureOut">
              <a:rPr lang="en-US" smtClean="0"/>
              <a:t>5/12/2025</a:t>
            </a:fld>
            <a:endParaRPr lang="en-US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AC11154-3A8D-CB5B-BDCF-2AE5A9667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2B769DB-F11D-3AE9-3BBF-47A0464E1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013A0-3750-4C23-8AC9-D65746EE70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343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4C9EF7D-40E3-4EEF-0F73-257CEC0F6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6A0-47D6-4619-B6B1-722BD8A294F1}" type="datetimeFigureOut">
              <a:rPr lang="en-US" smtClean="0"/>
              <a:t>5/12/2025</a:t>
            </a:fld>
            <a:endParaRPr lang="en-US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7C8C74A-3601-964F-F218-D75A36BEB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3A168F5-01E8-489C-EFFB-7AD55F131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013A0-3750-4C23-8AC9-D65746EE70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257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843D9D-CFA0-D7F6-937C-1A1BAB72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40A0DB-A4F0-8053-4E3F-1AE5D0D953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1C23D91-513B-9CA3-3B62-E86520CE02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706CEC9-4FC3-FBC0-4FC1-CDB9A9D37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6A0-47D6-4619-B6B1-722BD8A294F1}" type="datetimeFigureOut">
              <a:rPr lang="en-US" smtClean="0"/>
              <a:t>5/12/2025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574D759-A5EB-C4E7-2BC9-ECCE433DB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BCCF4C7-30D2-7EAB-10A6-EE6513EE6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013A0-3750-4C23-8AC9-D65746EE70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1192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649B94-E2ED-B9DE-1E8B-DCE007D13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A3E1142-A09E-A950-2C53-017B736254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C768475-B808-0B67-FEB9-FE03CCB1E6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DD5E90C-6365-0FAD-6A9F-4B2CE483F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6A0-47D6-4619-B6B1-722BD8A294F1}" type="datetimeFigureOut">
              <a:rPr lang="en-US" smtClean="0"/>
              <a:t>5/12/2025</a:t>
            </a:fld>
            <a:endParaRPr lang="en-US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594F23D-029C-10D5-51A3-9078EC054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017879A-2518-FC05-C6CB-6FD1777CE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7013A0-3750-4C23-8AC9-D65746EE70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492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3E8CEF-5FC9-67B2-07B2-5668BBB75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902627F-D344-33E0-1F0E-5FC01602E7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627E9D-CA3F-2C3C-D209-7011CA5132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556A0-47D6-4619-B6B1-722BD8A294F1}" type="datetimeFigureOut">
              <a:rPr lang="en-US" smtClean="0"/>
              <a:t>5/12/2025</a:t>
            </a:fld>
            <a:endParaRPr lang="en-US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E85DE2-BD28-F291-BB17-1C647C6CAA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C61799-71E5-2C0E-0378-B1C00C723E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7013A0-3750-4C23-8AC9-D65746EE70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746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1.emf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11" Type="http://schemas.openxmlformats.org/officeDocument/2006/relationships/image" Target="../media/image19.emf"/><Relationship Id="rId5" Type="http://schemas.openxmlformats.org/officeDocument/2006/relationships/image" Target="../media/image14.emf"/><Relationship Id="rId10" Type="http://schemas.openxmlformats.org/officeDocument/2006/relationships/image" Target="../media/image18.png"/><Relationship Id="rId4" Type="http://schemas.openxmlformats.org/officeDocument/2006/relationships/image" Target="../media/image13.emf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5.em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21.emf"/><Relationship Id="rId10" Type="http://schemas.openxmlformats.org/officeDocument/2006/relationships/image" Target="../media/image23.png"/><Relationship Id="rId4" Type="http://schemas.openxmlformats.org/officeDocument/2006/relationships/image" Target="../media/image9.png"/><Relationship Id="rId9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7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2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11" Type="http://schemas.openxmlformats.org/officeDocument/2006/relationships/image" Target="../media/image7.png"/><Relationship Id="rId5" Type="http://schemas.openxmlformats.org/officeDocument/2006/relationships/image" Target="../media/image27.png"/><Relationship Id="rId10" Type="http://schemas.openxmlformats.org/officeDocument/2006/relationships/image" Target="../media/image22.emf"/><Relationship Id="rId4" Type="http://schemas.openxmlformats.org/officeDocument/2006/relationships/image" Target="../media/image26.png"/><Relationship Id="rId9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1.emf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11" Type="http://schemas.openxmlformats.org/officeDocument/2006/relationships/image" Target="../media/image19.emf"/><Relationship Id="rId5" Type="http://schemas.openxmlformats.org/officeDocument/2006/relationships/image" Target="../media/image14.emf"/><Relationship Id="rId10" Type="http://schemas.openxmlformats.org/officeDocument/2006/relationships/image" Target="../media/image18.png"/><Relationship Id="rId4" Type="http://schemas.openxmlformats.org/officeDocument/2006/relationships/image" Target="../media/image13.emf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11" Type="http://schemas.openxmlformats.org/officeDocument/2006/relationships/image" Target="../media/image20.emf"/><Relationship Id="rId5" Type="http://schemas.openxmlformats.org/officeDocument/2006/relationships/image" Target="../media/image14.emf"/><Relationship Id="rId10" Type="http://schemas.openxmlformats.org/officeDocument/2006/relationships/image" Target="../media/image18.png"/><Relationship Id="rId4" Type="http://schemas.openxmlformats.org/officeDocument/2006/relationships/image" Target="../media/image13.emf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382E9A8-CDDC-858D-F941-24D3FBEC39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16D1F845-224A-A9B1-C47A-34EDD7162FE8}"/>
              </a:ext>
            </a:extLst>
          </p:cNvPr>
          <p:cNvSpPr txBox="1"/>
          <p:nvPr/>
        </p:nvSpPr>
        <p:spPr>
          <a:xfrm>
            <a:off x="0" y="578479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Безопасность </a:t>
            </a:r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Kubernetes </a:t>
            </a:r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в «суровом» энтерпрайзе</a:t>
            </a:r>
            <a:endParaRPr lang="en-US" sz="3200" b="1" dirty="0">
              <a:solidFill>
                <a:schemeClr val="accent4">
                  <a:lumMod val="40000"/>
                  <a:lumOff val="6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231790-D733-BF3E-76D6-98CAA7EEF5D1}"/>
              </a:ext>
            </a:extLst>
          </p:cNvPr>
          <p:cNvSpPr txBox="1"/>
          <p:nvPr/>
        </p:nvSpPr>
        <p:spPr>
          <a:xfrm>
            <a:off x="6240848" y="3994325"/>
            <a:ext cx="49520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Consolas" panose="020B0609020204030204" pitchFamily="49" charset="0"/>
              </a:rPr>
              <a:t>Булат Шамсутдинов</a:t>
            </a:r>
            <a:endParaRPr lang="en-US" b="1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r>
              <a:rPr lang="en-US" b="1" dirty="0">
                <a:solidFill>
                  <a:schemeClr val="bg1"/>
                </a:solidFill>
                <a:latin typeface="Consolas" panose="020B0609020204030204" pitchFamily="49" charset="0"/>
              </a:rPr>
              <a:t>Container</a:t>
            </a:r>
            <a:r>
              <a:rPr lang="ru-RU" b="1" dirty="0">
                <a:solidFill>
                  <a:schemeClr val="bg1"/>
                </a:solidFill>
                <a:latin typeface="Consolas" panose="020B0609020204030204" pitchFamily="49" charset="0"/>
              </a:rPr>
              <a:t> </a:t>
            </a:r>
            <a:r>
              <a:rPr lang="en-US" b="1" dirty="0">
                <a:solidFill>
                  <a:schemeClr val="bg1"/>
                </a:solidFill>
                <a:latin typeface="Consolas" panose="020B0609020204030204" pitchFamily="49" charset="0"/>
              </a:rPr>
              <a:t>Security Team Lead </a:t>
            </a:r>
            <a:r>
              <a:rPr lang="ru-RU" b="1" dirty="0">
                <a:solidFill>
                  <a:schemeClr val="bg1"/>
                </a:solidFill>
                <a:latin typeface="Consolas" panose="020B0609020204030204" pitchFamily="49" charset="0"/>
              </a:rPr>
              <a:t>в РТК</a:t>
            </a:r>
          </a:p>
          <a:p>
            <a:r>
              <a:rPr lang="en-US" b="1" dirty="0">
                <a:solidFill>
                  <a:schemeClr val="bg1"/>
                </a:solidFill>
                <a:latin typeface="Consolas" panose="020B0609020204030204" pitchFamily="49" charset="0"/>
              </a:rPr>
              <a:t>15+ </a:t>
            </a:r>
            <a:r>
              <a:rPr lang="ru-RU" b="1" dirty="0">
                <a:solidFill>
                  <a:schemeClr val="bg1"/>
                </a:solidFill>
                <a:latin typeface="Consolas" panose="020B0609020204030204" pitchFamily="49" charset="0"/>
              </a:rPr>
              <a:t>лет в ИБ</a:t>
            </a: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337D3DC8-031E-3C8C-770A-73593C0950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641" y="2393268"/>
            <a:ext cx="1414804" cy="1414804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320BD82-CC48-2BB0-DB9E-75D3BDEBB7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790" y="1753565"/>
            <a:ext cx="3808072" cy="380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6186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534EFE5-8F79-D655-C913-BF97631152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2EEE061-CDF5-E8B3-6295-53C7F911E5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781" y="2789685"/>
            <a:ext cx="793188" cy="79318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FCFF118-D4CA-5493-FB20-5EA273F56B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6639" y="2582687"/>
            <a:ext cx="492558" cy="664381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1C921605-95CE-FC35-AE4B-5F78FB9A5A26}"/>
              </a:ext>
            </a:extLst>
          </p:cNvPr>
          <p:cNvSpPr txBox="1"/>
          <p:nvPr/>
        </p:nvSpPr>
        <p:spPr>
          <a:xfrm>
            <a:off x="4035789" y="3632967"/>
            <a:ext cx="2003172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ru-RU" sz="1600" dirty="0"/>
              <a:t>Прикладной балансировщик</a:t>
            </a:r>
            <a:endParaRPr lang="en-US" sz="1600" dirty="0"/>
          </a:p>
        </p:txBody>
      </p:sp>
      <p:pic>
        <p:nvPicPr>
          <p:cNvPr id="76" name="Рисунок 75">
            <a:extLst>
              <a:ext uri="{FF2B5EF4-FFF2-40B4-BE49-F238E27FC236}">
                <a16:creationId xmlns:a16="http://schemas.microsoft.com/office/drawing/2014/main" id="{25074528-F78F-628A-7D59-7A4F0149DE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4537" y="2729279"/>
            <a:ext cx="756766" cy="756766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525CEAC0-DC03-907E-DF0E-FC9E3C546D47}"/>
              </a:ext>
            </a:extLst>
          </p:cNvPr>
          <p:cNvSpPr txBox="1"/>
          <p:nvPr/>
        </p:nvSpPr>
        <p:spPr>
          <a:xfrm>
            <a:off x="6071334" y="3622643"/>
            <a:ext cx="2003172" cy="68679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ru-RU" sz="1600" dirty="0"/>
              <a:t>Прикладной </a:t>
            </a:r>
            <a:r>
              <a:rPr lang="en-US" sz="1600" dirty="0"/>
              <a:t>Ingress controller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E46A009-424A-C00F-A698-2ACB72466955}"/>
              </a:ext>
            </a:extLst>
          </p:cNvPr>
          <p:cNvSpPr txBox="1"/>
          <p:nvPr/>
        </p:nvSpPr>
        <p:spPr>
          <a:xfrm>
            <a:off x="566166" y="2217760"/>
            <a:ext cx="2003172" cy="29283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ru-RU" sz="1600" dirty="0"/>
              <a:t>Пользователи</a:t>
            </a:r>
            <a:endParaRPr lang="en-US" sz="1600" dirty="0"/>
          </a:p>
        </p:txBody>
      </p:sp>
      <p:pic>
        <p:nvPicPr>
          <p:cNvPr id="84" name="Рисунок 83">
            <a:extLst>
              <a:ext uri="{FF2B5EF4-FFF2-40B4-BE49-F238E27FC236}">
                <a16:creationId xmlns:a16="http://schemas.microsoft.com/office/drawing/2014/main" id="{40EB3206-E11E-C3E8-2973-F8275AE38C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6219" y="2445345"/>
            <a:ext cx="756764" cy="756764"/>
          </a:xfrm>
          <a:prstGeom prst="rect">
            <a:avLst/>
          </a:prstGeom>
        </p:spPr>
      </p:pic>
      <p:grpSp>
        <p:nvGrpSpPr>
          <p:cNvPr id="116" name="Группа 115">
            <a:extLst>
              <a:ext uri="{FF2B5EF4-FFF2-40B4-BE49-F238E27FC236}">
                <a16:creationId xmlns:a16="http://schemas.microsoft.com/office/drawing/2014/main" id="{AB45349A-CEC5-28E0-49A6-3BFF52584B09}"/>
              </a:ext>
            </a:extLst>
          </p:cNvPr>
          <p:cNvGrpSpPr/>
          <p:nvPr/>
        </p:nvGrpSpPr>
        <p:grpSpPr>
          <a:xfrm>
            <a:off x="9582959" y="3778028"/>
            <a:ext cx="734075" cy="734075"/>
            <a:chOff x="8947617" y="3073307"/>
            <a:chExt cx="734075" cy="734075"/>
          </a:xfrm>
        </p:grpSpPr>
        <p:sp>
          <p:nvSpPr>
            <p:cNvPr id="86" name="Овал 85">
              <a:extLst>
                <a:ext uri="{FF2B5EF4-FFF2-40B4-BE49-F238E27FC236}">
                  <a16:creationId xmlns:a16="http://schemas.microsoft.com/office/drawing/2014/main" id="{8D9665FC-FCD2-201A-3F42-B99062AB03D4}"/>
                </a:ext>
              </a:extLst>
            </p:cNvPr>
            <p:cNvSpPr/>
            <p:nvPr/>
          </p:nvSpPr>
          <p:spPr>
            <a:xfrm>
              <a:off x="8947617" y="3073307"/>
              <a:ext cx="734075" cy="73407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7" name="Рисунок 86">
              <a:extLst>
                <a:ext uri="{FF2B5EF4-FFF2-40B4-BE49-F238E27FC236}">
                  <a16:creationId xmlns:a16="http://schemas.microsoft.com/office/drawing/2014/main" id="{47F23B34-80FD-20F2-5878-217A53E8FD7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21" r="19671"/>
            <a:stretch/>
          </p:blipFill>
          <p:spPr>
            <a:xfrm>
              <a:off x="9027780" y="3152105"/>
              <a:ext cx="561047" cy="601529"/>
            </a:xfrm>
            <a:prstGeom prst="rect">
              <a:avLst/>
            </a:prstGeom>
          </p:spPr>
        </p:pic>
      </p:grpSp>
      <p:grpSp>
        <p:nvGrpSpPr>
          <p:cNvPr id="88" name="Группа 87">
            <a:extLst>
              <a:ext uri="{FF2B5EF4-FFF2-40B4-BE49-F238E27FC236}">
                <a16:creationId xmlns:a16="http://schemas.microsoft.com/office/drawing/2014/main" id="{915855FE-C334-B794-23DA-8204470E621B}"/>
              </a:ext>
            </a:extLst>
          </p:cNvPr>
          <p:cNvGrpSpPr/>
          <p:nvPr/>
        </p:nvGrpSpPr>
        <p:grpSpPr>
          <a:xfrm>
            <a:off x="9576607" y="4640459"/>
            <a:ext cx="734075" cy="734075"/>
            <a:chOff x="8947418" y="1576430"/>
            <a:chExt cx="734075" cy="734075"/>
          </a:xfrm>
        </p:grpSpPr>
        <p:sp>
          <p:nvSpPr>
            <p:cNvPr id="89" name="Овал 88">
              <a:extLst>
                <a:ext uri="{FF2B5EF4-FFF2-40B4-BE49-F238E27FC236}">
                  <a16:creationId xmlns:a16="http://schemas.microsoft.com/office/drawing/2014/main" id="{F29F95D3-0F1B-8E3A-7196-26FCD7288398}"/>
                </a:ext>
              </a:extLst>
            </p:cNvPr>
            <p:cNvSpPr/>
            <p:nvPr/>
          </p:nvSpPr>
          <p:spPr>
            <a:xfrm>
              <a:off x="8947418" y="1576430"/>
              <a:ext cx="734075" cy="73407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0" name="Рисунок 89">
              <a:extLst>
                <a:ext uri="{FF2B5EF4-FFF2-40B4-BE49-F238E27FC236}">
                  <a16:creationId xmlns:a16="http://schemas.microsoft.com/office/drawing/2014/main" id="{45BC2AD7-1344-12A2-0AEF-173547EF230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97800" y="1712219"/>
              <a:ext cx="433312" cy="443062"/>
            </a:xfrm>
            <a:prstGeom prst="rect">
              <a:avLst/>
            </a:prstGeom>
          </p:spPr>
        </p:pic>
      </p:grpSp>
      <p:pic>
        <p:nvPicPr>
          <p:cNvPr id="95" name="Рисунок 94">
            <a:extLst>
              <a:ext uri="{FF2B5EF4-FFF2-40B4-BE49-F238E27FC236}">
                <a16:creationId xmlns:a16="http://schemas.microsoft.com/office/drawing/2014/main" id="{3CBE9672-A35D-A285-7EE7-138B273437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6219" y="3766683"/>
            <a:ext cx="756764" cy="756764"/>
          </a:xfrm>
          <a:prstGeom prst="rect">
            <a:avLst/>
          </a:prstGeom>
        </p:spPr>
      </p:pic>
      <p:pic>
        <p:nvPicPr>
          <p:cNvPr id="96" name="Рисунок 95">
            <a:extLst>
              <a:ext uri="{FF2B5EF4-FFF2-40B4-BE49-F238E27FC236}">
                <a16:creationId xmlns:a16="http://schemas.microsoft.com/office/drawing/2014/main" id="{1AC33159-4E9D-8392-08F7-AA72BBFBC9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6219" y="4629114"/>
            <a:ext cx="756764" cy="756764"/>
          </a:xfrm>
          <a:prstGeom prst="rect">
            <a:avLst/>
          </a:prstGeom>
        </p:spPr>
      </p:pic>
      <p:pic>
        <p:nvPicPr>
          <p:cNvPr id="108" name="Рисунок 107">
            <a:extLst>
              <a:ext uri="{FF2B5EF4-FFF2-40B4-BE49-F238E27FC236}">
                <a16:creationId xmlns:a16="http://schemas.microsoft.com/office/drawing/2014/main" id="{AB379D51-21FB-CE04-4AA8-B875E85E2A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6219" y="5466044"/>
            <a:ext cx="756764" cy="756764"/>
          </a:xfrm>
          <a:prstGeom prst="rect">
            <a:avLst/>
          </a:prstGeom>
        </p:spPr>
      </p:pic>
      <p:grpSp>
        <p:nvGrpSpPr>
          <p:cNvPr id="119" name="Группа 118">
            <a:extLst>
              <a:ext uri="{FF2B5EF4-FFF2-40B4-BE49-F238E27FC236}">
                <a16:creationId xmlns:a16="http://schemas.microsoft.com/office/drawing/2014/main" id="{E601B03D-2793-638C-E018-CE4154FE9C26}"/>
              </a:ext>
            </a:extLst>
          </p:cNvPr>
          <p:cNvGrpSpPr/>
          <p:nvPr/>
        </p:nvGrpSpPr>
        <p:grpSpPr>
          <a:xfrm>
            <a:off x="9576606" y="2456690"/>
            <a:ext cx="734075" cy="734075"/>
            <a:chOff x="10239341" y="1328309"/>
            <a:chExt cx="734075" cy="734075"/>
          </a:xfrm>
        </p:grpSpPr>
        <p:sp>
          <p:nvSpPr>
            <p:cNvPr id="117" name="Овал 116">
              <a:extLst>
                <a:ext uri="{FF2B5EF4-FFF2-40B4-BE49-F238E27FC236}">
                  <a16:creationId xmlns:a16="http://schemas.microsoft.com/office/drawing/2014/main" id="{B467B599-41D1-A5CA-B0FC-E52305EF61BC}"/>
                </a:ext>
              </a:extLst>
            </p:cNvPr>
            <p:cNvSpPr/>
            <p:nvPr/>
          </p:nvSpPr>
          <p:spPr>
            <a:xfrm>
              <a:off x="10239341" y="1328309"/>
              <a:ext cx="734075" cy="73407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9" name="Рисунок 108">
              <a:extLst>
                <a:ext uri="{FF2B5EF4-FFF2-40B4-BE49-F238E27FC236}">
                  <a16:creationId xmlns:a16="http://schemas.microsoft.com/office/drawing/2014/main" id="{DE265ECA-F26F-4B72-875D-0B5FA135A7A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267729" y="1362994"/>
              <a:ext cx="696348" cy="664703"/>
            </a:xfrm>
            <a:prstGeom prst="rect">
              <a:avLst/>
            </a:prstGeom>
          </p:spPr>
        </p:pic>
      </p:grpSp>
      <p:sp>
        <p:nvSpPr>
          <p:cNvPr id="124" name="TextBox 123">
            <a:extLst>
              <a:ext uri="{FF2B5EF4-FFF2-40B4-BE49-F238E27FC236}">
                <a16:creationId xmlns:a16="http://schemas.microsoft.com/office/drawing/2014/main" id="{0A9D7DC1-D66F-62C8-AD0D-C13F026F02BF}"/>
              </a:ext>
            </a:extLst>
          </p:cNvPr>
          <p:cNvSpPr txBox="1"/>
          <p:nvPr/>
        </p:nvSpPr>
        <p:spPr>
          <a:xfrm>
            <a:off x="10611707" y="4781924"/>
            <a:ext cx="1479877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ru-RU" sz="1600" dirty="0"/>
              <a:t>Служебные приложения</a:t>
            </a:r>
            <a:endParaRPr lang="en-US" sz="1600" dirty="0"/>
          </a:p>
        </p:txBody>
      </p:sp>
      <p:grpSp>
        <p:nvGrpSpPr>
          <p:cNvPr id="125" name="Группа 124">
            <a:extLst>
              <a:ext uri="{FF2B5EF4-FFF2-40B4-BE49-F238E27FC236}">
                <a16:creationId xmlns:a16="http://schemas.microsoft.com/office/drawing/2014/main" id="{CB5CEEE6-E553-BDCC-ADEF-E3AB89DEB6A0}"/>
              </a:ext>
            </a:extLst>
          </p:cNvPr>
          <p:cNvGrpSpPr/>
          <p:nvPr/>
        </p:nvGrpSpPr>
        <p:grpSpPr>
          <a:xfrm>
            <a:off x="9582957" y="5525192"/>
            <a:ext cx="734075" cy="734075"/>
            <a:chOff x="7316797" y="1793713"/>
            <a:chExt cx="734075" cy="734075"/>
          </a:xfrm>
        </p:grpSpPr>
        <p:sp>
          <p:nvSpPr>
            <p:cNvPr id="126" name="Овал 125">
              <a:extLst>
                <a:ext uri="{FF2B5EF4-FFF2-40B4-BE49-F238E27FC236}">
                  <a16:creationId xmlns:a16="http://schemas.microsoft.com/office/drawing/2014/main" id="{FAF83856-213E-3114-C1F2-CE97E9391EB9}"/>
                </a:ext>
              </a:extLst>
            </p:cNvPr>
            <p:cNvSpPr/>
            <p:nvPr/>
          </p:nvSpPr>
          <p:spPr>
            <a:xfrm>
              <a:off x="7316797" y="1793713"/>
              <a:ext cx="734075" cy="73407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7" name="Рисунок 126">
              <a:extLst>
                <a:ext uri="{FF2B5EF4-FFF2-40B4-BE49-F238E27FC236}">
                  <a16:creationId xmlns:a16="http://schemas.microsoft.com/office/drawing/2014/main" id="{906A60A5-E7D8-1F06-8202-2D9A13342F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3630" y="2027735"/>
              <a:ext cx="549934" cy="281553"/>
            </a:xfrm>
            <a:prstGeom prst="rect">
              <a:avLst/>
            </a:prstGeom>
          </p:spPr>
        </p:pic>
      </p:grpSp>
      <p:pic>
        <p:nvPicPr>
          <p:cNvPr id="132" name="Рисунок 131">
            <a:extLst>
              <a:ext uri="{FF2B5EF4-FFF2-40B4-BE49-F238E27FC236}">
                <a16:creationId xmlns:a16="http://schemas.microsoft.com/office/drawing/2014/main" id="{EB3E141A-C3E4-1B12-4892-DE206938B3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781" y="4888583"/>
            <a:ext cx="793188" cy="793188"/>
          </a:xfrm>
          <a:prstGeom prst="rect">
            <a:avLst/>
          </a:prstGeom>
        </p:spPr>
      </p:pic>
      <p:sp>
        <p:nvSpPr>
          <p:cNvPr id="133" name="TextBox 132">
            <a:extLst>
              <a:ext uri="{FF2B5EF4-FFF2-40B4-BE49-F238E27FC236}">
                <a16:creationId xmlns:a16="http://schemas.microsoft.com/office/drawing/2014/main" id="{7B339473-BC0F-8426-E4EE-718D7D640291}"/>
              </a:ext>
            </a:extLst>
          </p:cNvPr>
          <p:cNvSpPr txBox="1"/>
          <p:nvPr/>
        </p:nvSpPr>
        <p:spPr>
          <a:xfrm>
            <a:off x="4035789" y="5775415"/>
            <a:ext cx="2003172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ru-RU" sz="1600" dirty="0"/>
              <a:t>Служебный балансировщик</a:t>
            </a:r>
            <a:endParaRPr lang="en-US" sz="1600" dirty="0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4736D3CA-0FA8-8859-6F2F-8CB6B3732E0F}"/>
              </a:ext>
            </a:extLst>
          </p:cNvPr>
          <p:cNvSpPr txBox="1"/>
          <p:nvPr/>
        </p:nvSpPr>
        <p:spPr>
          <a:xfrm>
            <a:off x="566166" y="4853109"/>
            <a:ext cx="2003172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ru-RU" sz="1600" dirty="0"/>
              <a:t>Разработчики и </a:t>
            </a:r>
            <a:r>
              <a:rPr lang="en-US" sz="1600" dirty="0"/>
              <a:t>DevOps</a:t>
            </a:r>
          </a:p>
        </p:txBody>
      </p:sp>
      <p:pic>
        <p:nvPicPr>
          <p:cNvPr id="140" name="Рисунок 139">
            <a:extLst>
              <a:ext uri="{FF2B5EF4-FFF2-40B4-BE49-F238E27FC236}">
                <a16:creationId xmlns:a16="http://schemas.microsoft.com/office/drawing/2014/main" id="{0D73FB09-0E32-887E-5F36-5F86F257100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86639" y="5350674"/>
            <a:ext cx="492559" cy="664382"/>
          </a:xfrm>
          <a:prstGeom prst="rect">
            <a:avLst/>
          </a:prstGeom>
        </p:spPr>
      </p:pic>
      <p:sp>
        <p:nvSpPr>
          <p:cNvPr id="146" name="TextBox 145">
            <a:extLst>
              <a:ext uri="{FF2B5EF4-FFF2-40B4-BE49-F238E27FC236}">
                <a16:creationId xmlns:a16="http://schemas.microsoft.com/office/drawing/2014/main" id="{40607F63-6BF0-B47A-5FF6-65F097DD83B8}"/>
              </a:ext>
            </a:extLst>
          </p:cNvPr>
          <p:cNvSpPr txBox="1"/>
          <p:nvPr/>
        </p:nvSpPr>
        <p:spPr>
          <a:xfrm>
            <a:off x="3795783" y="2733227"/>
            <a:ext cx="756766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en-US" sz="1600" dirty="0"/>
              <a:t>Vip1</a:t>
            </a:r>
          </a:p>
          <a:p>
            <a:pPr algn="ctr">
              <a:lnSpc>
                <a:spcPct val="80000"/>
              </a:lnSpc>
            </a:pPr>
            <a:r>
              <a:rPr lang="en-US" sz="1600" dirty="0"/>
              <a:t>Vip2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AE606B0B-4C6A-6C28-77E7-C4D3C051E7C7}"/>
              </a:ext>
            </a:extLst>
          </p:cNvPr>
          <p:cNvSpPr txBox="1"/>
          <p:nvPr/>
        </p:nvSpPr>
        <p:spPr>
          <a:xfrm>
            <a:off x="3795783" y="4752872"/>
            <a:ext cx="756766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en-US" sz="1600" dirty="0"/>
              <a:t>Vip3</a:t>
            </a:r>
          </a:p>
          <a:p>
            <a:pPr algn="ctr">
              <a:lnSpc>
                <a:spcPct val="80000"/>
              </a:lnSpc>
            </a:pPr>
            <a:r>
              <a:rPr lang="en-US" sz="1600" dirty="0"/>
              <a:t>vip4</a:t>
            </a:r>
          </a:p>
        </p:txBody>
      </p:sp>
      <p:grpSp>
        <p:nvGrpSpPr>
          <p:cNvPr id="189" name="Группа 188">
            <a:extLst>
              <a:ext uri="{FF2B5EF4-FFF2-40B4-BE49-F238E27FC236}">
                <a16:creationId xmlns:a16="http://schemas.microsoft.com/office/drawing/2014/main" id="{D4FF249E-8CD3-1D8B-85E3-01A4BC06CE2C}"/>
              </a:ext>
            </a:extLst>
          </p:cNvPr>
          <p:cNvGrpSpPr/>
          <p:nvPr/>
        </p:nvGrpSpPr>
        <p:grpSpPr>
          <a:xfrm>
            <a:off x="2161442" y="1392133"/>
            <a:ext cx="5014453" cy="5102439"/>
            <a:chOff x="2184860" y="1312433"/>
            <a:chExt cx="5014453" cy="5102439"/>
          </a:xfrm>
        </p:grpSpPr>
        <p:cxnSp>
          <p:nvCxnSpPr>
            <p:cNvPr id="162" name="Прямая со стрелкой 161">
              <a:extLst>
                <a:ext uri="{FF2B5EF4-FFF2-40B4-BE49-F238E27FC236}">
                  <a16:creationId xmlns:a16="http://schemas.microsoft.com/office/drawing/2014/main" id="{B933B436-FE76-E47C-2355-1B40470ABD55}"/>
                </a:ext>
              </a:extLst>
            </p:cNvPr>
            <p:cNvCxnSpPr>
              <a:cxnSpLocks/>
            </p:cNvCxnSpPr>
            <p:nvPr/>
          </p:nvCxnSpPr>
          <p:spPr>
            <a:xfrm>
              <a:off x="2197675" y="3577297"/>
              <a:ext cx="1086825" cy="763592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Знак умножения 166">
              <a:extLst>
                <a:ext uri="{FF2B5EF4-FFF2-40B4-BE49-F238E27FC236}">
                  <a16:creationId xmlns:a16="http://schemas.microsoft.com/office/drawing/2014/main" id="{17AA102A-C576-3F98-62F0-41322086405F}"/>
                </a:ext>
              </a:extLst>
            </p:cNvPr>
            <p:cNvSpPr/>
            <p:nvPr/>
          </p:nvSpPr>
          <p:spPr>
            <a:xfrm>
              <a:off x="3348420" y="4329562"/>
              <a:ext cx="353235" cy="353235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71" name="Прямая со стрелкой 170">
              <a:extLst>
                <a:ext uri="{FF2B5EF4-FFF2-40B4-BE49-F238E27FC236}">
                  <a16:creationId xmlns:a16="http://schemas.microsoft.com/office/drawing/2014/main" id="{DF461E4C-E0EA-AB32-8717-D767B3EC8CA8}"/>
                </a:ext>
              </a:extLst>
            </p:cNvPr>
            <p:cNvCxnSpPr>
              <a:cxnSpLocks/>
            </p:cNvCxnSpPr>
            <p:nvPr/>
          </p:nvCxnSpPr>
          <p:spPr>
            <a:xfrm>
              <a:off x="2184860" y="2993546"/>
              <a:ext cx="1099640" cy="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8" name="Группа 187">
              <a:extLst>
                <a:ext uri="{FF2B5EF4-FFF2-40B4-BE49-F238E27FC236}">
                  <a16:creationId xmlns:a16="http://schemas.microsoft.com/office/drawing/2014/main" id="{69763447-04C0-6AE7-192B-7B41E033656F}"/>
                </a:ext>
              </a:extLst>
            </p:cNvPr>
            <p:cNvGrpSpPr/>
            <p:nvPr/>
          </p:nvGrpSpPr>
          <p:grpSpPr>
            <a:xfrm>
              <a:off x="2791544" y="1312433"/>
              <a:ext cx="3576113" cy="5102439"/>
              <a:chOff x="2791544" y="1312433"/>
              <a:chExt cx="3576113" cy="5102439"/>
            </a:xfrm>
          </p:grpSpPr>
          <p:grpSp>
            <p:nvGrpSpPr>
              <p:cNvPr id="186" name="Группа 185">
                <a:extLst>
                  <a:ext uri="{FF2B5EF4-FFF2-40B4-BE49-F238E27FC236}">
                    <a16:creationId xmlns:a16="http://schemas.microsoft.com/office/drawing/2014/main" id="{C544162F-33EC-A70C-B60A-E020F885F3B0}"/>
                  </a:ext>
                </a:extLst>
              </p:cNvPr>
              <p:cNvGrpSpPr/>
              <p:nvPr/>
            </p:nvGrpSpPr>
            <p:grpSpPr>
              <a:xfrm>
                <a:off x="3339705" y="1655364"/>
                <a:ext cx="3027952" cy="4759508"/>
                <a:chOff x="3339705" y="1655364"/>
                <a:chExt cx="3027952" cy="4759508"/>
              </a:xfrm>
            </p:grpSpPr>
            <p:cxnSp>
              <p:nvCxnSpPr>
                <p:cNvPr id="153" name="Прямая соединительная линия 152">
                  <a:extLst>
                    <a:ext uri="{FF2B5EF4-FFF2-40B4-BE49-F238E27FC236}">
                      <a16:creationId xmlns:a16="http://schemas.microsoft.com/office/drawing/2014/main" id="{F3D6FA95-3724-DD4C-C65D-6E7395721F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68330" y="2231450"/>
                  <a:ext cx="0" cy="4183422"/>
                </a:xfrm>
                <a:prstGeom prst="line">
                  <a:avLst/>
                </a:prstGeom>
                <a:ln w="9525">
                  <a:prstDash val="lgDashDotDot"/>
                </a:ln>
              </p:spPr>
              <p:style>
                <a:lnRef idx="1">
                  <a:schemeClr val="accent4"/>
                </a:lnRef>
                <a:fillRef idx="0">
                  <a:schemeClr val="accent4"/>
                </a:fillRef>
                <a:effectRef idx="0">
                  <a:schemeClr val="accent4"/>
                </a:effectRef>
                <a:fontRef idx="minor">
                  <a:schemeClr val="tx1"/>
                </a:fontRef>
              </p:style>
            </p:cxnSp>
            <p:pic>
              <p:nvPicPr>
                <p:cNvPr id="174" name="Рисунок 173">
                  <a:extLst>
                    <a:ext uri="{FF2B5EF4-FFF2-40B4-BE49-F238E27FC236}">
                      <a16:creationId xmlns:a16="http://schemas.microsoft.com/office/drawing/2014/main" id="{292F0505-3733-8E10-7F3C-5D243B6308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339705" y="1655364"/>
                  <a:ext cx="857250" cy="581025"/>
                </a:xfrm>
                <a:prstGeom prst="rect">
                  <a:avLst/>
                </a:prstGeom>
              </p:spPr>
            </p:pic>
            <p:cxnSp>
              <p:nvCxnSpPr>
                <p:cNvPr id="18" name="Прямая соединительная линия 17">
                  <a:extLst>
                    <a:ext uri="{FF2B5EF4-FFF2-40B4-BE49-F238E27FC236}">
                      <a16:creationId xmlns:a16="http://schemas.microsoft.com/office/drawing/2014/main" id="{4C0461E8-6527-4AF0-6129-F8AC6A9870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93130" y="4426347"/>
                  <a:ext cx="2574527" cy="0"/>
                </a:xfrm>
                <a:prstGeom prst="line">
                  <a:avLst/>
                </a:prstGeom>
                <a:ln w="9525">
                  <a:prstDash val="lgDashDotDot"/>
                </a:ln>
              </p:spPr>
              <p:style>
                <a:lnRef idx="1">
                  <a:schemeClr val="accent4"/>
                </a:lnRef>
                <a:fillRef idx="0">
                  <a:schemeClr val="accent4"/>
                </a:fillRef>
                <a:effectRef idx="0">
                  <a:schemeClr val="accent4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2EB2C4C9-D984-90A7-D7D8-1AFB1487C6CD}"/>
                  </a:ext>
                </a:extLst>
              </p:cNvPr>
              <p:cNvSpPr txBox="1"/>
              <p:nvPr/>
            </p:nvSpPr>
            <p:spPr>
              <a:xfrm>
                <a:off x="2791544" y="1312433"/>
                <a:ext cx="2003172" cy="2928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>
                  <a:defRPr sz="2800">
                    <a:solidFill>
                      <a:schemeClr val="bg1"/>
                    </a:solidFill>
                    <a:latin typeface="Consolas" panose="020B0609020204030204" pitchFamily="49" charset="0"/>
                  </a:defRPr>
                </a:lvl1pPr>
              </a:lstStyle>
              <a:p>
                <a:pPr algn="ctr">
                  <a:lnSpc>
                    <a:spcPct val="80000"/>
                  </a:lnSpc>
                </a:pPr>
                <a:r>
                  <a:rPr lang="ru-RU" sz="1600" dirty="0"/>
                  <a:t>МЭ</a:t>
                </a:r>
                <a:endParaRPr lang="en-US" sz="1600" dirty="0"/>
              </a:p>
            </p:txBody>
          </p:sp>
        </p:grpSp>
        <p:cxnSp>
          <p:nvCxnSpPr>
            <p:cNvPr id="14" name="Прямая со стрелкой 13">
              <a:extLst>
                <a:ext uri="{FF2B5EF4-FFF2-40B4-BE49-F238E27FC236}">
                  <a16:creationId xmlns:a16="http://schemas.microsoft.com/office/drawing/2014/main" id="{8EEB7471-2486-2297-8724-2FF7FE942BB8}"/>
                </a:ext>
              </a:extLst>
            </p:cNvPr>
            <p:cNvCxnSpPr>
              <a:cxnSpLocks/>
            </p:cNvCxnSpPr>
            <p:nvPr/>
          </p:nvCxnSpPr>
          <p:spPr>
            <a:xfrm>
              <a:off x="2184860" y="5698475"/>
              <a:ext cx="1099640" cy="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>
              <a:extLst>
                <a:ext uri="{FF2B5EF4-FFF2-40B4-BE49-F238E27FC236}">
                  <a16:creationId xmlns:a16="http://schemas.microsoft.com/office/drawing/2014/main" id="{16B7933D-327A-F77F-5A6C-9B5965374178}"/>
                </a:ext>
              </a:extLst>
            </p:cNvPr>
            <p:cNvCxnSpPr>
              <a:cxnSpLocks/>
            </p:cNvCxnSpPr>
            <p:nvPr/>
          </p:nvCxnSpPr>
          <p:spPr>
            <a:xfrm>
              <a:off x="5695333" y="3577297"/>
              <a:ext cx="1086825" cy="763592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Знак умножения 14">
              <a:extLst>
                <a:ext uri="{FF2B5EF4-FFF2-40B4-BE49-F238E27FC236}">
                  <a16:creationId xmlns:a16="http://schemas.microsoft.com/office/drawing/2014/main" id="{432DE44C-1895-48B9-0341-AA8B2317FBE7}"/>
                </a:ext>
              </a:extLst>
            </p:cNvPr>
            <p:cNvSpPr/>
            <p:nvPr/>
          </p:nvSpPr>
          <p:spPr>
            <a:xfrm>
              <a:off x="6846078" y="4329562"/>
              <a:ext cx="353235" cy="353235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7" name="Группа 186">
            <a:extLst>
              <a:ext uri="{FF2B5EF4-FFF2-40B4-BE49-F238E27FC236}">
                <a16:creationId xmlns:a16="http://schemas.microsoft.com/office/drawing/2014/main" id="{D765E50E-A28B-D087-DC3B-B41A18FBC823}"/>
              </a:ext>
            </a:extLst>
          </p:cNvPr>
          <p:cNvGrpSpPr/>
          <p:nvPr/>
        </p:nvGrpSpPr>
        <p:grpSpPr>
          <a:xfrm>
            <a:off x="6344239" y="1409069"/>
            <a:ext cx="5272784" cy="5030560"/>
            <a:chOff x="6344239" y="1338994"/>
            <a:chExt cx="5272784" cy="5030560"/>
          </a:xfrm>
        </p:grpSpPr>
        <p:cxnSp>
          <p:nvCxnSpPr>
            <p:cNvPr id="155" name="Прямая соединительная линия 154">
              <a:extLst>
                <a:ext uri="{FF2B5EF4-FFF2-40B4-BE49-F238E27FC236}">
                  <a16:creationId xmlns:a16="http://schemas.microsoft.com/office/drawing/2014/main" id="{3C67377F-94C4-F171-C819-40BDD9A6EBC9}"/>
                </a:ext>
              </a:extLst>
            </p:cNvPr>
            <p:cNvCxnSpPr>
              <a:cxnSpLocks/>
              <a:stCxn id="180" idx="2"/>
            </p:cNvCxnSpPr>
            <p:nvPr/>
          </p:nvCxnSpPr>
          <p:spPr>
            <a:xfrm>
              <a:off x="7904384" y="2231450"/>
              <a:ext cx="0" cy="4138104"/>
            </a:xfrm>
            <a:prstGeom prst="line">
              <a:avLst/>
            </a:prstGeom>
            <a:ln w="12700">
              <a:prstDash val="lgDashDotDot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56" name="Прямая соединительная линия 155">
              <a:extLst>
                <a:ext uri="{FF2B5EF4-FFF2-40B4-BE49-F238E27FC236}">
                  <a16:creationId xmlns:a16="http://schemas.microsoft.com/office/drawing/2014/main" id="{FDE7CE66-DFE7-C4E9-EF61-BB7A7D8474D1}"/>
                </a:ext>
              </a:extLst>
            </p:cNvPr>
            <p:cNvCxnSpPr>
              <a:cxnSpLocks/>
            </p:cNvCxnSpPr>
            <p:nvPr/>
          </p:nvCxnSpPr>
          <p:spPr>
            <a:xfrm>
              <a:off x="7904384" y="3301880"/>
              <a:ext cx="3712639" cy="0"/>
            </a:xfrm>
            <a:prstGeom prst="line">
              <a:avLst/>
            </a:prstGeom>
            <a:ln w="12700">
              <a:prstDash val="lgDashDotDot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pic>
          <p:nvPicPr>
            <p:cNvPr id="180" name="Рисунок 179">
              <a:extLst>
                <a:ext uri="{FF2B5EF4-FFF2-40B4-BE49-F238E27FC236}">
                  <a16:creationId xmlns:a16="http://schemas.microsoft.com/office/drawing/2014/main" id="{D3771869-A060-DAB7-5406-A7CB368839C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475759" y="1650425"/>
              <a:ext cx="857250" cy="581025"/>
            </a:xfrm>
            <a:prstGeom prst="rect">
              <a:avLst/>
            </a:prstGeom>
          </p:spPr>
        </p:pic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A5FD4D1A-46B9-D872-2710-220E8F625941}"/>
                </a:ext>
              </a:extLst>
            </p:cNvPr>
            <p:cNvSpPr txBox="1"/>
            <p:nvPr/>
          </p:nvSpPr>
          <p:spPr>
            <a:xfrm>
              <a:off x="6874293" y="1338994"/>
              <a:ext cx="2003172" cy="2928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2800">
                  <a:solidFill>
                    <a:schemeClr val="bg1"/>
                  </a:solidFill>
                  <a:latin typeface="Consolas" panose="020B0609020204030204" pitchFamily="49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600" dirty="0"/>
                <a:t>NetworkPolicy</a:t>
              </a:r>
            </a:p>
          </p:txBody>
        </p:sp>
        <p:cxnSp>
          <p:nvCxnSpPr>
            <p:cNvPr id="11" name="Прямая соединительная линия 10">
              <a:extLst>
                <a:ext uri="{FF2B5EF4-FFF2-40B4-BE49-F238E27FC236}">
                  <a16:creationId xmlns:a16="http://schemas.microsoft.com/office/drawing/2014/main" id="{E6992E73-B1B6-24E2-01C8-9F48ABF8731C}"/>
                </a:ext>
              </a:extLst>
            </p:cNvPr>
            <p:cNvCxnSpPr>
              <a:cxnSpLocks/>
            </p:cNvCxnSpPr>
            <p:nvPr/>
          </p:nvCxnSpPr>
          <p:spPr>
            <a:xfrm>
              <a:off x="6344239" y="4429761"/>
              <a:ext cx="1560145" cy="0"/>
            </a:xfrm>
            <a:prstGeom prst="line">
              <a:avLst/>
            </a:prstGeom>
            <a:ln w="12700">
              <a:prstDash val="lgDashDotDot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6" name="Правая фигурная скобка 5">
            <a:extLst>
              <a:ext uri="{FF2B5EF4-FFF2-40B4-BE49-F238E27FC236}">
                <a16:creationId xmlns:a16="http://schemas.microsoft.com/office/drawing/2014/main" id="{C8731F59-9A79-D488-FA90-A335C378C49C}"/>
              </a:ext>
            </a:extLst>
          </p:cNvPr>
          <p:cNvSpPr/>
          <p:nvPr/>
        </p:nvSpPr>
        <p:spPr>
          <a:xfrm>
            <a:off x="10317032" y="3778028"/>
            <a:ext cx="301025" cy="2444780"/>
          </a:xfrm>
          <a:prstGeom prst="rightBrac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61A333-B66F-1160-825F-64D19ACBB94C}"/>
              </a:ext>
            </a:extLst>
          </p:cNvPr>
          <p:cNvSpPr txBox="1"/>
          <p:nvPr/>
        </p:nvSpPr>
        <p:spPr>
          <a:xfrm>
            <a:off x="10611707" y="2552311"/>
            <a:ext cx="1479877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ru-RU" sz="1600" dirty="0"/>
              <a:t>Основное</a:t>
            </a:r>
          </a:p>
          <a:p>
            <a:pPr>
              <a:lnSpc>
                <a:spcPct val="80000"/>
              </a:lnSpc>
            </a:pPr>
            <a:r>
              <a:rPr lang="ru-RU" sz="1600" dirty="0"/>
              <a:t>приложение</a:t>
            </a:r>
            <a:endParaRPr lang="en-US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D8341D-B2DD-F7C3-B2C1-9DFF8581CBAB}"/>
              </a:ext>
            </a:extLst>
          </p:cNvPr>
          <p:cNvSpPr txBox="1"/>
          <p:nvPr/>
        </p:nvSpPr>
        <p:spPr>
          <a:xfrm>
            <a:off x="0" y="578479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K8s </a:t>
            </a:r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и архитектура</a:t>
            </a:r>
            <a:endParaRPr lang="en-US" sz="3200" b="1" dirty="0">
              <a:solidFill>
                <a:schemeClr val="accent4">
                  <a:lumMod val="40000"/>
                  <a:lumOff val="60000"/>
                </a:schemeClr>
              </a:solidFill>
              <a:latin typeface="Consolas" panose="020B0609020204030204" pitchFamily="49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2669342-8CBE-17B2-F23D-0C2CBDD280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4537" y="4888583"/>
            <a:ext cx="756766" cy="7567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CA1EB1B-634C-2E99-E236-108A2C1EAF8B}"/>
              </a:ext>
            </a:extLst>
          </p:cNvPr>
          <p:cNvSpPr txBox="1"/>
          <p:nvPr/>
        </p:nvSpPr>
        <p:spPr>
          <a:xfrm>
            <a:off x="6071334" y="5781947"/>
            <a:ext cx="2003172" cy="68679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ru-RU" sz="1600" dirty="0"/>
              <a:t>Служебный </a:t>
            </a:r>
            <a:r>
              <a:rPr lang="en-US" sz="1600" dirty="0"/>
              <a:t>Ingress controller</a:t>
            </a:r>
          </a:p>
        </p:txBody>
      </p:sp>
    </p:spTree>
    <p:extLst>
      <p:ext uri="{BB962C8B-B14F-4D97-AF65-F5344CB8AC3E}">
        <p14:creationId xmlns:p14="http://schemas.microsoft.com/office/powerpoint/2010/main" val="519424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841D995-54E0-5C89-3E1F-ED1B426D1F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Прямая со стрелкой 69">
            <a:extLst>
              <a:ext uri="{FF2B5EF4-FFF2-40B4-BE49-F238E27FC236}">
                <a16:creationId xmlns:a16="http://schemas.microsoft.com/office/drawing/2014/main" id="{5300D750-D62F-3FCB-4521-E9785BBA2801}"/>
              </a:ext>
            </a:extLst>
          </p:cNvPr>
          <p:cNvCxnSpPr>
            <a:cxnSpLocks/>
          </p:cNvCxnSpPr>
          <p:nvPr/>
        </p:nvCxnSpPr>
        <p:spPr>
          <a:xfrm>
            <a:off x="3467302" y="3121266"/>
            <a:ext cx="4086777" cy="2424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>
            <a:extLst>
              <a:ext uri="{FF2B5EF4-FFF2-40B4-BE49-F238E27FC236}">
                <a16:creationId xmlns:a16="http://schemas.microsoft.com/office/drawing/2014/main" id="{E9FD271F-383C-43B1-4071-3E45D80A0756}"/>
              </a:ext>
            </a:extLst>
          </p:cNvPr>
          <p:cNvCxnSpPr>
            <a:cxnSpLocks/>
          </p:cNvCxnSpPr>
          <p:nvPr/>
        </p:nvCxnSpPr>
        <p:spPr>
          <a:xfrm>
            <a:off x="3467302" y="4131634"/>
            <a:ext cx="4787388" cy="30166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8BAD8CF-9F07-3DB5-F27B-17AF2F744F6E}"/>
              </a:ext>
            </a:extLst>
          </p:cNvPr>
          <p:cNvSpPr txBox="1"/>
          <p:nvPr/>
        </p:nvSpPr>
        <p:spPr>
          <a:xfrm>
            <a:off x="0" y="578479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K8s </a:t>
            </a:r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и архитектура</a:t>
            </a:r>
            <a:endParaRPr lang="en-US" sz="3200" b="1" dirty="0">
              <a:solidFill>
                <a:schemeClr val="accent4">
                  <a:lumMod val="40000"/>
                  <a:lumOff val="60000"/>
                </a:schemeClr>
              </a:solidFill>
              <a:latin typeface="Consolas" panose="020B0609020204030204" pitchFamily="49" charset="0"/>
            </a:endParaRPr>
          </a:p>
        </p:txBody>
      </p:sp>
      <p:pic>
        <p:nvPicPr>
          <p:cNvPr id="84" name="Рисунок 83">
            <a:extLst>
              <a:ext uri="{FF2B5EF4-FFF2-40B4-BE49-F238E27FC236}">
                <a16:creationId xmlns:a16="http://schemas.microsoft.com/office/drawing/2014/main" id="{80420C72-35AF-7065-8126-E05A365C5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2179" y="2445345"/>
            <a:ext cx="756764" cy="756764"/>
          </a:xfrm>
          <a:prstGeom prst="rect">
            <a:avLst/>
          </a:prstGeom>
          <a:ln w="9525">
            <a:prstDash val="lgDashDotDot"/>
          </a:ln>
        </p:spPr>
      </p:pic>
      <p:pic>
        <p:nvPicPr>
          <p:cNvPr id="95" name="Рисунок 94">
            <a:extLst>
              <a:ext uri="{FF2B5EF4-FFF2-40B4-BE49-F238E27FC236}">
                <a16:creationId xmlns:a16="http://schemas.microsoft.com/office/drawing/2014/main" id="{F5B7D427-7906-4ADD-EA6A-B396C0B169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2179" y="3662428"/>
            <a:ext cx="756764" cy="756764"/>
          </a:xfrm>
          <a:prstGeom prst="rect">
            <a:avLst/>
          </a:prstGeom>
          <a:ln w="9525">
            <a:prstDash val="lgDashDotDot"/>
          </a:ln>
        </p:spPr>
      </p:pic>
      <p:grpSp>
        <p:nvGrpSpPr>
          <p:cNvPr id="119" name="Группа 118">
            <a:extLst>
              <a:ext uri="{FF2B5EF4-FFF2-40B4-BE49-F238E27FC236}">
                <a16:creationId xmlns:a16="http://schemas.microsoft.com/office/drawing/2014/main" id="{D222B2F3-BD88-CC0C-7BA9-9F4C5BA8FBF8}"/>
              </a:ext>
            </a:extLst>
          </p:cNvPr>
          <p:cNvGrpSpPr/>
          <p:nvPr/>
        </p:nvGrpSpPr>
        <p:grpSpPr>
          <a:xfrm>
            <a:off x="2742566" y="2754228"/>
            <a:ext cx="734075" cy="734075"/>
            <a:chOff x="10239341" y="1328309"/>
            <a:chExt cx="734075" cy="734075"/>
          </a:xfrm>
        </p:grpSpPr>
        <p:sp>
          <p:nvSpPr>
            <p:cNvPr id="117" name="Овал 116">
              <a:extLst>
                <a:ext uri="{FF2B5EF4-FFF2-40B4-BE49-F238E27FC236}">
                  <a16:creationId xmlns:a16="http://schemas.microsoft.com/office/drawing/2014/main" id="{07DA51F3-7C6A-E592-D0F0-DF0C18CE0BA1}"/>
                </a:ext>
              </a:extLst>
            </p:cNvPr>
            <p:cNvSpPr/>
            <p:nvPr/>
          </p:nvSpPr>
          <p:spPr>
            <a:xfrm>
              <a:off x="10239341" y="1328309"/>
              <a:ext cx="734075" cy="73407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9" name="Рисунок 108">
              <a:extLst>
                <a:ext uri="{FF2B5EF4-FFF2-40B4-BE49-F238E27FC236}">
                  <a16:creationId xmlns:a16="http://schemas.microsoft.com/office/drawing/2014/main" id="{C600B052-0CF1-0525-2431-AC2BEE919B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267729" y="1362994"/>
              <a:ext cx="696348" cy="664703"/>
            </a:xfrm>
            <a:prstGeom prst="rect">
              <a:avLst/>
            </a:prstGeom>
            <a:ln w="9525">
              <a:prstDash val="lgDashDotDot"/>
            </a:ln>
          </p:spPr>
        </p:pic>
      </p:grpSp>
      <p:grpSp>
        <p:nvGrpSpPr>
          <p:cNvPr id="187" name="Группа 186">
            <a:extLst>
              <a:ext uri="{FF2B5EF4-FFF2-40B4-BE49-F238E27FC236}">
                <a16:creationId xmlns:a16="http://schemas.microsoft.com/office/drawing/2014/main" id="{CB62827B-F870-A58F-D5B3-5A0EC767C449}"/>
              </a:ext>
            </a:extLst>
          </p:cNvPr>
          <p:cNvGrpSpPr/>
          <p:nvPr/>
        </p:nvGrpSpPr>
        <p:grpSpPr>
          <a:xfrm>
            <a:off x="830025" y="1409069"/>
            <a:ext cx="8075945" cy="4760725"/>
            <a:chOff x="4971091" y="1338994"/>
            <a:chExt cx="8075945" cy="4760725"/>
          </a:xfrm>
        </p:grpSpPr>
        <p:cxnSp>
          <p:nvCxnSpPr>
            <p:cNvPr id="155" name="Прямая соединительная линия 154">
              <a:extLst>
                <a:ext uri="{FF2B5EF4-FFF2-40B4-BE49-F238E27FC236}">
                  <a16:creationId xmlns:a16="http://schemas.microsoft.com/office/drawing/2014/main" id="{03D146D0-D2EF-9A1D-F653-912E5552BDB6}"/>
                </a:ext>
              </a:extLst>
            </p:cNvPr>
            <p:cNvCxnSpPr>
              <a:cxnSpLocks/>
              <a:stCxn id="180" idx="2"/>
            </p:cNvCxnSpPr>
            <p:nvPr/>
          </p:nvCxnSpPr>
          <p:spPr>
            <a:xfrm>
              <a:off x="7904384" y="2231450"/>
              <a:ext cx="0" cy="3868269"/>
            </a:xfrm>
            <a:prstGeom prst="line">
              <a:avLst/>
            </a:prstGeom>
            <a:ln w="12700">
              <a:prstDash val="lgDashDotDot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56" name="Прямая соединительная линия 155">
              <a:extLst>
                <a:ext uri="{FF2B5EF4-FFF2-40B4-BE49-F238E27FC236}">
                  <a16:creationId xmlns:a16="http://schemas.microsoft.com/office/drawing/2014/main" id="{3159713C-AF6E-EE26-6251-4178CE4F0822}"/>
                </a:ext>
              </a:extLst>
            </p:cNvPr>
            <p:cNvCxnSpPr>
              <a:cxnSpLocks/>
            </p:cNvCxnSpPr>
            <p:nvPr/>
          </p:nvCxnSpPr>
          <p:spPr>
            <a:xfrm>
              <a:off x="4971092" y="3518372"/>
              <a:ext cx="2904787" cy="0"/>
            </a:xfrm>
            <a:prstGeom prst="line">
              <a:avLst/>
            </a:prstGeom>
            <a:ln w="12700">
              <a:prstDash val="lgDashDotDot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pic>
          <p:nvPicPr>
            <p:cNvPr id="180" name="Рисунок 179">
              <a:extLst>
                <a:ext uri="{FF2B5EF4-FFF2-40B4-BE49-F238E27FC236}">
                  <a16:creationId xmlns:a16="http://schemas.microsoft.com/office/drawing/2014/main" id="{977FE71A-C13E-4614-ACC9-3EE137A74B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75759" y="1650425"/>
              <a:ext cx="857250" cy="581025"/>
            </a:xfrm>
            <a:prstGeom prst="rect">
              <a:avLst/>
            </a:prstGeom>
            <a:ln w="9525">
              <a:prstDash val="lgDashDotDot"/>
            </a:ln>
          </p:spPr>
        </p:pic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42B4C501-AB85-9686-742A-F410FB981437}"/>
                </a:ext>
              </a:extLst>
            </p:cNvPr>
            <p:cNvSpPr txBox="1"/>
            <p:nvPr/>
          </p:nvSpPr>
          <p:spPr>
            <a:xfrm>
              <a:off x="6874293" y="1338994"/>
              <a:ext cx="2003172" cy="2928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2800">
                  <a:solidFill>
                    <a:schemeClr val="bg1"/>
                  </a:solidFill>
                  <a:latin typeface="Consolas" panose="020B0609020204030204" pitchFamily="49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600" dirty="0"/>
                <a:t>NetworkPolicy</a:t>
              </a:r>
            </a:p>
          </p:txBody>
        </p:sp>
        <p:cxnSp>
          <p:nvCxnSpPr>
            <p:cNvPr id="19" name="Прямая соединительная линия 18">
              <a:extLst>
                <a:ext uri="{FF2B5EF4-FFF2-40B4-BE49-F238E27FC236}">
                  <a16:creationId xmlns:a16="http://schemas.microsoft.com/office/drawing/2014/main" id="{FB7EF973-BEFD-22E4-2E2E-07A4203180D0}"/>
                </a:ext>
              </a:extLst>
            </p:cNvPr>
            <p:cNvCxnSpPr>
              <a:cxnSpLocks/>
            </p:cNvCxnSpPr>
            <p:nvPr/>
          </p:nvCxnSpPr>
          <p:spPr>
            <a:xfrm>
              <a:off x="4999597" y="4494184"/>
              <a:ext cx="2904787" cy="0"/>
            </a:xfrm>
            <a:prstGeom prst="line">
              <a:avLst/>
            </a:prstGeom>
            <a:ln w="12700">
              <a:prstDash val="lgDashDotDot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>
              <a:extLst>
                <a:ext uri="{FF2B5EF4-FFF2-40B4-BE49-F238E27FC236}">
                  <a16:creationId xmlns:a16="http://schemas.microsoft.com/office/drawing/2014/main" id="{4D195185-5250-1730-B05A-171C1F2FF07A}"/>
                </a:ext>
              </a:extLst>
            </p:cNvPr>
            <p:cNvCxnSpPr>
              <a:cxnSpLocks/>
            </p:cNvCxnSpPr>
            <p:nvPr/>
          </p:nvCxnSpPr>
          <p:spPr>
            <a:xfrm>
              <a:off x="4971091" y="5532119"/>
              <a:ext cx="2904787" cy="0"/>
            </a:xfrm>
            <a:prstGeom prst="line">
              <a:avLst/>
            </a:prstGeom>
            <a:ln w="12700">
              <a:prstDash val="lgDashDotDot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>
              <a:extLst>
                <a:ext uri="{FF2B5EF4-FFF2-40B4-BE49-F238E27FC236}">
                  <a16:creationId xmlns:a16="http://schemas.microsoft.com/office/drawing/2014/main" id="{9521F061-C5E4-0F99-6ADF-FF6D4100DDC0}"/>
                </a:ext>
              </a:extLst>
            </p:cNvPr>
            <p:cNvCxnSpPr>
              <a:cxnSpLocks/>
              <a:stCxn id="26" idx="3"/>
            </p:cNvCxnSpPr>
            <p:nvPr/>
          </p:nvCxnSpPr>
          <p:spPr>
            <a:xfrm>
              <a:off x="9255519" y="2560233"/>
              <a:ext cx="480931" cy="0"/>
            </a:xfrm>
            <a:prstGeom prst="line">
              <a:avLst/>
            </a:prstGeom>
            <a:ln w="3175">
              <a:solidFill>
                <a:srgbClr val="FFE699"/>
              </a:solidFill>
              <a:prstDash val="soli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>
              <a:extLst>
                <a:ext uri="{FF2B5EF4-FFF2-40B4-BE49-F238E27FC236}">
                  <a16:creationId xmlns:a16="http://schemas.microsoft.com/office/drawing/2014/main" id="{CB9CC0FD-4C5D-11EC-3089-D1EFBE56444E}"/>
                </a:ext>
              </a:extLst>
            </p:cNvPr>
            <p:cNvCxnSpPr>
              <a:cxnSpLocks/>
            </p:cNvCxnSpPr>
            <p:nvPr/>
          </p:nvCxnSpPr>
          <p:spPr>
            <a:xfrm>
              <a:off x="9255519" y="4781206"/>
              <a:ext cx="480931" cy="0"/>
            </a:xfrm>
            <a:prstGeom prst="line">
              <a:avLst/>
            </a:prstGeom>
            <a:ln w="3175">
              <a:solidFill>
                <a:srgbClr val="FFE699"/>
              </a:solidFill>
              <a:prstDash val="soli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>
              <a:extLst>
                <a:ext uri="{FF2B5EF4-FFF2-40B4-BE49-F238E27FC236}">
                  <a16:creationId xmlns:a16="http://schemas.microsoft.com/office/drawing/2014/main" id="{005D04F7-F687-9B6C-61E6-7BB5A1D001B3}"/>
                </a:ext>
              </a:extLst>
            </p:cNvPr>
            <p:cNvCxnSpPr>
              <a:cxnSpLocks/>
            </p:cNvCxnSpPr>
            <p:nvPr/>
          </p:nvCxnSpPr>
          <p:spPr>
            <a:xfrm>
              <a:off x="10342944" y="5271305"/>
              <a:ext cx="1702506" cy="0"/>
            </a:xfrm>
            <a:prstGeom prst="line">
              <a:avLst/>
            </a:prstGeom>
            <a:ln w="3175">
              <a:solidFill>
                <a:srgbClr val="FFE699"/>
              </a:solidFill>
              <a:prstDash val="soli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>
              <a:extLst>
                <a:ext uri="{FF2B5EF4-FFF2-40B4-BE49-F238E27FC236}">
                  <a16:creationId xmlns:a16="http://schemas.microsoft.com/office/drawing/2014/main" id="{573A00D1-FCC5-8A51-60D6-F29925808F17}"/>
                </a:ext>
              </a:extLst>
            </p:cNvPr>
            <p:cNvCxnSpPr>
              <a:cxnSpLocks/>
            </p:cNvCxnSpPr>
            <p:nvPr/>
          </p:nvCxnSpPr>
          <p:spPr>
            <a:xfrm>
              <a:off x="12045450" y="2231450"/>
              <a:ext cx="0" cy="3692875"/>
            </a:xfrm>
            <a:prstGeom prst="line">
              <a:avLst/>
            </a:prstGeom>
            <a:ln w="12700">
              <a:solidFill>
                <a:srgbClr val="FFC000"/>
              </a:solidFill>
              <a:prstDash val="lgDashDotDot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BA4F4D5-1FFE-AE26-15AA-08655428023E}"/>
                </a:ext>
              </a:extLst>
            </p:cNvPr>
            <p:cNvSpPr txBox="1"/>
            <p:nvPr/>
          </p:nvSpPr>
          <p:spPr>
            <a:xfrm>
              <a:off x="11043864" y="1338994"/>
              <a:ext cx="2003172" cy="2928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2800">
                  <a:solidFill>
                    <a:schemeClr val="bg1"/>
                  </a:solidFill>
                  <a:latin typeface="Consolas" panose="020B0609020204030204" pitchFamily="49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600" dirty="0"/>
                <a:t>Proxy</a:t>
              </a:r>
            </a:p>
          </p:txBody>
        </p:sp>
        <p:cxnSp>
          <p:nvCxnSpPr>
            <p:cNvPr id="228" name="Прямая соединительная линия 227">
              <a:extLst>
                <a:ext uri="{FF2B5EF4-FFF2-40B4-BE49-F238E27FC236}">
                  <a16:creationId xmlns:a16="http://schemas.microsoft.com/office/drawing/2014/main" id="{22A6F843-3A12-4CA8-D7A9-E38DCD19A08C}"/>
                </a:ext>
              </a:extLst>
            </p:cNvPr>
            <p:cNvCxnSpPr>
              <a:cxnSpLocks/>
            </p:cNvCxnSpPr>
            <p:nvPr/>
          </p:nvCxnSpPr>
          <p:spPr>
            <a:xfrm>
              <a:off x="9446828" y="2560233"/>
              <a:ext cx="896116" cy="0"/>
            </a:xfrm>
            <a:prstGeom prst="line">
              <a:avLst/>
            </a:prstGeom>
            <a:ln w="3175">
              <a:solidFill>
                <a:srgbClr val="FFE699"/>
              </a:solidFill>
              <a:prstDash val="soli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30" name="Прямая соединительная линия 229">
              <a:extLst>
                <a:ext uri="{FF2B5EF4-FFF2-40B4-BE49-F238E27FC236}">
                  <a16:creationId xmlns:a16="http://schemas.microsoft.com/office/drawing/2014/main" id="{44A6D976-AEE1-6174-6F20-4EC5858DE668}"/>
                </a:ext>
              </a:extLst>
            </p:cNvPr>
            <p:cNvCxnSpPr>
              <a:cxnSpLocks/>
            </p:cNvCxnSpPr>
            <p:nvPr/>
          </p:nvCxnSpPr>
          <p:spPr>
            <a:xfrm>
              <a:off x="9446828" y="3636975"/>
              <a:ext cx="896116" cy="0"/>
            </a:xfrm>
            <a:prstGeom prst="line">
              <a:avLst/>
            </a:prstGeom>
            <a:ln w="3175">
              <a:solidFill>
                <a:srgbClr val="FFE699"/>
              </a:solidFill>
              <a:prstDash val="soli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31" name="Прямая соединительная линия 230">
              <a:extLst>
                <a:ext uri="{FF2B5EF4-FFF2-40B4-BE49-F238E27FC236}">
                  <a16:creationId xmlns:a16="http://schemas.microsoft.com/office/drawing/2014/main" id="{D2BBCC7D-03D9-8755-E4AF-103A488AC453}"/>
                </a:ext>
              </a:extLst>
            </p:cNvPr>
            <p:cNvCxnSpPr>
              <a:cxnSpLocks/>
            </p:cNvCxnSpPr>
            <p:nvPr/>
          </p:nvCxnSpPr>
          <p:spPr>
            <a:xfrm>
              <a:off x="9446828" y="4655029"/>
              <a:ext cx="896116" cy="0"/>
            </a:xfrm>
            <a:prstGeom prst="line">
              <a:avLst/>
            </a:prstGeom>
            <a:ln w="3175">
              <a:solidFill>
                <a:srgbClr val="FFE699"/>
              </a:solidFill>
              <a:prstDash val="soli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2DFCC67C-6D0D-1C26-24AB-4308F774A09E}"/>
              </a:ext>
            </a:extLst>
          </p:cNvPr>
          <p:cNvGrpSpPr/>
          <p:nvPr/>
        </p:nvGrpSpPr>
        <p:grpSpPr>
          <a:xfrm>
            <a:off x="2733227" y="3736258"/>
            <a:ext cx="734075" cy="734075"/>
            <a:chOff x="4143790" y="3143776"/>
            <a:chExt cx="734075" cy="734075"/>
          </a:xfrm>
        </p:grpSpPr>
        <p:sp>
          <p:nvSpPr>
            <p:cNvPr id="12" name="Овал 11">
              <a:extLst>
                <a:ext uri="{FF2B5EF4-FFF2-40B4-BE49-F238E27FC236}">
                  <a16:creationId xmlns:a16="http://schemas.microsoft.com/office/drawing/2014/main" id="{7104AF8B-7E2B-6876-FB07-A7837D52D832}"/>
                </a:ext>
              </a:extLst>
            </p:cNvPr>
            <p:cNvSpPr/>
            <p:nvPr/>
          </p:nvSpPr>
          <p:spPr>
            <a:xfrm>
              <a:off x="4143790" y="3143776"/>
              <a:ext cx="734075" cy="73407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3B2E165D-809F-C5EA-81A8-6E8462634BE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170443" y="3165708"/>
              <a:ext cx="699216" cy="699216"/>
            </a:xfrm>
            <a:prstGeom prst="rect">
              <a:avLst/>
            </a:prstGeom>
            <a:ln w="9525">
              <a:prstDash val="lgDashDotDot"/>
            </a:ln>
          </p:spPr>
        </p:pic>
      </p:grp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80B85F93-6519-25D9-48FB-F8DCF5F36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3959" y="4702414"/>
            <a:ext cx="756764" cy="756764"/>
          </a:xfrm>
          <a:prstGeom prst="rect">
            <a:avLst/>
          </a:prstGeom>
          <a:ln w="9525">
            <a:prstDash val="lgDashDotDot"/>
          </a:ln>
        </p:spPr>
      </p:pic>
      <p:sp>
        <p:nvSpPr>
          <p:cNvPr id="23" name="Овал 22">
            <a:extLst>
              <a:ext uri="{FF2B5EF4-FFF2-40B4-BE49-F238E27FC236}">
                <a16:creationId xmlns:a16="http://schemas.microsoft.com/office/drawing/2014/main" id="{C8A40B41-6442-9AE4-5571-E396C00E4557}"/>
              </a:ext>
            </a:extLst>
          </p:cNvPr>
          <p:cNvSpPr/>
          <p:nvPr/>
        </p:nvSpPr>
        <p:spPr>
          <a:xfrm>
            <a:off x="2733227" y="4725104"/>
            <a:ext cx="734075" cy="7340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8DCD4D3F-320A-B51A-E561-87890858C22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81493" y="4751624"/>
            <a:ext cx="685405" cy="678943"/>
          </a:xfrm>
          <a:prstGeom prst="rect">
            <a:avLst/>
          </a:prstGeom>
          <a:ln w="9525">
            <a:prstDash val="lgDashDotDot"/>
          </a:ln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33FA1DA6-3610-05A0-B159-A13FA271B39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95909" y="2267789"/>
            <a:ext cx="725038" cy="725038"/>
          </a:xfrm>
          <a:prstGeom prst="rect">
            <a:avLst/>
          </a:prstGeom>
          <a:ln w="9525">
            <a:prstDash val="lgDashDotDot"/>
          </a:ln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6CCECFD0-9972-B0FD-9482-87620731DD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96331" y="3290350"/>
            <a:ext cx="725038" cy="725038"/>
          </a:xfrm>
          <a:prstGeom prst="rect">
            <a:avLst/>
          </a:prstGeom>
          <a:ln w="9525">
            <a:prstDash val="lgDashDotDot"/>
          </a:ln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9E204A8A-799B-F7C3-3356-BA4B8D1921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95909" y="4355758"/>
            <a:ext cx="725038" cy="725038"/>
          </a:xfrm>
          <a:prstGeom prst="rect">
            <a:avLst/>
          </a:prstGeom>
          <a:ln w="9525">
            <a:prstDash val="lgDashDotDot"/>
          </a:ln>
        </p:spPr>
      </p:pic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id="{400D33CF-9652-19C6-541C-244E81FA1C30}"/>
              </a:ext>
            </a:extLst>
          </p:cNvPr>
          <p:cNvCxnSpPr>
            <a:cxnSpLocks/>
          </p:cNvCxnSpPr>
          <p:nvPr/>
        </p:nvCxnSpPr>
        <p:spPr>
          <a:xfrm>
            <a:off x="6201878" y="2630308"/>
            <a:ext cx="0" cy="2971886"/>
          </a:xfrm>
          <a:prstGeom prst="line">
            <a:avLst/>
          </a:prstGeom>
          <a:ln w="57150">
            <a:solidFill>
              <a:srgbClr val="FFE69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53C7DE8-E9EC-F442-8A63-7AEA1328A0DD}"/>
              </a:ext>
            </a:extLst>
          </p:cNvPr>
          <p:cNvSpPr txBox="1"/>
          <p:nvPr/>
        </p:nvSpPr>
        <p:spPr>
          <a:xfrm>
            <a:off x="5354918" y="5599900"/>
            <a:ext cx="1757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3200" b="1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en-US" sz="1800" dirty="0"/>
              <a:t>Node Network</a:t>
            </a:r>
          </a:p>
        </p:txBody>
      </p:sp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64D5097F-D53D-F04B-C52A-7F2DE80322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75759" y="1720500"/>
            <a:ext cx="857250" cy="581025"/>
          </a:xfrm>
          <a:prstGeom prst="rect">
            <a:avLst/>
          </a:prstGeom>
        </p:spPr>
      </p:pic>
      <p:pic>
        <p:nvPicPr>
          <p:cNvPr id="55" name="Рисунок 54">
            <a:extLst>
              <a:ext uri="{FF2B5EF4-FFF2-40B4-BE49-F238E27FC236}">
                <a16:creationId xmlns:a16="http://schemas.microsoft.com/office/drawing/2014/main" id="{A0EA6455-889B-EC42-84F4-E32631F4917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72297" y="2823727"/>
            <a:ext cx="2304629" cy="1692113"/>
          </a:xfrm>
          <a:prstGeom prst="rect">
            <a:avLst/>
          </a:prstGeom>
        </p:spPr>
      </p:pic>
      <p:sp>
        <p:nvSpPr>
          <p:cNvPr id="73" name="Знак умножения 72">
            <a:extLst>
              <a:ext uri="{FF2B5EF4-FFF2-40B4-BE49-F238E27FC236}">
                <a16:creationId xmlns:a16="http://schemas.microsoft.com/office/drawing/2014/main" id="{117D96FB-3306-4B1D-4399-9C5DD5DCA280}"/>
              </a:ext>
            </a:extLst>
          </p:cNvPr>
          <p:cNvSpPr/>
          <p:nvPr/>
        </p:nvSpPr>
        <p:spPr>
          <a:xfrm>
            <a:off x="7521274" y="2969741"/>
            <a:ext cx="353235" cy="353235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580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1ADBCDA-C86A-2547-FC41-882F398884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F0ACE78-B09A-1A0D-657B-2F34796E1886}"/>
              </a:ext>
            </a:extLst>
          </p:cNvPr>
          <p:cNvSpPr txBox="1"/>
          <p:nvPr/>
        </p:nvSpPr>
        <p:spPr>
          <a:xfrm>
            <a:off x="1090057" y="1487081"/>
            <a:ext cx="45492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endParaRPr lang="en-US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A2FDA07-C17A-FF00-865B-84AC584457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99" y="1853020"/>
            <a:ext cx="4523287" cy="2981218"/>
          </a:xfrm>
          <a:prstGeom prst="rect">
            <a:avLst/>
          </a:prstGeom>
          <a:ln w="28575"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E024E9-0547-9040-D21D-4C825369EAD0}"/>
              </a:ext>
            </a:extLst>
          </p:cNvPr>
          <p:cNvSpPr txBox="1"/>
          <p:nvPr/>
        </p:nvSpPr>
        <p:spPr>
          <a:xfrm>
            <a:off x="1461116" y="2458223"/>
            <a:ext cx="53717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снижает трудозатраты ИБ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7641A4-BFD8-10F5-6932-74A165AFC14C}"/>
              </a:ext>
            </a:extLst>
          </p:cNvPr>
          <p:cNvSpPr txBox="1"/>
          <p:nvPr/>
        </p:nvSpPr>
        <p:spPr>
          <a:xfrm>
            <a:off x="0" y="578479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K8s </a:t>
            </a:r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и архитектура</a:t>
            </a:r>
            <a:endParaRPr lang="en-US" sz="3200" b="1" dirty="0">
              <a:solidFill>
                <a:schemeClr val="accent4">
                  <a:lumMod val="40000"/>
                  <a:lumOff val="6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2" name="Стрелка: шеврон 1">
            <a:extLst>
              <a:ext uri="{FF2B5EF4-FFF2-40B4-BE49-F238E27FC236}">
                <a16:creationId xmlns:a16="http://schemas.microsoft.com/office/drawing/2014/main" id="{C75F3376-37B2-DCE2-9DF2-40C75E54F42A}"/>
              </a:ext>
            </a:extLst>
          </p:cNvPr>
          <p:cNvSpPr/>
          <p:nvPr/>
        </p:nvSpPr>
        <p:spPr>
          <a:xfrm>
            <a:off x="1008167" y="2484861"/>
            <a:ext cx="271305" cy="435027"/>
          </a:xfrm>
          <a:prstGeom prst="chevron">
            <a:avLst/>
          </a:prstGeom>
          <a:solidFill>
            <a:srgbClr val="FFE6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ADE954-5FA7-8819-6565-2E726D4E0B8B}"/>
              </a:ext>
            </a:extLst>
          </p:cNvPr>
          <p:cNvSpPr txBox="1"/>
          <p:nvPr/>
        </p:nvSpPr>
        <p:spPr>
          <a:xfrm>
            <a:off x="1461115" y="4214857"/>
            <a:ext cx="555263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устраняет «слепые зоны» для сетевиков и ИБ</a:t>
            </a:r>
            <a:endParaRPr lang="en-US" dirty="0"/>
          </a:p>
        </p:txBody>
      </p:sp>
      <p:sp>
        <p:nvSpPr>
          <p:cNvPr id="9" name="Стрелка: шеврон 8">
            <a:extLst>
              <a:ext uri="{FF2B5EF4-FFF2-40B4-BE49-F238E27FC236}">
                <a16:creationId xmlns:a16="http://schemas.microsoft.com/office/drawing/2014/main" id="{47234B32-4A74-E9F9-2793-98316C51E75E}"/>
              </a:ext>
            </a:extLst>
          </p:cNvPr>
          <p:cNvSpPr/>
          <p:nvPr/>
        </p:nvSpPr>
        <p:spPr>
          <a:xfrm>
            <a:off x="1008167" y="3391212"/>
            <a:ext cx="271305" cy="435027"/>
          </a:xfrm>
          <a:prstGeom prst="chevron">
            <a:avLst/>
          </a:prstGeom>
          <a:solidFill>
            <a:srgbClr val="FFE6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0F21B1-1D6D-662E-3569-B1310E8827C0}"/>
              </a:ext>
            </a:extLst>
          </p:cNvPr>
          <p:cNvSpPr txBox="1"/>
          <p:nvPr/>
        </p:nvSpPr>
        <p:spPr>
          <a:xfrm>
            <a:off x="868264" y="1749858"/>
            <a:ext cx="53717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Безопасная архитектура: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11DDF0-8079-CD06-B8FE-848BDB4AFEF2}"/>
              </a:ext>
            </a:extLst>
          </p:cNvPr>
          <p:cNvSpPr txBox="1"/>
          <p:nvPr/>
        </p:nvSpPr>
        <p:spPr>
          <a:xfrm>
            <a:off x="1461115" y="3193226"/>
            <a:ext cx="564307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учитывает и «макро-сегментацию» и «микро-сегментацию»</a:t>
            </a:r>
            <a:endParaRPr lang="en-US" dirty="0"/>
          </a:p>
        </p:txBody>
      </p:sp>
      <p:sp>
        <p:nvSpPr>
          <p:cNvPr id="12" name="Стрелка: шеврон 11">
            <a:extLst>
              <a:ext uri="{FF2B5EF4-FFF2-40B4-BE49-F238E27FC236}">
                <a16:creationId xmlns:a16="http://schemas.microsoft.com/office/drawing/2014/main" id="{D153F3FF-1A22-0E50-2249-4E07B8986F68}"/>
              </a:ext>
            </a:extLst>
          </p:cNvPr>
          <p:cNvSpPr/>
          <p:nvPr/>
        </p:nvSpPr>
        <p:spPr>
          <a:xfrm>
            <a:off x="1008167" y="4439481"/>
            <a:ext cx="271305" cy="435027"/>
          </a:xfrm>
          <a:prstGeom prst="chevron">
            <a:avLst/>
          </a:prstGeom>
          <a:solidFill>
            <a:srgbClr val="FFE6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313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D4EC4D-C45D-AE11-2AA7-26D5D5308B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Рисунок 94">
            <a:extLst>
              <a:ext uri="{FF2B5EF4-FFF2-40B4-BE49-F238E27FC236}">
                <a16:creationId xmlns:a16="http://schemas.microsoft.com/office/drawing/2014/main" id="{D88137AC-A415-6387-A674-989B40D983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9694" y="3227210"/>
            <a:ext cx="1549461" cy="8873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7F735D8-B4F0-01BD-CA01-EAA40B6D313F}"/>
              </a:ext>
            </a:extLst>
          </p:cNvPr>
          <p:cNvSpPr txBox="1"/>
          <p:nvPr/>
        </p:nvSpPr>
        <p:spPr>
          <a:xfrm>
            <a:off x="0" y="578479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E699"/>
                </a:solidFill>
                <a:latin typeface="Consolas" panose="020B0609020204030204" pitchFamily="49" charset="0"/>
              </a:rPr>
              <a:t>K8s </a:t>
            </a:r>
            <a:r>
              <a:rPr lang="ru-RU" sz="3200" b="1" dirty="0">
                <a:solidFill>
                  <a:srgbClr val="FFE699"/>
                </a:solidFill>
                <a:latin typeface="Consolas" panose="020B0609020204030204" pitchFamily="49" charset="0"/>
              </a:rPr>
              <a:t>и уязвимости</a:t>
            </a:r>
            <a:endParaRPr lang="en-US" sz="3200" b="1" dirty="0">
              <a:solidFill>
                <a:srgbClr val="FFE699"/>
              </a:solidFill>
              <a:latin typeface="Consolas" panose="020B0609020204030204" pitchFamily="49" charset="0"/>
            </a:endParaRPr>
          </a:p>
        </p:txBody>
      </p:sp>
      <p:pic>
        <p:nvPicPr>
          <p:cNvPr id="80" name="Рисунок 79">
            <a:extLst>
              <a:ext uri="{FF2B5EF4-FFF2-40B4-BE49-F238E27FC236}">
                <a16:creationId xmlns:a16="http://schemas.microsoft.com/office/drawing/2014/main" id="{19829A38-74D2-F090-5CD4-650DA09E2B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56780" y="4687599"/>
            <a:ext cx="592146" cy="538880"/>
          </a:xfrm>
          <a:prstGeom prst="rect">
            <a:avLst/>
          </a:prstGeom>
        </p:spPr>
      </p:pic>
      <p:pic>
        <p:nvPicPr>
          <p:cNvPr id="84" name="Рисунок 83">
            <a:extLst>
              <a:ext uri="{FF2B5EF4-FFF2-40B4-BE49-F238E27FC236}">
                <a16:creationId xmlns:a16="http://schemas.microsoft.com/office/drawing/2014/main" id="{BED74B25-C918-7E67-F99C-CAD6675EA2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45496" y="3969351"/>
            <a:ext cx="683219" cy="561298"/>
          </a:xfrm>
          <a:prstGeom prst="rect">
            <a:avLst/>
          </a:prstGeom>
        </p:spPr>
      </p:pic>
      <p:pic>
        <p:nvPicPr>
          <p:cNvPr id="88" name="Рисунок 87">
            <a:extLst>
              <a:ext uri="{FF2B5EF4-FFF2-40B4-BE49-F238E27FC236}">
                <a16:creationId xmlns:a16="http://schemas.microsoft.com/office/drawing/2014/main" id="{A7EBD8CB-7A09-428C-E261-8D61C84A36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90932" y="5383429"/>
            <a:ext cx="639391" cy="538880"/>
          </a:xfrm>
          <a:prstGeom prst="rect">
            <a:avLst/>
          </a:prstGeom>
        </p:spPr>
      </p:pic>
      <p:sp>
        <p:nvSpPr>
          <p:cNvPr id="64" name="Стрелка: вправо 63">
            <a:extLst>
              <a:ext uri="{FF2B5EF4-FFF2-40B4-BE49-F238E27FC236}">
                <a16:creationId xmlns:a16="http://schemas.microsoft.com/office/drawing/2014/main" id="{72FF7D9C-68D1-B309-5694-B84DE404F9AD}"/>
              </a:ext>
            </a:extLst>
          </p:cNvPr>
          <p:cNvSpPr/>
          <p:nvPr/>
        </p:nvSpPr>
        <p:spPr>
          <a:xfrm>
            <a:off x="3666529" y="5039150"/>
            <a:ext cx="892330" cy="23136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7C6DC4D-6763-45D1-19D8-FB0615C535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354" y="4324420"/>
            <a:ext cx="1609668" cy="16096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0FB3038-11A7-0766-4BF4-B281CC48341D}"/>
              </a:ext>
            </a:extLst>
          </p:cNvPr>
          <p:cNvSpPr txBox="1"/>
          <p:nvPr/>
        </p:nvSpPr>
        <p:spPr>
          <a:xfrm>
            <a:off x="751901" y="4793315"/>
            <a:ext cx="8570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 algn="r">
              <a:buNone/>
            </a:pPr>
            <a:r>
              <a:rPr lang="ru-RU" sz="1400" dirty="0"/>
              <a:t>Код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EC308B-F131-5358-B1F6-8363BA469AFC}"/>
              </a:ext>
            </a:extLst>
          </p:cNvPr>
          <p:cNvSpPr txBox="1"/>
          <p:nvPr/>
        </p:nvSpPr>
        <p:spPr>
          <a:xfrm>
            <a:off x="565630" y="3958218"/>
            <a:ext cx="10432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 algn="r">
              <a:buNone/>
            </a:pPr>
            <a:r>
              <a:rPr lang="ru-RU" sz="1400" dirty="0"/>
              <a:t>Базовые образы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22186E-E633-C407-6992-001B052DF215}"/>
              </a:ext>
            </a:extLst>
          </p:cNvPr>
          <p:cNvSpPr txBox="1"/>
          <p:nvPr/>
        </p:nvSpPr>
        <p:spPr>
          <a:xfrm>
            <a:off x="296523" y="5493732"/>
            <a:ext cx="13823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 algn="r">
              <a:buNone/>
            </a:pPr>
            <a:r>
              <a:rPr lang="ru-RU" sz="1400" dirty="0"/>
              <a:t>Зависимости</a:t>
            </a:r>
            <a:endParaRPr lang="en-US" sz="1400" dirty="0"/>
          </a:p>
        </p:txBody>
      </p:sp>
      <p:sp>
        <p:nvSpPr>
          <p:cNvPr id="14" name="Правая фигурная скобка 13">
            <a:extLst>
              <a:ext uri="{FF2B5EF4-FFF2-40B4-BE49-F238E27FC236}">
                <a16:creationId xmlns:a16="http://schemas.microsoft.com/office/drawing/2014/main" id="{56DECDF5-99BE-A9FE-6C85-C2D3526808FB}"/>
              </a:ext>
            </a:extLst>
          </p:cNvPr>
          <p:cNvSpPr/>
          <p:nvPr/>
        </p:nvSpPr>
        <p:spPr>
          <a:xfrm>
            <a:off x="2272690" y="3893988"/>
            <a:ext cx="301025" cy="2106429"/>
          </a:xfrm>
          <a:prstGeom prst="rightBrace">
            <a:avLst>
              <a:gd name="adj1" fmla="val 203038"/>
              <a:gd name="adj2" fmla="val 50000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AC5E61AB-E62E-E9B9-1A64-422FF81CF7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22589" y="4530649"/>
            <a:ext cx="731243" cy="73923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829AD41-6D49-9580-FD4B-AF67B6CC87BD}"/>
              </a:ext>
            </a:extLst>
          </p:cNvPr>
          <p:cNvSpPr txBox="1"/>
          <p:nvPr/>
        </p:nvSpPr>
        <p:spPr>
          <a:xfrm>
            <a:off x="2562208" y="5205352"/>
            <a:ext cx="8570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 algn="ctr">
              <a:buNone/>
            </a:pPr>
            <a:r>
              <a:rPr lang="en-US" sz="1400" dirty="0"/>
              <a:t>Build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0EFABA52-D8E9-E15E-2E1F-5A4D817763B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34060" y="4207424"/>
            <a:ext cx="1142967" cy="883513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BB52F98-29BA-AABB-5CCB-2046F2656F5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44" t="36110" r="24345" b="47755"/>
          <a:stretch/>
        </p:blipFill>
        <p:spPr>
          <a:xfrm>
            <a:off x="3419209" y="4135063"/>
            <a:ext cx="540863" cy="576546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41192E9C-5629-FC68-93D2-613E7B0A2AC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28601" y="3304747"/>
            <a:ext cx="1002708" cy="762401"/>
          </a:xfrm>
          <a:prstGeom prst="rect">
            <a:avLst/>
          </a:prstGeom>
        </p:spPr>
      </p:pic>
      <p:sp>
        <p:nvSpPr>
          <p:cNvPr id="51" name="Стрелка: вправо 50">
            <a:extLst>
              <a:ext uri="{FF2B5EF4-FFF2-40B4-BE49-F238E27FC236}">
                <a16:creationId xmlns:a16="http://schemas.microsoft.com/office/drawing/2014/main" id="{50DD66BA-BC8A-B63B-D146-828C5A3B8CD3}"/>
              </a:ext>
            </a:extLst>
          </p:cNvPr>
          <p:cNvSpPr/>
          <p:nvPr/>
        </p:nvSpPr>
        <p:spPr>
          <a:xfrm rot="5400000">
            <a:off x="4973057" y="3599770"/>
            <a:ext cx="762402" cy="24589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/>
          </a:p>
        </p:txBody>
      </p:sp>
      <p:pic>
        <p:nvPicPr>
          <p:cNvPr id="87" name="Рисунок 86">
            <a:extLst>
              <a:ext uri="{FF2B5EF4-FFF2-40B4-BE49-F238E27FC236}">
                <a16:creationId xmlns:a16="http://schemas.microsoft.com/office/drawing/2014/main" id="{BC084E76-23F6-2BFA-F726-E7943426EE9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44" t="36110" r="24345" b="47755"/>
          <a:stretch/>
        </p:blipFill>
        <p:spPr>
          <a:xfrm>
            <a:off x="4105543" y="3125170"/>
            <a:ext cx="540863" cy="576546"/>
          </a:xfrm>
          <a:prstGeom prst="rect">
            <a:avLst/>
          </a:prstGeom>
        </p:spPr>
      </p:pic>
      <p:sp>
        <p:nvSpPr>
          <p:cNvPr id="91" name="Стрелка: вправо 90">
            <a:extLst>
              <a:ext uri="{FF2B5EF4-FFF2-40B4-BE49-F238E27FC236}">
                <a16:creationId xmlns:a16="http://schemas.microsoft.com/office/drawing/2014/main" id="{9F2D0314-190B-6289-4C4C-C9E76FB3D8BF}"/>
              </a:ext>
            </a:extLst>
          </p:cNvPr>
          <p:cNvSpPr/>
          <p:nvPr/>
        </p:nvSpPr>
        <p:spPr>
          <a:xfrm>
            <a:off x="5956595" y="5039150"/>
            <a:ext cx="892330" cy="23136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/>
          </a:p>
        </p:txBody>
      </p:sp>
      <p:sp>
        <p:nvSpPr>
          <p:cNvPr id="93" name="Стрелка: вправо 92">
            <a:extLst>
              <a:ext uri="{FF2B5EF4-FFF2-40B4-BE49-F238E27FC236}">
                <a16:creationId xmlns:a16="http://schemas.microsoft.com/office/drawing/2014/main" id="{539E4A7D-7E43-8B89-3A3D-079D6D9EDA85}"/>
              </a:ext>
            </a:extLst>
          </p:cNvPr>
          <p:cNvSpPr/>
          <p:nvPr/>
        </p:nvSpPr>
        <p:spPr>
          <a:xfrm rot="5400000">
            <a:off x="7142253" y="3599774"/>
            <a:ext cx="762402" cy="245897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 dirty="0"/>
          </a:p>
        </p:txBody>
      </p:sp>
      <p:pic>
        <p:nvPicPr>
          <p:cNvPr id="96" name="Рисунок 95">
            <a:extLst>
              <a:ext uri="{FF2B5EF4-FFF2-40B4-BE49-F238E27FC236}">
                <a16:creationId xmlns:a16="http://schemas.microsoft.com/office/drawing/2014/main" id="{8CE745F7-D405-319E-C1D3-EF08EE10FEB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44" t="36110" r="24345" b="47755"/>
          <a:stretch/>
        </p:blipFill>
        <p:spPr>
          <a:xfrm>
            <a:off x="6265381" y="3125170"/>
            <a:ext cx="540863" cy="576546"/>
          </a:xfrm>
          <a:prstGeom prst="rect">
            <a:avLst/>
          </a:prstGeom>
        </p:spPr>
      </p:pic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A5BDB630-C6DF-4C41-54DA-EFBC6718CDED}"/>
              </a:ext>
            </a:extLst>
          </p:cNvPr>
          <p:cNvSpPr/>
          <p:nvPr/>
        </p:nvSpPr>
        <p:spPr>
          <a:xfrm>
            <a:off x="7603454" y="4382063"/>
            <a:ext cx="3220756" cy="141944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1" name="Рисунок 100">
            <a:extLst>
              <a:ext uri="{FF2B5EF4-FFF2-40B4-BE49-F238E27FC236}">
                <a16:creationId xmlns:a16="http://schemas.microsoft.com/office/drawing/2014/main" id="{B577CF3C-6D68-F408-70E6-641B9730AB1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54469" y="4501442"/>
            <a:ext cx="725038" cy="725038"/>
          </a:xfrm>
          <a:prstGeom prst="rect">
            <a:avLst/>
          </a:prstGeom>
        </p:spPr>
      </p:pic>
      <p:pic>
        <p:nvPicPr>
          <p:cNvPr id="102" name="Рисунок 101">
            <a:extLst>
              <a:ext uri="{FF2B5EF4-FFF2-40B4-BE49-F238E27FC236}">
                <a16:creationId xmlns:a16="http://schemas.microsoft.com/office/drawing/2014/main" id="{2783B84D-BAE0-AF33-8BEC-6E69837F17C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27737" y="4501442"/>
            <a:ext cx="725038" cy="725038"/>
          </a:xfrm>
          <a:prstGeom prst="rect">
            <a:avLst/>
          </a:prstGeom>
        </p:spPr>
      </p:pic>
      <p:pic>
        <p:nvPicPr>
          <p:cNvPr id="103" name="Рисунок 102">
            <a:extLst>
              <a:ext uri="{FF2B5EF4-FFF2-40B4-BE49-F238E27FC236}">
                <a16:creationId xmlns:a16="http://schemas.microsoft.com/office/drawing/2014/main" id="{42846603-77E6-E62E-C2CB-35C0F30DAE1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901006" y="4501442"/>
            <a:ext cx="725038" cy="725038"/>
          </a:xfrm>
          <a:prstGeom prst="rect">
            <a:avLst/>
          </a:prstGeom>
        </p:spPr>
      </p:pic>
      <p:pic>
        <p:nvPicPr>
          <p:cNvPr id="69" name="Рисунок 68">
            <a:extLst>
              <a:ext uri="{FF2B5EF4-FFF2-40B4-BE49-F238E27FC236}">
                <a16:creationId xmlns:a16="http://schemas.microsoft.com/office/drawing/2014/main" id="{3C4B506C-B0F3-7946-ECF2-85562ABBC7B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425" y="4681154"/>
            <a:ext cx="924738" cy="896199"/>
          </a:xfrm>
          <a:prstGeom prst="rect">
            <a:avLst/>
          </a:prstGeom>
        </p:spPr>
      </p:pic>
      <p:pic>
        <p:nvPicPr>
          <p:cNvPr id="104" name="Рисунок 103">
            <a:extLst>
              <a:ext uri="{FF2B5EF4-FFF2-40B4-BE49-F238E27FC236}">
                <a16:creationId xmlns:a16="http://schemas.microsoft.com/office/drawing/2014/main" id="{BFB9F6B2-8ED2-9CC4-22F7-BDE9D94851A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44" t="36110" r="24345" b="47755"/>
          <a:stretch/>
        </p:blipFill>
        <p:spPr>
          <a:xfrm>
            <a:off x="8187895" y="4213169"/>
            <a:ext cx="540863" cy="576546"/>
          </a:xfrm>
          <a:prstGeom prst="rect">
            <a:avLst/>
          </a:prstGeom>
        </p:spPr>
      </p:pic>
      <p:sp>
        <p:nvSpPr>
          <p:cNvPr id="107" name="TextBox 106">
            <a:extLst>
              <a:ext uri="{FF2B5EF4-FFF2-40B4-BE49-F238E27FC236}">
                <a16:creationId xmlns:a16="http://schemas.microsoft.com/office/drawing/2014/main" id="{72EA35B1-BAEA-6108-2D0B-7039DB393B8E}"/>
              </a:ext>
            </a:extLst>
          </p:cNvPr>
          <p:cNvSpPr txBox="1"/>
          <p:nvPr/>
        </p:nvSpPr>
        <p:spPr>
          <a:xfrm>
            <a:off x="4130043" y="1980094"/>
            <a:ext cx="1965957" cy="923330"/>
          </a:xfrm>
          <a:prstGeom prst="rect">
            <a:avLst/>
          </a:prstGeom>
          <a:noFill/>
          <a:ln>
            <a:solidFill>
              <a:srgbClr val="3B3838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 algn="ctr">
              <a:buNone/>
            </a:pPr>
            <a:r>
              <a:rPr lang="ru-RU" sz="1800" dirty="0">
                <a:solidFill>
                  <a:schemeClr val="bg1">
                    <a:lumMod val="85000"/>
                  </a:schemeClr>
                </a:solidFill>
              </a:rPr>
              <a:t>Уязвимости в 3</a:t>
            </a:r>
            <a:r>
              <a:rPr lang="en-US" sz="1800" baseline="30000" dirty="0">
                <a:solidFill>
                  <a:schemeClr val="bg1">
                    <a:lumMod val="85000"/>
                  </a:schemeClr>
                </a:solidFill>
              </a:rPr>
              <a:t>rd</a:t>
            </a: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 party </a:t>
            </a:r>
            <a:r>
              <a:rPr lang="ru-RU" sz="1800" dirty="0">
                <a:solidFill>
                  <a:schemeClr val="bg1">
                    <a:lumMod val="85000"/>
                  </a:schemeClr>
                </a:solidFill>
              </a:rPr>
              <a:t>компонентах</a:t>
            </a:r>
            <a:endParaRPr lang="en-US" sz="1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3DA2BDA-75CB-AF23-AACB-94F48079C728}"/>
              </a:ext>
            </a:extLst>
          </p:cNvPr>
          <p:cNvSpPr txBox="1"/>
          <p:nvPr/>
        </p:nvSpPr>
        <p:spPr>
          <a:xfrm>
            <a:off x="6214122" y="1972326"/>
            <a:ext cx="2444676" cy="923330"/>
          </a:xfrm>
          <a:prstGeom prst="rect">
            <a:avLst/>
          </a:prstGeom>
          <a:noFill/>
          <a:ln>
            <a:solidFill>
              <a:srgbClr val="3B3838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 algn="ctr">
              <a:buNone/>
            </a:pPr>
            <a:r>
              <a:rPr lang="ru-RU" sz="1800" dirty="0">
                <a:solidFill>
                  <a:schemeClr val="bg1">
                    <a:lumMod val="85000"/>
                  </a:schemeClr>
                </a:solidFill>
              </a:rPr>
              <a:t>Уязвимости в «системных» образах</a:t>
            </a:r>
            <a:endParaRPr lang="en-US" sz="1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5481051-450E-9629-0A07-AF690C40C751}"/>
              </a:ext>
            </a:extLst>
          </p:cNvPr>
          <p:cNvSpPr txBox="1"/>
          <p:nvPr/>
        </p:nvSpPr>
        <p:spPr>
          <a:xfrm>
            <a:off x="1613679" y="2283986"/>
            <a:ext cx="2291998" cy="923330"/>
          </a:xfrm>
          <a:prstGeom prst="rect">
            <a:avLst/>
          </a:prstGeom>
          <a:noFill/>
          <a:ln>
            <a:solidFill>
              <a:srgbClr val="3B3838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 algn="ctr">
              <a:buNone/>
            </a:pPr>
            <a:r>
              <a:rPr lang="ru-RU" sz="1800" dirty="0">
                <a:solidFill>
                  <a:schemeClr val="bg1">
                    <a:lumMod val="85000"/>
                  </a:schemeClr>
                </a:solidFill>
              </a:rPr>
              <a:t>Уязвимости в образах приложений</a:t>
            </a:r>
            <a:endParaRPr lang="en-US" sz="1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4CA8ADCB-A91D-16BB-E8F6-502574C98DEC}"/>
              </a:ext>
            </a:extLst>
          </p:cNvPr>
          <p:cNvSpPr txBox="1"/>
          <p:nvPr/>
        </p:nvSpPr>
        <p:spPr>
          <a:xfrm>
            <a:off x="8883165" y="2405163"/>
            <a:ext cx="1608111" cy="923330"/>
          </a:xfrm>
          <a:prstGeom prst="rect">
            <a:avLst/>
          </a:prstGeom>
          <a:noFill/>
          <a:ln>
            <a:solidFill>
              <a:srgbClr val="3B3838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 algn="ctr">
              <a:buNone/>
            </a:pPr>
            <a:r>
              <a:rPr lang="ru-RU" sz="1800" dirty="0">
                <a:solidFill>
                  <a:schemeClr val="bg1">
                    <a:lumMod val="85000"/>
                  </a:schemeClr>
                </a:solidFill>
              </a:rPr>
              <a:t>Уязвимости на нодах </a:t>
            </a: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k8s</a:t>
            </a:r>
          </a:p>
        </p:txBody>
      </p:sp>
      <p:cxnSp>
        <p:nvCxnSpPr>
          <p:cNvPr id="113" name="Прямая соединительная линия 112">
            <a:extLst>
              <a:ext uri="{FF2B5EF4-FFF2-40B4-BE49-F238E27FC236}">
                <a16:creationId xmlns:a16="http://schemas.microsoft.com/office/drawing/2014/main" id="{A017C1B3-3FDC-9979-1D55-DE67FAEEE414}"/>
              </a:ext>
            </a:extLst>
          </p:cNvPr>
          <p:cNvCxnSpPr>
            <a:cxnSpLocks/>
          </p:cNvCxnSpPr>
          <p:nvPr/>
        </p:nvCxnSpPr>
        <p:spPr>
          <a:xfrm flipH="1" flipV="1">
            <a:off x="2870130" y="3227210"/>
            <a:ext cx="583769" cy="900970"/>
          </a:xfrm>
          <a:prstGeom prst="line">
            <a:avLst/>
          </a:prstGeom>
          <a:ln>
            <a:solidFill>
              <a:srgbClr val="FFE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>
            <a:extLst>
              <a:ext uri="{FF2B5EF4-FFF2-40B4-BE49-F238E27FC236}">
                <a16:creationId xmlns:a16="http://schemas.microsoft.com/office/drawing/2014/main" id="{A3141C0B-2528-DD83-A89C-F72237C81916}"/>
              </a:ext>
            </a:extLst>
          </p:cNvPr>
          <p:cNvCxnSpPr>
            <a:cxnSpLocks/>
          </p:cNvCxnSpPr>
          <p:nvPr/>
        </p:nvCxnSpPr>
        <p:spPr>
          <a:xfrm flipV="1">
            <a:off x="4662093" y="2901653"/>
            <a:ext cx="250006" cy="292214"/>
          </a:xfrm>
          <a:prstGeom prst="line">
            <a:avLst/>
          </a:prstGeom>
          <a:ln>
            <a:solidFill>
              <a:srgbClr val="FFE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>
            <a:extLst>
              <a:ext uri="{FF2B5EF4-FFF2-40B4-BE49-F238E27FC236}">
                <a16:creationId xmlns:a16="http://schemas.microsoft.com/office/drawing/2014/main" id="{C559034C-1781-214C-6DC3-88EDC5FB46E9}"/>
              </a:ext>
            </a:extLst>
          </p:cNvPr>
          <p:cNvCxnSpPr>
            <a:cxnSpLocks/>
          </p:cNvCxnSpPr>
          <p:nvPr/>
        </p:nvCxnSpPr>
        <p:spPr>
          <a:xfrm flipV="1">
            <a:off x="6856120" y="2969971"/>
            <a:ext cx="168304" cy="223896"/>
          </a:xfrm>
          <a:prstGeom prst="line">
            <a:avLst/>
          </a:prstGeom>
          <a:ln>
            <a:solidFill>
              <a:srgbClr val="FFE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единительная линия 117">
            <a:extLst>
              <a:ext uri="{FF2B5EF4-FFF2-40B4-BE49-F238E27FC236}">
                <a16:creationId xmlns:a16="http://schemas.microsoft.com/office/drawing/2014/main" id="{F2863AE5-8A47-0CB8-C4D8-10218AA8E2B1}"/>
              </a:ext>
            </a:extLst>
          </p:cNvPr>
          <p:cNvCxnSpPr>
            <a:cxnSpLocks/>
          </p:cNvCxnSpPr>
          <p:nvPr/>
        </p:nvCxnSpPr>
        <p:spPr>
          <a:xfrm flipV="1">
            <a:off x="8598207" y="3227210"/>
            <a:ext cx="615625" cy="943635"/>
          </a:xfrm>
          <a:prstGeom prst="line">
            <a:avLst/>
          </a:prstGeom>
          <a:ln>
            <a:solidFill>
              <a:srgbClr val="FFE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71F0DD1-1D23-AF4E-CBF3-09DBA4BE8E7A}"/>
              </a:ext>
            </a:extLst>
          </p:cNvPr>
          <p:cNvSpPr txBox="1"/>
          <p:nvPr/>
        </p:nvSpPr>
        <p:spPr>
          <a:xfrm>
            <a:off x="423698" y="1377570"/>
            <a:ext cx="53541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buFont typeface="Arial" panose="020B0604020202020204" pitchFamily="34" charset="0"/>
              <a:buNone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/>
            <a:r>
              <a:rPr lang="ru-RU" sz="2400" dirty="0"/>
              <a:t>Несколько «точек» сканирования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8CF917-AF03-DE80-8BB4-3394A8384FD3}"/>
              </a:ext>
            </a:extLst>
          </p:cNvPr>
          <p:cNvSpPr txBox="1"/>
          <p:nvPr/>
        </p:nvSpPr>
        <p:spPr>
          <a:xfrm>
            <a:off x="4141987" y="5964234"/>
            <a:ext cx="2696018" cy="369332"/>
          </a:xfrm>
          <a:prstGeom prst="rect">
            <a:avLst/>
          </a:prstGeom>
          <a:noFill/>
          <a:ln>
            <a:solidFill>
              <a:srgbClr val="3B3838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 b="1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en-US" dirty="0"/>
              <a:t>Container registry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010809-90B3-2047-3995-E9BE206B8A44}"/>
              </a:ext>
            </a:extLst>
          </p:cNvPr>
          <p:cNvSpPr txBox="1"/>
          <p:nvPr/>
        </p:nvSpPr>
        <p:spPr>
          <a:xfrm>
            <a:off x="2833992" y="5964234"/>
            <a:ext cx="1085248" cy="307777"/>
          </a:xfrm>
          <a:prstGeom prst="rect">
            <a:avLst/>
          </a:prstGeom>
          <a:noFill/>
          <a:ln>
            <a:solidFill>
              <a:srgbClr val="3B3838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 b="1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en-US" dirty="0"/>
              <a:t>CI/CD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E38633-054C-33DF-2BC8-CEE52F2E1CAB}"/>
              </a:ext>
            </a:extLst>
          </p:cNvPr>
          <p:cNvSpPr txBox="1"/>
          <p:nvPr/>
        </p:nvSpPr>
        <p:spPr>
          <a:xfrm>
            <a:off x="7657368" y="5964234"/>
            <a:ext cx="643984" cy="369332"/>
          </a:xfrm>
          <a:prstGeom prst="rect">
            <a:avLst/>
          </a:prstGeom>
          <a:noFill/>
          <a:ln>
            <a:solidFill>
              <a:srgbClr val="3B3838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 b="1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en-US" dirty="0"/>
              <a:t>k8s</a:t>
            </a:r>
          </a:p>
        </p:txBody>
      </p:sp>
    </p:spTree>
    <p:extLst>
      <p:ext uri="{BB962C8B-B14F-4D97-AF65-F5344CB8AC3E}">
        <p14:creationId xmlns:p14="http://schemas.microsoft.com/office/powerpoint/2010/main" val="27506735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55B5266-ED62-7B2B-D68B-97B96AE95D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E4BFC80-9F55-B58C-C60D-DF473C667020}"/>
              </a:ext>
            </a:extLst>
          </p:cNvPr>
          <p:cNvSpPr/>
          <p:nvPr/>
        </p:nvSpPr>
        <p:spPr>
          <a:xfrm>
            <a:off x="378118" y="2650576"/>
            <a:ext cx="3636597" cy="3694727"/>
          </a:xfrm>
          <a:prstGeom prst="rect">
            <a:avLst/>
          </a:prstGeom>
          <a:noFill/>
          <a:ln>
            <a:solidFill>
              <a:srgbClr val="FFE699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EFA3CA5-2C3A-1A2A-C90D-AEC92943E853}"/>
              </a:ext>
            </a:extLst>
          </p:cNvPr>
          <p:cNvSpPr/>
          <p:nvPr/>
        </p:nvSpPr>
        <p:spPr>
          <a:xfrm>
            <a:off x="4115956" y="2650576"/>
            <a:ext cx="7027666" cy="3694727"/>
          </a:xfrm>
          <a:prstGeom prst="rect">
            <a:avLst/>
          </a:prstGeom>
          <a:noFill/>
          <a:ln>
            <a:solidFill>
              <a:srgbClr val="FFE699"/>
            </a:solidFill>
            <a:prstDash val="lgDash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6A9493-535F-2A9E-B349-24221FB5240A}"/>
              </a:ext>
            </a:extLst>
          </p:cNvPr>
          <p:cNvSpPr txBox="1"/>
          <p:nvPr/>
        </p:nvSpPr>
        <p:spPr>
          <a:xfrm>
            <a:off x="3468012" y="5018822"/>
            <a:ext cx="1240232" cy="523220"/>
          </a:xfrm>
          <a:prstGeom prst="rect">
            <a:avLst/>
          </a:prstGeom>
          <a:solidFill>
            <a:srgbClr val="3B3838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 algn="ctr">
              <a:buNone/>
            </a:pPr>
            <a:r>
              <a:rPr lang="ru-RU" sz="1400" dirty="0"/>
              <a:t>Образы приложений</a:t>
            </a:r>
            <a:endParaRPr lang="en-US" sz="1400" dirty="0"/>
          </a:p>
        </p:txBody>
      </p:sp>
      <p:pic>
        <p:nvPicPr>
          <p:cNvPr id="95" name="Рисунок 94">
            <a:extLst>
              <a:ext uri="{FF2B5EF4-FFF2-40B4-BE49-F238E27FC236}">
                <a16:creationId xmlns:a16="http://schemas.microsoft.com/office/drawing/2014/main" id="{441AEC12-BCAD-B34C-1DC9-650243CA1A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9694" y="3227210"/>
            <a:ext cx="1549461" cy="8873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C0E80E4-03C9-160B-4FB4-2BCAB885825D}"/>
              </a:ext>
            </a:extLst>
          </p:cNvPr>
          <p:cNvSpPr txBox="1"/>
          <p:nvPr/>
        </p:nvSpPr>
        <p:spPr>
          <a:xfrm>
            <a:off x="0" y="578479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E699"/>
                </a:solidFill>
                <a:latin typeface="Consolas" panose="020B0609020204030204" pitchFamily="49" charset="0"/>
              </a:rPr>
              <a:t>K8s </a:t>
            </a:r>
            <a:r>
              <a:rPr lang="ru-RU" sz="3200" b="1" dirty="0">
                <a:solidFill>
                  <a:srgbClr val="FFE699"/>
                </a:solidFill>
                <a:latin typeface="Consolas" panose="020B0609020204030204" pitchFamily="49" charset="0"/>
              </a:rPr>
              <a:t>и уязвимости</a:t>
            </a:r>
            <a:endParaRPr lang="en-US" sz="3200" b="1" dirty="0">
              <a:solidFill>
                <a:srgbClr val="FFE699"/>
              </a:solidFill>
              <a:latin typeface="Consolas" panose="020B0609020204030204" pitchFamily="49" charset="0"/>
            </a:endParaRPr>
          </a:p>
        </p:txBody>
      </p:sp>
      <p:pic>
        <p:nvPicPr>
          <p:cNvPr id="80" name="Рисунок 79">
            <a:extLst>
              <a:ext uri="{FF2B5EF4-FFF2-40B4-BE49-F238E27FC236}">
                <a16:creationId xmlns:a16="http://schemas.microsoft.com/office/drawing/2014/main" id="{ABE40022-01FA-1D95-059D-E11AD5DF01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56780" y="4687599"/>
            <a:ext cx="592146" cy="538880"/>
          </a:xfrm>
          <a:prstGeom prst="rect">
            <a:avLst/>
          </a:prstGeom>
        </p:spPr>
      </p:pic>
      <p:pic>
        <p:nvPicPr>
          <p:cNvPr id="84" name="Рисунок 83">
            <a:extLst>
              <a:ext uri="{FF2B5EF4-FFF2-40B4-BE49-F238E27FC236}">
                <a16:creationId xmlns:a16="http://schemas.microsoft.com/office/drawing/2014/main" id="{310D8B2E-37C8-A1F4-ED94-89B4B69112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45496" y="3969351"/>
            <a:ext cx="683219" cy="561298"/>
          </a:xfrm>
          <a:prstGeom prst="rect">
            <a:avLst/>
          </a:prstGeom>
        </p:spPr>
      </p:pic>
      <p:pic>
        <p:nvPicPr>
          <p:cNvPr id="88" name="Рисунок 87">
            <a:extLst>
              <a:ext uri="{FF2B5EF4-FFF2-40B4-BE49-F238E27FC236}">
                <a16:creationId xmlns:a16="http://schemas.microsoft.com/office/drawing/2014/main" id="{924793E4-8DE2-E40B-A49D-7D3AAD2E95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90932" y="5383429"/>
            <a:ext cx="639391" cy="53888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FF1F89B-8501-2BD4-1161-66702A90AFD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354" y="4324420"/>
            <a:ext cx="1609668" cy="16096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A483B6F-5166-5BAF-9FFC-37EBDD4C3FBB}"/>
              </a:ext>
            </a:extLst>
          </p:cNvPr>
          <p:cNvSpPr txBox="1"/>
          <p:nvPr/>
        </p:nvSpPr>
        <p:spPr>
          <a:xfrm>
            <a:off x="751901" y="4793315"/>
            <a:ext cx="8570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 algn="r">
              <a:buNone/>
            </a:pPr>
            <a:r>
              <a:rPr lang="ru-RU" sz="1400" dirty="0"/>
              <a:t>Код</a:t>
            </a:r>
            <a:endParaRPr lang="en-US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D9141A-A006-B34B-09F0-AA771E211F08}"/>
              </a:ext>
            </a:extLst>
          </p:cNvPr>
          <p:cNvSpPr txBox="1"/>
          <p:nvPr/>
        </p:nvSpPr>
        <p:spPr>
          <a:xfrm>
            <a:off x="565630" y="3958218"/>
            <a:ext cx="10432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 algn="r">
              <a:buNone/>
            </a:pPr>
            <a:r>
              <a:rPr lang="ru-RU" sz="1400" dirty="0"/>
              <a:t>Базовые образы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F9EDFD-AB05-AEAC-EE8B-0E71E75BEE6B}"/>
              </a:ext>
            </a:extLst>
          </p:cNvPr>
          <p:cNvSpPr txBox="1"/>
          <p:nvPr/>
        </p:nvSpPr>
        <p:spPr>
          <a:xfrm>
            <a:off x="296523" y="5493732"/>
            <a:ext cx="13823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 algn="r">
              <a:buNone/>
            </a:pPr>
            <a:r>
              <a:rPr lang="ru-RU" sz="1400" dirty="0"/>
              <a:t>Зависимости</a:t>
            </a:r>
            <a:endParaRPr lang="en-US" sz="1400" dirty="0"/>
          </a:p>
        </p:txBody>
      </p:sp>
      <p:sp>
        <p:nvSpPr>
          <p:cNvPr id="14" name="Правая фигурная скобка 13">
            <a:extLst>
              <a:ext uri="{FF2B5EF4-FFF2-40B4-BE49-F238E27FC236}">
                <a16:creationId xmlns:a16="http://schemas.microsoft.com/office/drawing/2014/main" id="{25D3D590-7204-8DB2-EB4B-80A7FCDD9FE7}"/>
              </a:ext>
            </a:extLst>
          </p:cNvPr>
          <p:cNvSpPr/>
          <p:nvPr/>
        </p:nvSpPr>
        <p:spPr>
          <a:xfrm>
            <a:off x="2272690" y="3893988"/>
            <a:ext cx="301025" cy="2106429"/>
          </a:xfrm>
          <a:prstGeom prst="rightBrace">
            <a:avLst>
              <a:gd name="adj1" fmla="val 203038"/>
              <a:gd name="adj2" fmla="val 50000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C2CD0265-58DF-ED2E-5DBC-9B44FF5FCBD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22589" y="4530649"/>
            <a:ext cx="731243" cy="73923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C65FE03-D57E-E210-477B-0A120ECEB3C6}"/>
              </a:ext>
            </a:extLst>
          </p:cNvPr>
          <p:cNvSpPr txBox="1"/>
          <p:nvPr/>
        </p:nvSpPr>
        <p:spPr>
          <a:xfrm>
            <a:off x="2562208" y="5205352"/>
            <a:ext cx="85700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 algn="ctr">
              <a:buNone/>
            </a:pPr>
            <a:r>
              <a:rPr lang="en-US" sz="1400" dirty="0"/>
              <a:t>Build</a:t>
            </a:r>
          </a:p>
        </p:txBody>
      </p:sp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867D1FF3-4B65-9593-BDB8-EF8EDC9A77B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28601" y="3304747"/>
            <a:ext cx="1002708" cy="762401"/>
          </a:xfrm>
          <a:prstGeom prst="rect">
            <a:avLst/>
          </a:prstGeom>
        </p:spPr>
      </p:pic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644A48B7-9A9F-60C2-22D9-5841C4EB9D18}"/>
              </a:ext>
            </a:extLst>
          </p:cNvPr>
          <p:cNvSpPr/>
          <p:nvPr/>
        </p:nvSpPr>
        <p:spPr>
          <a:xfrm>
            <a:off x="7603454" y="4382063"/>
            <a:ext cx="3220756" cy="141944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1" name="Рисунок 100">
            <a:extLst>
              <a:ext uri="{FF2B5EF4-FFF2-40B4-BE49-F238E27FC236}">
                <a16:creationId xmlns:a16="http://schemas.microsoft.com/office/drawing/2014/main" id="{7534A11B-CA0A-4D52-3EBB-227E4FA7C91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54469" y="4501442"/>
            <a:ext cx="725038" cy="725038"/>
          </a:xfrm>
          <a:prstGeom prst="rect">
            <a:avLst/>
          </a:prstGeom>
        </p:spPr>
      </p:pic>
      <p:pic>
        <p:nvPicPr>
          <p:cNvPr id="102" name="Рисунок 101">
            <a:extLst>
              <a:ext uri="{FF2B5EF4-FFF2-40B4-BE49-F238E27FC236}">
                <a16:creationId xmlns:a16="http://schemas.microsoft.com/office/drawing/2014/main" id="{BA27083D-8512-A1FC-F7DC-A9D8823F78B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27737" y="4501442"/>
            <a:ext cx="725038" cy="725038"/>
          </a:xfrm>
          <a:prstGeom prst="rect">
            <a:avLst/>
          </a:prstGeom>
        </p:spPr>
      </p:pic>
      <p:pic>
        <p:nvPicPr>
          <p:cNvPr id="103" name="Рисунок 102">
            <a:extLst>
              <a:ext uri="{FF2B5EF4-FFF2-40B4-BE49-F238E27FC236}">
                <a16:creationId xmlns:a16="http://schemas.microsoft.com/office/drawing/2014/main" id="{AC539DF7-2FE8-613E-150D-DE20FF20FD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01006" y="4501442"/>
            <a:ext cx="725038" cy="725038"/>
          </a:xfrm>
          <a:prstGeom prst="rect">
            <a:avLst/>
          </a:prstGeom>
        </p:spPr>
      </p:pic>
      <p:pic>
        <p:nvPicPr>
          <p:cNvPr id="69" name="Рисунок 68">
            <a:extLst>
              <a:ext uri="{FF2B5EF4-FFF2-40B4-BE49-F238E27FC236}">
                <a16:creationId xmlns:a16="http://schemas.microsoft.com/office/drawing/2014/main" id="{995D5453-5E06-7219-74C9-A4D97A7A634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425" y="4681154"/>
            <a:ext cx="924738" cy="896199"/>
          </a:xfrm>
          <a:prstGeom prst="rect">
            <a:avLst/>
          </a:prstGeom>
        </p:spPr>
      </p:pic>
      <p:sp>
        <p:nvSpPr>
          <p:cNvPr id="105" name="TextBox 104">
            <a:extLst>
              <a:ext uri="{FF2B5EF4-FFF2-40B4-BE49-F238E27FC236}">
                <a16:creationId xmlns:a16="http://schemas.microsoft.com/office/drawing/2014/main" id="{3584B527-B717-9A0C-B4D1-8A42718F6CD5}"/>
              </a:ext>
            </a:extLst>
          </p:cNvPr>
          <p:cNvSpPr txBox="1"/>
          <p:nvPr/>
        </p:nvSpPr>
        <p:spPr>
          <a:xfrm>
            <a:off x="4141987" y="5964234"/>
            <a:ext cx="2696018" cy="369332"/>
          </a:xfrm>
          <a:prstGeom prst="rect">
            <a:avLst/>
          </a:prstGeom>
          <a:noFill/>
          <a:ln>
            <a:solidFill>
              <a:srgbClr val="3B3838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 b="1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en-US" dirty="0"/>
              <a:t>Container registry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3D7FB0-B973-2644-A7D9-9DC3F0B2EBE0}"/>
              </a:ext>
            </a:extLst>
          </p:cNvPr>
          <p:cNvSpPr txBox="1"/>
          <p:nvPr/>
        </p:nvSpPr>
        <p:spPr>
          <a:xfrm>
            <a:off x="423698" y="1377570"/>
            <a:ext cx="458038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buFont typeface="Arial" panose="020B0604020202020204" pitchFamily="34" charset="0"/>
              <a:buNone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/>
            <a:r>
              <a:rPr lang="ru-RU" sz="2400" dirty="0"/>
              <a:t>Несколько зон ответственности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AF2F460-3BE3-FC2D-4A1F-2EE8DC267BAB}"/>
              </a:ext>
            </a:extLst>
          </p:cNvPr>
          <p:cNvSpPr txBox="1"/>
          <p:nvPr/>
        </p:nvSpPr>
        <p:spPr>
          <a:xfrm>
            <a:off x="2833992" y="5964234"/>
            <a:ext cx="1085248" cy="307777"/>
          </a:xfrm>
          <a:prstGeom prst="rect">
            <a:avLst/>
          </a:prstGeom>
          <a:noFill/>
          <a:ln>
            <a:solidFill>
              <a:srgbClr val="3B3838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 b="1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en-US" dirty="0"/>
              <a:t>CI/CD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EF905D-0C84-BE9D-CE2A-3CA8D8A6343D}"/>
              </a:ext>
            </a:extLst>
          </p:cNvPr>
          <p:cNvSpPr txBox="1"/>
          <p:nvPr/>
        </p:nvSpPr>
        <p:spPr>
          <a:xfrm>
            <a:off x="7657368" y="5964234"/>
            <a:ext cx="643984" cy="369332"/>
          </a:xfrm>
          <a:prstGeom prst="rect">
            <a:avLst/>
          </a:prstGeom>
          <a:noFill/>
          <a:ln>
            <a:solidFill>
              <a:srgbClr val="3B3838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 b="1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en-US" dirty="0"/>
              <a:t>k8s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7252B6-6493-031E-5318-F093E8CF6B43}"/>
              </a:ext>
            </a:extLst>
          </p:cNvPr>
          <p:cNvSpPr txBox="1"/>
          <p:nvPr/>
        </p:nvSpPr>
        <p:spPr>
          <a:xfrm>
            <a:off x="4186653" y="2830852"/>
            <a:ext cx="1240232" cy="523220"/>
          </a:xfrm>
          <a:prstGeom prst="rect">
            <a:avLst/>
          </a:prstGeom>
          <a:solidFill>
            <a:srgbClr val="3B3838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 algn="ctr">
              <a:buNone/>
            </a:pPr>
            <a:r>
              <a:rPr lang="ru-RU" sz="1400" dirty="0"/>
              <a:t>3</a:t>
            </a:r>
            <a:r>
              <a:rPr lang="en-US" sz="1400" baseline="30000" dirty="0" err="1"/>
              <a:t>rd</a:t>
            </a:r>
            <a:r>
              <a:rPr lang="en-US" sz="1400" dirty="0"/>
              <a:t> party</a:t>
            </a:r>
          </a:p>
          <a:p>
            <a:pPr marL="0" indent="0" algn="ctr">
              <a:buNone/>
            </a:pPr>
            <a:r>
              <a:rPr lang="ru-RU" sz="1400" dirty="0"/>
              <a:t>образы</a:t>
            </a:r>
            <a:endParaRPr lang="en-US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45F59B-DDED-D80B-4597-5BF6A95134E6}"/>
              </a:ext>
            </a:extLst>
          </p:cNvPr>
          <p:cNvSpPr txBox="1"/>
          <p:nvPr/>
        </p:nvSpPr>
        <p:spPr>
          <a:xfrm>
            <a:off x="6276796" y="2834432"/>
            <a:ext cx="1240232" cy="523220"/>
          </a:xfrm>
          <a:prstGeom prst="rect">
            <a:avLst/>
          </a:prstGeom>
          <a:solidFill>
            <a:srgbClr val="3B3838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 algn="ctr">
              <a:buNone/>
            </a:pPr>
            <a:r>
              <a:rPr lang="ru-RU" sz="1400" dirty="0"/>
              <a:t>системные</a:t>
            </a:r>
            <a:endParaRPr lang="en-US" sz="1400" dirty="0"/>
          </a:p>
          <a:p>
            <a:pPr marL="0" indent="0" algn="ctr">
              <a:buNone/>
            </a:pPr>
            <a:r>
              <a:rPr lang="ru-RU" sz="1400" dirty="0"/>
              <a:t>образы</a:t>
            </a:r>
            <a:endParaRPr lang="en-US" sz="1400" dirty="0"/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252992D9-321A-4ADF-B43F-2C170061F32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34060" y="4207424"/>
            <a:ext cx="1142967" cy="88351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CDC1476-7843-9C0B-6922-9AAD1B5FF675}"/>
              </a:ext>
            </a:extLst>
          </p:cNvPr>
          <p:cNvSpPr txBox="1"/>
          <p:nvPr/>
        </p:nvSpPr>
        <p:spPr>
          <a:xfrm>
            <a:off x="423698" y="2713082"/>
            <a:ext cx="1085248" cy="369332"/>
          </a:xfrm>
          <a:prstGeom prst="rect">
            <a:avLst/>
          </a:prstGeom>
          <a:noFill/>
          <a:ln>
            <a:solidFill>
              <a:srgbClr val="3B3838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 b="1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en-US" dirty="0">
                <a:solidFill>
                  <a:srgbClr val="FFE699"/>
                </a:solidFill>
              </a:rPr>
              <a:t>SSDLC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0984B0-0D8A-50A3-2FE3-4655338FAB9B}"/>
              </a:ext>
            </a:extLst>
          </p:cNvPr>
          <p:cNvSpPr txBox="1"/>
          <p:nvPr/>
        </p:nvSpPr>
        <p:spPr>
          <a:xfrm>
            <a:off x="9626321" y="2713082"/>
            <a:ext cx="1386082" cy="646331"/>
          </a:xfrm>
          <a:prstGeom prst="rect">
            <a:avLst/>
          </a:prstGeom>
          <a:noFill/>
          <a:ln>
            <a:solidFill>
              <a:srgbClr val="3B3838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 b="1">
                <a:solidFill>
                  <a:schemeClr val="bg1">
                    <a:lumMod val="85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en-US" dirty="0">
                <a:solidFill>
                  <a:srgbClr val="FFE699"/>
                </a:solidFill>
              </a:rPr>
              <a:t>Container security</a:t>
            </a:r>
          </a:p>
        </p:txBody>
      </p:sp>
    </p:spTree>
    <p:extLst>
      <p:ext uri="{BB962C8B-B14F-4D97-AF65-F5344CB8AC3E}">
        <p14:creationId xmlns:p14="http://schemas.microsoft.com/office/powerpoint/2010/main" val="29517791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50B24B0-B7E6-E3C2-E562-EFB9BB0D7F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4F3906-E8FF-28A7-085E-489352B079AA}"/>
              </a:ext>
            </a:extLst>
          </p:cNvPr>
          <p:cNvSpPr txBox="1"/>
          <p:nvPr/>
        </p:nvSpPr>
        <p:spPr>
          <a:xfrm>
            <a:off x="0" y="622022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K8s </a:t>
            </a:r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и уязвимости</a:t>
            </a:r>
            <a:endParaRPr lang="en-US" sz="3200" b="1" dirty="0">
              <a:solidFill>
                <a:schemeClr val="accent4">
                  <a:lumMod val="40000"/>
                  <a:lumOff val="60000"/>
                </a:schemeClr>
              </a:solidFill>
              <a:latin typeface="Consolas" panose="020B0609020204030204" pitchFamily="49" charset="0"/>
            </a:endParaRPr>
          </a:p>
        </p:txBody>
      </p: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6507C126-CD32-4F43-27D3-7980B5AB39D9}"/>
              </a:ext>
            </a:extLst>
          </p:cNvPr>
          <p:cNvGrpSpPr/>
          <p:nvPr/>
        </p:nvGrpSpPr>
        <p:grpSpPr>
          <a:xfrm>
            <a:off x="5619129" y="1806897"/>
            <a:ext cx="6084735" cy="4019981"/>
            <a:chOff x="5255014" y="2001704"/>
            <a:chExt cx="6084735" cy="4019981"/>
          </a:xfrm>
        </p:grpSpPr>
        <p:grpSp>
          <p:nvGrpSpPr>
            <p:cNvPr id="31" name="Группа 30">
              <a:extLst>
                <a:ext uri="{FF2B5EF4-FFF2-40B4-BE49-F238E27FC236}">
                  <a16:creationId xmlns:a16="http://schemas.microsoft.com/office/drawing/2014/main" id="{DAA140D0-C9A7-6556-BECC-02B44383033F}"/>
                </a:ext>
              </a:extLst>
            </p:cNvPr>
            <p:cNvGrpSpPr/>
            <p:nvPr/>
          </p:nvGrpSpPr>
          <p:grpSpPr>
            <a:xfrm>
              <a:off x="5255014" y="2001704"/>
              <a:ext cx="6084735" cy="3726754"/>
              <a:chOff x="4724436" y="1730771"/>
              <a:chExt cx="6084735" cy="3726754"/>
            </a:xfrm>
          </p:grpSpPr>
          <p:grpSp>
            <p:nvGrpSpPr>
              <p:cNvPr id="34" name="Группа 33">
                <a:extLst>
                  <a:ext uri="{FF2B5EF4-FFF2-40B4-BE49-F238E27FC236}">
                    <a16:creationId xmlns:a16="http://schemas.microsoft.com/office/drawing/2014/main" id="{497B02A5-924E-578C-810E-4F01BB4D5A42}"/>
                  </a:ext>
                </a:extLst>
              </p:cNvPr>
              <p:cNvGrpSpPr/>
              <p:nvPr/>
            </p:nvGrpSpPr>
            <p:grpSpPr>
              <a:xfrm>
                <a:off x="4724436" y="1730771"/>
                <a:ext cx="6084735" cy="3726754"/>
                <a:chOff x="4724436" y="1730771"/>
                <a:chExt cx="6084735" cy="3726754"/>
              </a:xfrm>
            </p:grpSpPr>
            <p:pic>
              <p:nvPicPr>
                <p:cNvPr id="38" name="Рисунок 37">
                  <a:extLst>
                    <a:ext uri="{FF2B5EF4-FFF2-40B4-BE49-F238E27FC236}">
                      <a16:creationId xmlns:a16="http://schemas.microsoft.com/office/drawing/2014/main" id="{C81893EC-1727-794B-F5DE-2A780F066F4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7749239" y="1730771"/>
                  <a:ext cx="3059932" cy="3726754"/>
                </a:xfrm>
                <a:prstGeom prst="rect">
                  <a:avLst/>
                </a:prstGeom>
              </p:spPr>
            </p:pic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E8D43431-2CAB-1EC8-5F59-0D07322DB2A8}"/>
                    </a:ext>
                  </a:extLst>
                </p:cNvPr>
                <p:cNvSpPr txBox="1"/>
                <p:nvPr/>
              </p:nvSpPr>
              <p:spPr>
                <a:xfrm>
                  <a:off x="8958485" y="2343500"/>
                  <a:ext cx="768878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ru-RU" sz="2800" b="1" dirty="0">
                      <a:latin typeface="Consolas" panose="020B0609020204030204" pitchFamily="49" charset="0"/>
                    </a:rPr>
                    <a:t>11к</a:t>
                  </a:r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44D60413-2F65-07AB-C512-B3FF114E731C}"/>
                    </a:ext>
                  </a:extLst>
                </p:cNvPr>
                <p:cNvSpPr txBox="1"/>
                <p:nvPr/>
              </p:nvSpPr>
              <p:spPr>
                <a:xfrm>
                  <a:off x="4724436" y="1774527"/>
                  <a:ext cx="2814964" cy="7078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>
                    <a:defRPr sz="2000" b="1">
                      <a:solidFill>
                        <a:schemeClr val="bg1"/>
                      </a:solidFill>
                      <a:latin typeface="Consolas" panose="020B0609020204030204" pitchFamily="49" charset="0"/>
                    </a:defRPr>
                  </a:lvl1pPr>
                </a:lstStyle>
                <a:p>
                  <a:pPr algn="r"/>
                  <a:r>
                    <a:rPr lang="ru-RU" dirty="0"/>
                    <a:t>Первичное сканирование</a:t>
                  </a:r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6E53A77F-8FA3-3132-D49C-2E7F3F128A9F}"/>
                    </a:ext>
                  </a:extLst>
                </p:cNvPr>
                <p:cNvSpPr txBox="1"/>
                <p:nvPr/>
              </p:nvSpPr>
              <p:spPr>
                <a:xfrm>
                  <a:off x="8958485" y="3185509"/>
                  <a:ext cx="768878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ru-RU" sz="2800" b="1" dirty="0">
                      <a:latin typeface="Consolas" panose="020B0609020204030204" pitchFamily="49" charset="0"/>
                    </a:rPr>
                    <a:t>6к</a:t>
                  </a: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33246C7E-63CB-12D2-8C35-A0A28337957F}"/>
                    </a:ext>
                  </a:extLst>
                </p:cNvPr>
                <p:cNvSpPr txBox="1"/>
                <p:nvPr/>
              </p:nvSpPr>
              <p:spPr>
                <a:xfrm>
                  <a:off x="6301311" y="2526169"/>
                  <a:ext cx="2052551" cy="7078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ru-RU" sz="2000" b="1" dirty="0">
                      <a:solidFill>
                        <a:schemeClr val="bg1"/>
                      </a:solidFill>
                      <a:latin typeface="Consolas" panose="020B0609020204030204" pitchFamily="49" charset="0"/>
                    </a:rPr>
                    <a:t>Обновление </a:t>
                  </a:r>
                  <a:r>
                    <a:rPr lang="en-US" sz="2000" b="1" dirty="0">
                      <a:solidFill>
                        <a:schemeClr val="bg1"/>
                      </a:solidFill>
                      <a:latin typeface="Consolas" panose="020B0609020204030204" pitchFamily="49" charset="0"/>
                    </a:rPr>
                    <a:t>base image</a:t>
                  </a:r>
                  <a:endParaRPr lang="ru-RU" sz="2000" b="1" dirty="0">
                    <a:solidFill>
                      <a:schemeClr val="bg1"/>
                    </a:solidFill>
                    <a:latin typeface="Consolas" panose="020B0609020204030204" pitchFamily="49" charset="0"/>
                  </a:endParaRP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9D9FCE8E-26BC-0614-8077-EB58566DF186}"/>
                    </a:ext>
                  </a:extLst>
                </p:cNvPr>
                <p:cNvSpPr txBox="1"/>
                <p:nvPr/>
              </p:nvSpPr>
              <p:spPr>
                <a:xfrm>
                  <a:off x="6227174" y="3378588"/>
                  <a:ext cx="2052552" cy="8309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>
                    <a:defRPr sz="2000" b="1">
                      <a:solidFill>
                        <a:schemeClr val="bg1"/>
                      </a:solidFill>
                      <a:latin typeface="Consolas" panose="020B0609020204030204" pitchFamily="49" charset="0"/>
                    </a:defRPr>
                  </a:lvl1pPr>
                </a:lstStyle>
                <a:p>
                  <a:pPr algn="r"/>
                  <a:r>
                    <a:rPr lang="ru-RU" dirty="0"/>
                    <a:t>Обновление пакетов 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3C89E239-40C3-C871-DD72-523D9532EAEC}"/>
                    </a:ext>
                  </a:extLst>
                </p:cNvPr>
                <p:cNvSpPr txBox="1"/>
                <p:nvPr/>
              </p:nvSpPr>
              <p:spPr>
                <a:xfrm>
                  <a:off x="8958485" y="3952800"/>
                  <a:ext cx="768878" cy="52322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ru-RU" sz="2800" b="1" dirty="0">
                      <a:latin typeface="Consolas" panose="020B0609020204030204" pitchFamily="49" charset="0"/>
                    </a:rPr>
                    <a:t>1к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B0D1C69A-3559-83F2-5FEE-3475320B253A}"/>
                    </a:ext>
                  </a:extLst>
                </p:cNvPr>
                <p:cNvSpPr txBox="1"/>
                <p:nvPr/>
              </p:nvSpPr>
              <p:spPr>
                <a:xfrm>
                  <a:off x="6421078" y="4231713"/>
                  <a:ext cx="2236644" cy="70788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 algn="r">
                    <a:defRPr sz="2000" b="1">
                      <a:solidFill>
                        <a:schemeClr val="bg1"/>
                      </a:solidFill>
                      <a:latin typeface="Consolas" panose="020B0609020204030204" pitchFamily="49" charset="0"/>
                    </a:defRPr>
                  </a:lvl1pPr>
                </a:lstStyle>
                <a:p>
                  <a:r>
                    <a:rPr lang="ru-RU" dirty="0"/>
                    <a:t>Триаж, приоритезация </a:t>
                  </a:r>
                </a:p>
              </p:txBody>
            </p:sp>
          </p:grpSp>
          <p:cxnSp>
            <p:nvCxnSpPr>
              <p:cNvPr id="35" name="Прямая соединительная линия 34">
                <a:extLst>
                  <a:ext uri="{FF2B5EF4-FFF2-40B4-BE49-F238E27FC236}">
                    <a16:creationId xmlns:a16="http://schemas.microsoft.com/office/drawing/2014/main" id="{CAF858AA-1097-F19D-60B7-0C6525E588A0}"/>
                  </a:ext>
                </a:extLst>
              </p:cNvPr>
              <p:cNvCxnSpPr/>
              <p:nvPr/>
            </p:nvCxnSpPr>
            <p:spPr>
              <a:xfrm>
                <a:off x="7960093" y="2906831"/>
                <a:ext cx="2608446" cy="0"/>
              </a:xfrm>
              <a:prstGeom prst="line">
                <a:avLst/>
              </a:prstGeom>
              <a:ln>
                <a:solidFill>
                  <a:srgbClr val="FFE699"/>
                </a:solidFill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>
                <a:extLst>
                  <a:ext uri="{FF2B5EF4-FFF2-40B4-BE49-F238E27FC236}">
                    <a16:creationId xmlns:a16="http://schemas.microsoft.com/office/drawing/2014/main" id="{B9843461-3BBC-430F-80D6-70756EC1DE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04999" y="3774502"/>
                <a:ext cx="2061409" cy="0"/>
              </a:xfrm>
              <a:prstGeom prst="line">
                <a:avLst/>
              </a:prstGeom>
              <a:ln>
                <a:solidFill>
                  <a:srgbClr val="FFE699"/>
                </a:solidFill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>
                <a:extLst>
                  <a:ext uri="{FF2B5EF4-FFF2-40B4-BE49-F238E27FC236}">
                    <a16:creationId xmlns:a16="http://schemas.microsoft.com/office/drawing/2014/main" id="{5FBDFD68-86C0-1C71-135D-FAEE0AB190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99371" y="4619610"/>
                <a:ext cx="1430153" cy="0"/>
              </a:xfrm>
              <a:prstGeom prst="line">
                <a:avLst/>
              </a:prstGeom>
              <a:ln>
                <a:solidFill>
                  <a:srgbClr val="FFE699"/>
                </a:solidFill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6AD0C09-D161-76FF-5D00-A9726659AEA0}"/>
                </a:ext>
              </a:extLst>
            </p:cNvPr>
            <p:cNvSpPr txBox="1"/>
            <p:nvPr/>
          </p:nvSpPr>
          <p:spPr>
            <a:xfrm>
              <a:off x="7525024" y="5313799"/>
              <a:ext cx="1770892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ru-RU" sz="2000" b="1" dirty="0">
                  <a:solidFill>
                    <a:schemeClr val="bg1"/>
                  </a:solidFill>
                  <a:latin typeface="Consolas" panose="020B0609020204030204" pitchFamily="49" charset="0"/>
                </a:rPr>
                <a:t>Принятие рисков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51EDBFA-3030-916F-2B61-AB5B73F8F27C}"/>
                </a:ext>
              </a:extLst>
            </p:cNvPr>
            <p:cNvSpPr txBox="1"/>
            <p:nvPr/>
          </p:nvSpPr>
          <p:spPr>
            <a:xfrm>
              <a:off x="9597323" y="5109446"/>
              <a:ext cx="55235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2000" b="1" dirty="0">
                  <a:solidFill>
                    <a:srgbClr val="C00000"/>
                  </a:solidFill>
                  <a:latin typeface="Consolas" panose="020B0609020204030204" pitchFamily="49" charset="0"/>
                </a:rPr>
                <a:t>20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5D7BC54E-FE5A-9145-4FFB-71899F7F8BFC}"/>
              </a:ext>
            </a:extLst>
          </p:cNvPr>
          <p:cNvSpPr txBox="1"/>
          <p:nvPr/>
        </p:nvSpPr>
        <p:spPr>
          <a:xfrm>
            <a:off x="674779" y="1969801"/>
            <a:ext cx="54212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Большое количество уязвимостей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314B32-ED32-B56C-922C-E5B0CE9E0DA9}"/>
              </a:ext>
            </a:extLst>
          </p:cNvPr>
          <p:cNvSpPr txBox="1"/>
          <p:nvPr/>
        </p:nvSpPr>
        <p:spPr>
          <a:xfrm>
            <a:off x="710458" y="2394782"/>
            <a:ext cx="50974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в одном отчете может быть </a:t>
            </a:r>
            <a:r>
              <a:rPr lang="en-US" dirty="0"/>
              <a:t>&gt; </a:t>
            </a:r>
            <a:r>
              <a:rPr lang="ru-RU" dirty="0"/>
              <a:t>100к строк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0262C9-7128-F83B-D574-C2FC7EDFC553}"/>
              </a:ext>
            </a:extLst>
          </p:cNvPr>
          <p:cNvSpPr txBox="1"/>
          <p:nvPr/>
        </p:nvSpPr>
        <p:spPr>
          <a:xfrm>
            <a:off x="674779" y="3429000"/>
            <a:ext cx="542122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buFont typeface="Arial" panose="020B0604020202020204" pitchFamily="34" charset="0"/>
              <a:buNone/>
              <a:defRPr sz="24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Достаточно много ошибочных срабатываний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898921-F3EF-D631-9268-9B77B814BB13}"/>
              </a:ext>
            </a:extLst>
          </p:cNvPr>
          <p:cNvSpPr txBox="1"/>
          <p:nvPr/>
        </p:nvSpPr>
        <p:spPr>
          <a:xfrm>
            <a:off x="710458" y="4259997"/>
            <a:ext cx="509748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/>
              <a:t>некорректная интерпретация метаданных и зависимостей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/>
              <a:t>сканирование образов на основе отечественных ОС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80482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BABD644-463B-91BE-6C69-7C2CE04F6B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CE04D9C-3E6B-A0D1-2344-7D88FE525E7B}"/>
              </a:ext>
            </a:extLst>
          </p:cNvPr>
          <p:cNvSpPr txBox="1"/>
          <p:nvPr/>
        </p:nvSpPr>
        <p:spPr>
          <a:xfrm>
            <a:off x="0" y="622022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K8s </a:t>
            </a:r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и уязвимости</a:t>
            </a:r>
            <a:endParaRPr lang="en-US" sz="3200" b="1" dirty="0">
              <a:solidFill>
                <a:schemeClr val="accent4">
                  <a:lumMod val="40000"/>
                  <a:lumOff val="60000"/>
                </a:schemeClr>
              </a:solidFill>
              <a:latin typeface="Consolas" panose="020B0609020204030204" pitchFamily="49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70106A6-B468-21D9-FF61-05920F9844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025" y="1997056"/>
            <a:ext cx="4520375" cy="30061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BB5FF9-5410-6F1C-CEA4-705C62322D6C}"/>
              </a:ext>
            </a:extLst>
          </p:cNvPr>
          <p:cNvSpPr txBox="1"/>
          <p:nvPr/>
        </p:nvSpPr>
        <p:spPr>
          <a:xfrm>
            <a:off x="1461116" y="1876669"/>
            <a:ext cx="53717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Нужна политика управления уязвимостями</a:t>
            </a:r>
            <a:endParaRPr lang="en-US" dirty="0"/>
          </a:p>
        </p:txBody>
      </p:sp>
      <p:sp>
        <p:nvSpPr>
          <p:cNvPr id="4" name="Стрелка: шеврон 3">
            <a:extLst>
              <a:ext uri="{FF2B5EF4-FFF2-40B4-BE49-F238E27FC236}">
                <a16:creationId xmlns:a16="http://schemas.microsoft.com/office/drawing/2014/main" id="{C68EFC9E-E28D-67D9-C44E-454A079FF88C}"/>
              </a:ext>
            </a:extLst>
          </p:cNvPr>
          <p:cNvSpPr/>
          <p:nvPr/>
        </p:nvSpPr>
        <p:spPr>
          <a:xfrm>
            <a:off x="1008167" y="2072879"/>
            <a:ext cx="271305" cy="435027"/>
          </a:xfrm>
          <a:prstGeom prst="chevron">
            <a:avLst/>
          </a:prstGeom>
          <a:solidFill>
            <a:srgbClr val="FFE6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E9ADA0-3C41-9897-F098-FC7D3561E9B4}"/>
              </a:ext>
            </a:extLst>
          </p:cNvPr>
          <p:cNvSpPr txBox="1"/>
          <p:nvPr/>
        </p:nvSpPr>
        <p:spPr>
          <a:xfrm>
            <a:off x="1461115" y="2792713"/>
            <a:ext cx="547224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Нужны специализированные средства класса </a:t>
            </a:r>
            <a:r>
              <a:rPr lang="en-US" dirty="0"/>
              <a:t>container security</a:t>
            </a:r>
          </a:p>
        </p:txBody>
      </p:sp>
      <p:sp>
        <p:nvSpPr>
          <p:cNvPr id="11" name="Стрелка: шеврон 10">
            <a:extLst>
              <a:ext uri="{FF2B5EF4-FFF2-40B4-BE49-F238E27FC236}">
                <a16:creationId xmlns:a16="http://schemas.microsoft.com/office/drawing/2014/main" id="{B6305E03-B39A-011D-8621-707F3EDB77D5}"/>
              </a:ext>
            </a:extLst>
          </p:cNvPr>
          <p:cNvSpPr/>
          <p:nvPr/>
        </p:nvSpPr>
        <p:spPr>
          <a:xfrm>
            <a:off x="1008167" y="2988923"/>
            <a:ext cx="271305" cy="435027"/>
          </a:xfrm>
          <a:prstGeom prst="chevron">
            <a:avLst/>
          </a:prstGeom>
          <a:solidFill>
            <a:srgbClr val="FFE6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604402-1E2B-7CA1-2F74-4634A728B2C5}"/>
              </a:ext>
            </a:extLst>
          </p:cNvPr>
          <p:cNvSpPr txBox="1"/>
          <p:nvPr/>
        </p:nvSpPr>
        <p:spPr>
          <a:xfrm>
            <a:off x="1461116" y="4109161"/>
            <a:ext cx="510045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Переход на внутренние доверенные </a:t>
            </a:r>
            <a:r>
              <a:rPr lang="en-US" dirty="0"/>
              <a:t>registry </a:t>
            </a:r>
            <a:r>
              <a:rPr lang="ru-RU" dirty="0"/>
              <a:t>и </a:t>
            </a:r>
            <a:r>
              <a:rPr lang="en-US" dirty="0"/>
              <a:t>golden images</a:t>
            </a:r>
          </a:p>
        </p:txBody>
      </p:sp>
      <p:sp>
        <p:nvSpPr>
          <p:cNvPr id="13" name="Стрелка: шеврон 12">
            <a:extLst>
              <a:ext uri="{FF2B5EF4-FFF2-40B4-BE49-F238E27FC236}">
                <a16:creationId xmlns:a16="http://schemas.microsoft.com/office/drawing/2014/main" id="{C20B2408-AB30-3D30-BDEF-08012ACB6ED6}"/>
              </a:ext>
            </a:extLst>
          </p:cNvPr>
          <p:cNvSpPr/>
          <p:nvPr/>
        </p:nvSpPr>
        <p:spPr>
          <a:xfrm>
            <a:off x="1008167" y="4274299"/>
            <a:ext cx="271305" cy="435027"/>
          </a:xfrm>
          <a:prstGeom prst="chevron">
            <a:avLst/>
          </a:prstGeom>
          <a:solidFill>
            <a:srgbClr val="FFE6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88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2A8735C-CA60-174D-D465-46AEF4BCA7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4EF1ADD-C775-1E23-412C-8FD69CDC80DB}"/>
              </a:ext>
            </a:extLst>
          </p:cNvPr>
          <p:cNvSpPr txBox="1"/>
          <p:nvPr/>
        </p:nvSpPr>
        <p:spPr>
          <a:xfrm>
            <a:off x="0" y="622022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Выводы</a:t>
            </a:r>
            <a:endParaRPr lang="en-US" sz="3200" b="1" dirty="0">
              <a:solidFill>
                <a:schemeClr val="accent4">
                  <a:lumMod val="40000"/>
                  <a:lumOff val="60000"/>
                </a:schemeClr>
              </a:solidFill>
              <a:latin typeface="Consolas" panose="020B0609020204030204" pitchFamily="49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AAEE60D-33DF-1CF7-F49A-12BDDE4073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664" y="3316904"/>
            <a:ext cx="3304480" cy="218504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98AF87C-2547-6000-89BB-D0CAF2E719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6173" y="2541762"/>
            <a:ext cx="1177461" cy="11411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CB9EF6-80E9-0E45-EAB2-7B66984FD862}"/>
              </a:ext>
            </a:extLst>
          </p:cNvPr>
          <p:cNvSpPr txBox="1"/>
          <p:nvPr/>
        </p:nvSpPr>
        <p:spPr>
          <a:xfrm>
            <a:off x="7265506" y="5010681"/>
            <a:ext cx="142998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Политики</a:t>
            </a:r>
            <a:endParaRPr lang="en-US" sz="20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59698D-B6A4-A4E9-E217-EF261AC25EC1}"/>
              </a:ext>
            </a:extLst>
          </p:cNvPr>
          <p:cNvSpPr txBox="1"/>
          <p:nvPr/>
        </p:nvSpPr>
        <p:spPr>
          <a:xfrm>
            <a:off x="8467363" y="5434631"/>
            <a:ext cx="184929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4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 algn="ctr">
              <a:buNone/>
            </a:pPr>
            <a:r>
              <a:rPr lang="ru-RU" sz="2000" dirty="0"/>
              <a:t>Архитектура</a:t>
            </a:r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F73AC6-050D-CBF4-A3D8-2B4BB2FC37BC}"/>
              </a:ext>
            </a:extLst>
          </p:cNvPr>
          <p:cNvSpPr txBox="1"/>
          <p:nvPr/>
        </p:nvSpPr>
        <p:spPr>
          <a:xfrm>
            <a:off x="10316653" y="4926800"/>
            <a:ext cx="151731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 algn="ctr">
              <a:buFont typeface="Arial" panose="020B0604020202020204" pitchFamily="34" charset="0"/>
              <a:buNone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r>
              <a:rPr lang="en-US" dirty="0"/>
              <a:t>Container Security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D8EFC8-A66C-94DD-0673-97BDDC955BE3}"/>
              </a:ext>
            </a:extLst>
          </p:cNvPr>
          <p:cNvSpPr txBox="1"/>
          <p:nvPr/>
        </p:nvSpPr>
        <p:spPr>
          <a:xfrm>
            <a:off x="7265506" y="1695066"/>
            <a:ext cx="399986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Безопасность </a:t>
            </a:r>
            <a:r>
              <a:rPr lang="en-US" dirty="0"/>
              <a:t>Kubernetes </a:t>
            </a:r>
            <a:r>
              <a:rPr lang="ru-RU" dirty="0"/>
              <a:t>в «суровом» энтерпрайзе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809AAE-7EB5-E206-8076-8AD2F0B099C9}"/>
              </a:ext>
            </a:extLst>
          </p:cNvPr>
          <p:cNvSpPr txBox="1"/>
          <p:nvPr/>
        </p:nvSpPr>
        <p:spPr>
          <a:xfrm>
            <a:off x="459012" y="3809180"/>
            <a:ext cx="6142013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Дополнительно: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>
                    <a:lumMod val="95000"/>
                  </a:schemeClr>
                </a:solidFill>
              </a:rPr>
              <a:t>отдельная команда 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container security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>
                    <a:lumMod val="95000"/>
                  </a:schemeClr>
                </a:solidFill>
              </a:rPr>
              <a:t>тесное взаимодействие с 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DevOps </a:t>
            </a:r>
            <a:r>
              <a:rPr lang="ru-RU" sz="2000" dirty="0">
                <a:solidFill>
                  <a:schemeClr val="bg1">
                    <a:lumMod val="95000"/>
                  </a:schemeClr>
                </a:solidFill>
              </a:rPr>
              <a:t>и эксплуатацией 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k8s</a:t>
            </a:r>
            <a:r>
              <a:rPr lang="ru-RU" sz="2000" dirty="0">
                <a:solidFill>
                  <a:schemeClr val="bg1">
                    <a:lumMod val="95000"/>
                  </a:schemeClr>
                </a:solidFill>
              </a:rPr>
              <a:t>, рабочие группы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>
                    <a:lumMod val="95000"/>
                  </a:schemeClr>
                </a:solidFill>
              </a:rPr>
              <a:t>вовлечение архитекторов, аналитиков </a:t>
            </a:r>
            <a:r>
              <a:rPr lang="en-US" sz="2000" dirty="0">
                <a:solidFill>
                  <a:schemeClr val="bg1">
                    <a:lumMod val="95000"/>
                  </a:schemeClr>
                </a:solidFill>
              </a:rPr>
              <a:t>SOC</a:t>
            </a:r>
            <a:endParaRPr lang="ru-RU"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214507-EE59-2CC6-D629-6E242CB70852}"/>
              </a:ext>
            </a:extLst>
          </p:cNvPr>
          <p:cNvSpPr txBox="1"/>
          <p:nvPr/>
        </p:nvSpPr>
        <p:spPr>
          <a:xfrm>
            <a:off x="459012" y="1773429"/>
            <a:ext cx="617014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Три «кита» безопасности </a:t>
            </a:r>
            <a:r>
              <a:rPr lang="en-US" dirty="0"/>
              <a:t>k8s</a:t>
            </a:r>
            <a:r>
              <a:rPr lang="ru-RU" dirty="0"/>
              <a:t> в энтерпрайзе: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>
                    <a:lumMod val="95000"/>
                  </a:schemeClr>
                </a:solidFill>
              </a:rPr>
              <a:t>политики и процессы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>
                    <a:lumMod val="95000"/>
                  </a:schemeClr>
                </a:solidFill>
              </a:rPr>
              <a:t>безопасная архитектура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chemeClr val="bg1">
                    <a:lumMod val="95000"/>
                  </a:schemeClr>
                </a:solidFill>
              </a:rPr>
              <a:t>специализированные решения</a:t>
            </a:r>
          </a:p>
        </p:txBody>
      </p:sp>
    </p:spTree>
    <p:extLst>
      <p:ext uri="{BB962C8B-B14F-4D97-AF65-F5344CB8AC3E}">
        <p14:creationId xmlns:p14="http://schemas.microsoft.com/office/powerpoint/2010/main" val="16585622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70427C3-9A56-DF23-D607-484559DC1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3F4226-2183-6970-A7E4-9AFFA87EF0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199" y="1660002"/>
            <a:ext cx="4209325" cy="42093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244B722-ACCA-2C46-3DF3-F4929BAC565D}"/>
              </a:ext>
            </a:extLst>
          </p:cNvPr>
          <p:cNvSpPr txBox="1"/>
          <p:nvPr/>
        </p:nvSpPr>
        <p:spPr>
          <a:xfrm>
            <a:off x="1184476" y="3202908"/>
            <a:ext cx="373862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Consolas" panose="020B0609020204030204" pitchFamily="49" charset="0"/>
              </a:rPr>
              <a:t>Оставить отзыв на доклад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B60AAC-E4F5-34D0-2826-D4F5CE489CA8}"/>
              </a:ext>
            </a:extLst>
          </p:cNvPr>
          <p:cNvSpPr txBox="1"/>
          <p:nvPr/>
        </p:nvSpPr>
        <p:spPr>
          <a:xfrm>
            <a:off x="0" y="578479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Вопросы и комментарии</a:t>
            </a:r>
            <a:endParaRPr lang="en-US" sz="3200" b="1" dirty="0">
              <a:solidFill>
                <a:schemeClr val="accent4">
                  <a:lumMod val="40000"/>
                  <a:lumOff val="6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11" name="Стрелка: вправо 10">
            <a:extLst>
              <a:ext uri="{FF2B5EF4-FFF2-40B4-BE49-F238E27FC236}">
                <a16:creationId xmlns:a16="http://schemas.microsoft.com/office/drawing/2014/main" id="{6434483C-1F23-ECD0-E061-5983058008FA}"/>
              </a:ext>
            </a:extLst>
          </p:cNvPr>
          <p:cNvSpPr/>
          <p:nvPr/>
        </p:nvSpPr>
        <p:spPr>
          <a:xfrm>
            <a:off x="5208608" y="3336403"/>
            <a:ext cx="978408" cy="810228"/>
          </a:xfrm>
          <a:prstGeom prst="rightArrow">
            <a:avLst/>
          </a:prstGeom>
          <a:solidFill>
            <a:srgbClr val="FFE699"/>
          </a:solidFill>
          <a:ln>
            <a:solidFill>
              <a:srgbClr val="FFE6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49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4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94DE8CB-B2FB-253C-343D-EA9A94BBFD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B4DE7B6-E671-A678-EE74-708B22929BA0}"/>
              </a:ext>
            </a:extLst>
          </p:cNvPr>
          <p:cNvSpPr txBox="1"/>
          <p:nvPr/>
        </p:nvSpPr>
        <p:spPr>
          <a:xfrm>
            <a:off x="0" y="578479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Безопасность </a:t>
            </a:r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K8s </a:t>
            </a:r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в небольшой компании</a:t>
            </a:r>
            <a:endParaRPr lang="en-US" sz="3200" b="1" dirty="0">
              <a:solidFill>
                <a:schemeClr val="accent4">
                  <a:lumMod val="40000"/>
                  <a:lumOff val="60000"/>
                </a:schemeClr>
              </a:solidFill>
              <a:latin typeface="Consolas" panose="020B0609020204030204" pitchFamily="49" charset="0"/>
            </a:endParaRP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39AA404D-B59E-7CD1-7352-9EDEA460CEF1}"/>
              </a:ext>
            </a:extLst>
          </p:cNvPr>
          <p:cNvGrpSpPr/>
          <p:nvPr/>
        </p:nvGrpSpPr>
        <p:grpSpPr>
          <a:xfrm>
            <a:off x="2021632" y="1354149"/>
            <a:ext cx="8148735" cy="4699411"/>
            <a:chOff x="2469108" y="1388873"/>
            <a:chExt cx="7253784" cy="4080253"/>
          </a:xfrm>
        </p:grpSpPr>
        <p:pic>
          <p:nvPicPr>
            <p:cNvPr id="3" name="Рисунок 2">
              <a:extLst>
                <a:ext uri="{FF2B5EF4-FFF2-40B4-BE49-F238E27FC236}">
                  <a16:creationId xmlns:a16="http://schemas.microsoft.com/office/drawing/2014/main" id="{E4E00811-2905-2E64-D730-5DDBE97B99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469108" y="1388873"/>
              <a:ext cx="7253784" cy="4080253"/>
            </a:xfrm>
            <a:prstGeom prst="rect">
              <a:avLst/>
            </a:prstGeom>
          </p:spPr>
        </p:pic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CCF96FC6-5A72-D139-0539-B542B87B42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7047" y="2339006"/>
              <a:ext cx="770301" cy="753149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5F403B3-8475-8831-8BB0-2E3988CBC5B5}"/>
              </a:ext>
            </a:extLst>
          </p:cNvPr>
          <p:cNvSpPr txBox="1"/>
          <p:nvPr/>
        </p:nvSpPr>
        <p:spPr>
          <a:xfrm>
            <a:off x="4440024" y="4451872"/>
            <a:ext cx="678731" cy="584775"/>
          </a:xfrm>
          <a:prstGeom prst="rect">
            <a:avLst/>
          </a:prstGeom>
          <a:solidFill>
            <a:srgbClr val="8ABBC2"/>
          </a:solidFill>
          <a:ln w="19050">
            <a:noFill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400" b="1">
                <a:latin typeface="Consolas" panose="020B0609020204030204" pitchFamily="49" charset="0"/>
              </a:defRPr>
            </a:lvl1pPr>
          </a:lstStyle>
          <a:p>
            <a:r>
              <a:rPr lang="ru-RU" sz="3200" dirty="0">
                <a:solidFill>
                  <a:srgbClr val="3C6174"/>
                </a:solidFill>
              </a:rPr>
              <a:t>ИБ</a:t>
            </a:r>
            <a:endParaRPr lang="en-US" sz="3200" dirty="0">
              <a:solidFill>
                <a:srgbClr val="3C61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465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269F5BE-0930-3EF6-167C-1743038AEA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C38DED33-C0E5-42A0-7DC3-D844528A6EA7}"/>
              </a:ext>
            </a:extLst>
          </p:cNvPr>
          <p:cNvGrpSpPr/>
          <p:nvPr/>
        </p:nvGrpSpPr>
        <p:grpSpPr>
          <a:xfrm>
            <a:off x="2021632" y="1354149"/>
            <a:ext cx="8148735" cy="4699411"/>
            <a:chOff x="0" y="-1"/>
            <a:chExt cx="12191999" cy="6858001"/>
          </a:xfrm>
        </p:grpSpPr>
        <p:pic>
          <p:nvPicPr>
            <p:cNvPr id="4" name="Рисунок 3">
              <a:extLst>
                <a:ext uri="{FF2B5EF4-FFF2-40B4-BE49-F238E27FC236}">
                  <a16:creationId xmlns:a16="http://schemas.microsoft.com/office/drawing/2014/main" id="{5D3FBA2F-4ABD-A1BE-2E59-761C2D5BD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-1"/>
              <a:ext cx="12191999" cy="6858001"/>
            </a:xfrm>
            <a:prstGeom prst="rect">
              <a:avLst/>
            </a:prstGeom>
          </p:spPr>
        </p:pic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FD6949FD-0DDA-5926-6F31-C2DE1A6C0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5059" y="2538175"/>
              <a:ext cx="708660" cy="692881"/>
            </a:xfrm>
            <a:prstGeom prst="rect">
              <a:avLst/>
            </a:prstGeom>
          </p:spPr>
        </p:pic>
        <p:pic>
          <p:nvPicPr>
            <p:cNvPr id="9" name="Рисунок 8">
              <a:extLst>
                <a:ext uri="{FF2B5EF4-FFF2-40B4-BE49-F238E27FC236}">
                  <a16:creationId xmlns:a16="http://schemas.microsoft.com/office/drawing/2014/main" id="{180D9946-B742-660A-666D-6BC9C0BB44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2459" y="2691668"/>
              <a:ext cx="708660" cy="692881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EFF589F-645C-EE5D-E70A-E32DF7AC4609}"/>
              </a:ext>
            </a:extLst>
          </p:cNvPr>
          <p:cNvSpPr txBox="1"/>
          <p:nvPr/>
        </p:nvSpPr>
        <p:spPr>
          <a:xfrm>
            <a:off x="0" y="578479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Безопасность </a:t>
            </a:r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K8s </a:t>
            </a:r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в «суровом» энтерпрайзе</a:t>
            </a:r>
            <a:endParaRPr lang="en-US" sz="3200" b="1" dirty="0">
              <a:solidFill>
                <a:schemeClr val="accent4">
                  <a:lumMod val="40000"/>
                  <a:lumOff val="6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26C45A-52F3-11B0-04CF-08EFDD5BAEDB}"/>
              </a:ext>
            </a:extLst>
          </p:cNvPr>
          <p:cNvSpPr txBox="1"/>
          <p:nvPr/>
        </p:nvSpPr>
        <p:spPr>
          <a:xfrm>
            <a:off x="9179743" y="1762389"/>
            <a:ext cx="2513904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1063B0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400" b="1"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Гетерогенный ландшафт</a:t>
            </a:r>
            <a:r>
              <a:rPr lang="en-US" dirty="0"/>
              <a:t>™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919049-9C86-7C4B-4DB0-7C41590ED6D7}"/>
              </a:ext>
            </a:extLst>
          </p:cNvPr>
          <p:cNvSpPr txBox="1"/>
          <p:nvPr/>
        </p:nvSpPr>
        <p:spPr>
          <a:xfrm>
            <a:off x="787810" y="1724763"/>
            <a:ext cx="2230256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1063B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onsolas" panose="020B0609020204030204" pitchFamily="49" charset="0"/>
              </a:rPr>
              <a:t>Multitenancy</a:t>
            </a:r>
            <a:r>
              <a:rPr lang="ru-RU" sz="2400" b="1" dirty="0">
                <a:latin typeface="Consolas" panose="020B0609020204030204" pitchFamily="49" charset="0"/>
              </a:rPr>
              <a:t> </a:t>
            </a:r>
            <a:endParaRPr lang="en-US" sz="2400" b="1" dirty="0">
              <a:latin typeface="Consolas" panose="020B0609020204030204" pitchFamily="49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E8834A-049F-2E7F-B073-65C6D596F32D}"/>
              </a:ext>
            </a:extLst>
          </p:cNvPr>
          <p:cNvSpPr txBox="1"/>
          <p:nvPr/>
        </p:nvSpPr>
        <p:spPr>
          <a:xfrm>
            <a:off x="9317479" y="3083529"/>
            <a:ext cx="141607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1063B0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400" b="1">
                <a:latin typeface="Consolas" panose="020B0609020204030204" pitchFamily="49" charset="0"/>
              </a:defRPr>
            </a:lvl1pPr>
          </a:lstStyle>
          <a:p>
            <a:r>
              <a:rPr lang="en-US" dirty="0"/>
              <a:t>Legacy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F95C78-A8C4-AC24-5926-E9941B433D1E}"/>
              </a:ext>
            </a:extLst>
          </p:cNvPr>
          <p:cNvSpPr txBox="1"/>
          <p:nvPr/>
        </p:nvSpPr>
        <p:spPr>
          <a:xfrm>
            <a:off x="7046250" y="5023257"/>
            <a:ext cx="3656773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1063B0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400" b="1"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Миллионы уязвимостей 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85E0F3-5E6E-DD5B-1007-2CB4100E2E7A}"/>
              </a:ext>
            </a:extLst>
          </p:cNvPr>
          <p:cNvSpPr txBox="1"/>
          <p:nvPr/>
        </p:nvSpPr>
        <p:spPr>
          <a:xfrm>
            <a:off x="4829673" y="4468302"/>
            <a:ext cx="473645" cy="369332"/>
          </a:xfrm>
          <a:prstGeom prst="rect">
            <a:avLst/>
          </a:prstGeom>
          <a:solidFill>
            <a:srgbClr val="8ABBC2"/>
          </a:solidFill>
          <a:ln w="19050">
            <a:noFill/>
          </a:ln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ctr">
              <a:defRPr sz="2400" b="1">
                <a:latin typeface="Consolas" panose="020B0609020204030204" pitchFamily="49" charset="0"/>
              </a:defRPr>
            </a:lvl1pPr>
          </a:lstStyle>
          <a:p>
            <a:r>
              <a:rPr lang="ru-RU" dirty="0">
                <a:solidFill>
                  <a:srgbClr val="3C6174"/>
                </a:solidFill>
              </a:rPr>
              <a:t>ИБ</a:t>
            </a:r>
            <a:endParaRPr lang="en-US" dirty="0">
              <a:solidFill>
                <a:srgbClr val="3C6174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CE72D5-304F-0A06-F87C-ACC4CAE15CC6}"/>
              </a:ext>
            </a:extLst>
          </p:cNvPr>
          <p:cNvSpPr txBox="1"/>
          <p:nvPr/>
        </p:nvSpPr>
        <p:spPr>
          <a:xfrm>
            <a:off x="787810" y="4023519"/>
            <a:ext cx="3087582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1063B0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400" b="1"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Импортозамещение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FABC02-8273-F8F4-6951-88C1CA41B0C1}"/>
              </a:ext>
            </a:extLst>
          </p:cNvPr>
          <p:cNvSpPr txBox="1"/>
          <p:nvPr/>
        </p:nvSpPr>
        <p:spPr>
          <a:xfrm>
            <a:off x="8499254" y="4053393"/>
            <a:ext cx="2736425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1063B0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400" b="1">
                <a:latin typeface="Consolas" panose="020B0609020204030204" pitchFamily="49" charset="0"/>
              </a:defRPr>
            </a:lvl1pPr>
          </a:lstStyle>
          <a:p>
            <a:r>
              <a:rPr lang="en-US" dirty="0"/>
              <a:t>Self-hosted k8s</a:t>
            </a:r>
          </a:p>
        </p:txBody>
      </p:sp>
    </p:spTree>
    <p:extLst>
      <p:ext uri="{BB962C8B-B14F-4D97-AF65-F5344CB8AC3E}">
        <p14:creationId xmlns:p14="http://schemas.microsoft.com/office/powerpoint/2010/main" val="310047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3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03E4CC7-450D-1C97-6B97-7BF797A33E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85E7D56-F42C-45F1-61AD-9EEBA735EF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707" y="1471227"/>
            <a:ext cx="3132199" cy="300984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B86AEA-90C5-798B-3CCC-C7C2D7F73A6F}"/>
              </a:ext>
            </a:extLst>
          </p:cNvPr>
          <p:cNvSpPr txBox="1"/>
          <p:nvPr/>
        </p:nvSpPr>
        <p:spPr>
          <a:xfrm>
            <a:off x="1029466" y="1689252"/>
            <a:ext cx="66982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>
              <a:buNone/>
            </a:pPr>
            <a:r>
              <a:rPr lang="ru-RU" sz="24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Контроль доступа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CE1D3A-4835-70C8-E014-7715C67AE632}"/>
              </a:ext>
            </a:extLst>
          </p:cNvPr>
          <p:cNvSpPr txBox="1"/>
          <p:nvPr/>
        </p:nvSpPr>
        <p:spPr>
          <a:xfrm>
            <a:off x="1029466" y="2080187"/>
            <a:ext cx="722044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r>
              <a:rPr lang="en-US" dirty="0"/>
              <a:t>K8s </a:t>
            </a:r>
            <a:r>
              <a:rPr lang="ru-RU" dirty="0"/>
              <a:t>не управляет пользователями</a:t>
            </a:r>
            <a:endParaRPr lang="en-US" dirty="0"/>
          </a:p>
          <a:p>
            <a:r>
              <a:rPr lang="ru-RU" dirty="0"/>
              <a:t>Сложная ролевая модель (</a:t>
            </a:r>
            <a:r>
              <a:rPr lang="en-US" dirty="0"/>
              <a:t>RBAC)</a:t>
            </a:r>
            <a:endParaRPr lang="ru-RU" dirty="0"/>
          </a:p>
          <a:p>
            <a:r>
              <a:rPr lang="ru-RU" dirty="0"/>
              <a:t>Политики безопасности не включены по умолчанию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786FBE-E187-A334-C02C-B3A261DB0EED}"/>
              </a:ext>
            </a:extLst>
          </p:cNvPr>
          <p:cNvSpPr txBox="1"/>
          <p:nvPr/>
        </p:nvSpPr>
        <p:spPr>
          <a:xfrm>
            <a:off x="1029466" y="3350792"/>
            <a:ext cx="66982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>
              <a:buNone/>
            </a:pPr>
            <a:r>
              <a:rPr lang="ru-RU" sz="24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Сетевая безопасность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4367C0-1898-38A1-6B59-362746A81EFE}"/>
              </a:ext>
            </a:extLst>
          </p:cNvPr>
          <p:cNvSpPr txBox="1"/>
          <p:nvPr/>
        </p:nvSpPr>
        <p:spPr>
          <a:xfrm>
            <a:off x="1029466" y="3708426"/>
            <a:ext cx="722044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Разрешен любой трафик между подами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Между нодами оверлейная сеть (</a:t>
            </a:r>
            <a:r>
              <a:rPr lang="en-US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IP-IP, VxLAN</a:t>
            </a:r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)</a:t>
            </a:r>
            <a:endParaRPr lang="en-US" sz="20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CBAAC6-9CBC-14B7-4134-4564430DAC05}"/>
              </a:ext>
            </a:extLst>
          </p:cNvPr>
          <p:cNvSpPr txBox="1"/>
          <p:nvPr/>
        </p:nvSpPr>
        <p:spPr>
          <a:xfrm>
            <a:off x="1029466" y="4652066"/>
            <a:ext cx="66982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>
              <a:buNone/>
            </a:pPr>
            <a:r>
              <a:rPr lang="ru-RU" sz="24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Прочее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213231-F03D-7758-73D0-7D9FFCB93913}"/>
              </a:ext>
            </a:extLst>
          </p:cNvPr>
          <p:cNvSpPr txBox="1"/>
          <p:nvPr/>
        </p:nvSpPr>
        <p:spPr>
          <a:xfrm>
            <a:off x="1029466" y="5028888"/>
            <a:ext cx="722044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Секреты хранятся в открытом виде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Логи пишутся в текстовый файлик</a:t>
            </a:r>
            <a:endParaRPr lang="en-US" sz="20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C2521F-F2FE-B591-DD76-1F3FF9010431}"/>
              </a:ext>
            </a:extLst>
          </p:cNvPr>
          <p:cNvSpPr txBox="1"/>
          <p:nvPr/>
        </p:nvSpPr>
        <p:spPr>
          <a:xfrm>
            <a:off x="0" y="578479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K8s </a:t>
            </a:r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и безопасность</a:t>
            </a:r>
            <a:endParaRPr lang="en-US" sz="3200" b="1" dirty="0">
              <a:solidFill>
                <a:schemeClr val="accent4">
                  <a:lumMod val="40000"/>
                  <a:lumOff val="60000"/>
                </a:schemeClr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151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9CA22FF-0662-C6CD-160F-0E7416ABAF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D618A6B-E235-14B6-E808-BAA2E45B74CE}"/>
              </a:ext>
            </a:extLst>
          </p:cNvPr>
          <p:cNvSpPr txBox="1"/>
          <p:nvPr/>
        </p:nvSpPr>
        <p:spPr>
          <a:xfrm>
            <a:off x="0" y="578479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K8s </a:t>
            </a:r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и </a:t>
            </a:r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multitenancy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0E91221-185B-B364-1F07-7CD4AA63CFD9}"/>
              </a:ext>
            </a:extLst>
          </p:cNvPr>
          <p:cNvSpPr txBox="1"/>
          <p:nvPr/>
        </p:nvSpPr>
        <p:spPr>
          <a:xfrm>
            <a:off x="864875" y="1474646"/>
            <a:ext cx="101240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>
              <a:buNone/>
            </a:pPr>
            <a:r>
              <a:rPr lang="en-US" sz="24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Multitenancy </a:t>
            </a:r>
            <a:r>
              <a:rPr lang="en-US" sz="2400" dirty="0"/>
              <a:t>(</a:t>
            </a:r>
            <a:r>
              <a:rPr lang="ru-RU" sz="2400" dirty="0"/>
              <a:t>много-арендность) – совместная работа нескольких команд (проектов, информационных систем) с </a:t>
            </a:r>
            <a:r>
              <a:rPr lang="en-US" sz="2400" dirty="0"/>
              <a:t>k8s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22CF60C-8D41-159C-C49A-CE3131BB5457}"/>
              </a:ext>
            </a:extLst>
          </p:cNvPr>
          <p:cNvSpPr/>
          <p:nvPr/>
        </p:nvSpPr>
        <p:spPr>
          <a:xfrm>
            <a:off x="4432819" y="3038721"/>
            <a:ext cx="1164332" cy="220425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B17BA3E-94E6-8043-F86E-63848B0884A5}"/>
              </a:ext>
            </a:extLst>
          </p:cNvPr>
          <p:cNvSpPr/>
          <p:nvPr/>
        </p:nvSpPr>
        <p:spPr>
          <a:xfrm>
            <a:off x="5880324" y="3038721"/>
            <a:ext cx="1150437" cy="220425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48860C-7559-9E5C-1872-7EF521871BFE}"/>
              </a:ext>
            </a:extLst>
          </p:cNvPr>
          <p:cNvSpPr txBox="1"/>
          <p:nvPr/>
        </p:nvSpPr>
        <p:spPr>
          <a:xfrm>
            <a:off x="4403040" y="3718870"/>
            <a:ext cx="12412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Consolas" panose="020B0609020204030204" pitchFamily="49" charset="0"/>
              </a:rPr>
              <a:t>app1-test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4141DC-0A56-C54C-9571-7C8F592E7861}"/>
              </a:ext>
            </a:extLst>
          </p:cNvPr>
          <p:cNvSpPr txBox="1"/>
          <p:nvPr/>
        </p:nvSpPr>
        <p:spPr>
          <a:xfrm>
            <a:off x="4385317" y="4880258"/>
            <a:ext cx="12412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Consolas" panose="020B0609020204030204" pitchFamily="49" charset="0"/>
              </a:rPr>
              <a:t>app2-test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01DDE45-75FC-9250-28D1-3533BCD7DEDD}"/>
              </a:ext>
            </a:extLst>
          </p:cNvPr>
          <p:cNvSpPr txBox="1"/>
          <p:nvPr/>
        </p:nvSpPr>
        <p:spPr>
          <a:xfrm>
            <a:off x="5865094" y="3718870"/>
            <a:ext cx="11870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Consolas" panose="020B0609020204030204" pitchFamily="49" charset="0"/>
              </a:rPr>
              <a:t>app1-prod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AB00AA-546B-C800-E328-3C6C86C6E64A}"/>
              </a:ext>
            </a:extLst>
          </p:cNvPr>
          <p:cNvSpPr txBox="1"/>
          <p:nvPr/>
        </p:nvSpPr>
        <p:spPr>
          <a:xfrm>
            <a:off x="5886440" y="4880258"/>
            <a:ext cx="11870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Consolas" panose="020B0609020204030204" pitchFamily="49" charset="0"/>
              </a:rPr>
              <a:t>app2-prod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7FD212D-8941-1C49-1470-71B47F9EF5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551" y="2617035"/>
            <a:ext cx="645320" cy="62540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92FE49D-7E3B-09DB-AB86-313811A41877}"/>
              </a:ext>
            </a:extLst>
          </p:cNvPr>
          <p:cNvSpPr txBox="1"/>
          <p:nvPr/>
        </p:nvSpPr>
        <p:spPr>
          <a:xfrm>
            <a:off x="4145751" y="5264978"/>
            <a:ext cx="32115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en-US" dirty="0"/>
              <a:t>Cluster-per-environment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B004C19-DEC0-8442-C699-EACD919EBA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90960" y="3141620"/>
            <a:ext cx="645319" cy="64624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BB7D4B3C-9BFE-E609-A611-99F3196C20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5187" y="3132389"/>
            <a:ext cx="696348" cy="664703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EC36AF9-B54D-2B0A-AD7D-BC5A2BA816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38702" y="4271947"/>
            <a:ext cx="675232" cy="675232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52CBA35-8EDF-82FB-60F8-8D21658E4F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28272" y="4271947"/>
            <a:ext cx="675232" cy="675232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9A4B7B55-9991-1505-6FB6-308CA736BD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46173" y="4271947"/>
            <a:ext cx="675232" cy="675232"/>
          </a:xfrm>
          <a:prstGeom prst="rect">
            <a:avLst/>
          </a:prstGeom>
        </p:spPr>
      </p:pic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D96FE37F-FBB0-C4D3-9A44-D2C070F6BF18}"/>
              </a:ext>
            </a:extLst>
          </p:cNvPr>
          <p:cNvSpPr/>
          <p:nvPr/>
        </p:nvSpPr>
        <p:spPr>
          <a:xfrm>
            <a:off x="836595" y="3038721"/>
            <a:ext cx="2377512" cy="219750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10054F0-8BBF-B70E-3008-8D76D873F3B8}"/>
              </a:ext>
            </a:extLst>
          </p:cNvPr>
          <p:cNvSpPr txBox="1"/>
          <p:nvPr/>
        </p:nvSpPr>
        <p:spPr>
          <a:xfrm>
            <a:off x="785831" y="3718870"/>
            <a:ext cx="12412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Consolas" panose="020B0609020204030204" pitchFamily="49" charset="0"/>
              </a:rPr>
              <a:t>app1-test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4D5506-4DE8-9AC1-4744-28DC92D7C9EC}"/>
              </a:ext>
            </a:extLst>
          </p:cNvPr>
          <p:cNvSpPr txBox="1"/>
          <p:nvPr/>
        </p:nvSpPr>
        <p:spPr>
          <a:xfrm>
            <a:off x="2027041" y="3718870"/>
            <a:ext cx="11870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Consolas" panose="020B0609020204030204" pitchFamily="49" charset="0"/>
              </a:rPr>
              <a:t>app</a:t>
            </a:r>
            <a:r>
              <a:rPr lang="ru-RU" sz="1600" b="1" dirty="0">
                <a:solidFill>
                  <a:schemeClr val="bg1"/>
                </a:solidFill>
                <a:latin typeface="Consolas" panose="020B0609020204030204" pitchFamily="49" charset="0"/>
              </a:rPr>
              <a:t>1</a:t>
            </a:r>
            <a:r>
              <a:rPr lang="en-US" sz="1600" b="1" dirty="0">
                <a:solidFill>
                  <a:schemeClr val="bg1"/>
                </a:solidFill>
                <a:latin typeface="Consolas" panose="020B0609020204030204" pitchFamily="49" charset="0"/>
              </a:rPr>
              <a:t>-prod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6572FE-CC27-9770-89FF-3508FEC62D0B}"/>
              </a:ext>
            </a:extLst>
          </p:cNvPr>
          <p:cNvSpPr txBox="1"/>
          <p:nvPr/>
        </p:nvSpPr>
        <p:spPr>
          <a:xfrm>
            <a:off x="795018" y="4880258"/>
            <a:ext cx="12412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Consolas" panose="020B0609020204030204" pitchFamily="49" charset="0"/>
              </a:rPr>
              <a:t>app</a:t>
            </a:r>
            <a:r>
              <a:rPr lang="ru-RU" sz="1600" b="1" dirty="0">
                <a:solidFill>
                  <a:schemeClr val="bg1"/>
                </a:solidFill>
                <a:latin typeface="Consolas" panose="020B0609020204030204" pitchFamily="49" charset="0"/>
              </a:rPr>
              <a:t>2</a:t>
            </a:r>
            <a:r>
              <a:rPr lang="en-US" sz="1600" b="1" dirty="0">
                <a:solidFill>
                  <a:schemeClr val="bg1"/>
                </a:solidFill>
                <a:latin typeface="Consolas" panose="020B0609020204030204" pitchFamily="49" charset="0"/>
              </a:rPr>
              <a:t>-test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D054943-9BA5-2C52-6A54-D3245EB4B5AF}"/>
              </a:ext>
            </a:extLst>
          </p:cNvPr>
          <p:cNvSpPr txBox="1"/>
          <p:nvPr/>
        </p:nvSpPr>
        <p:spPr>
          <a:xfrm>
            <a:off x="2068325" y="4880258"/>
            <a:ext cx="11870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Consolas" panose="020B0609020204030204" pitchFamily="49" charset="0"/>
              </a:rPr>
              <a:t>app2-prod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4656DA4-108B-05D0-193B-8AECC60016E4}"/>
              </a:ext>
            </a:extLst>
          </p:cNvPr>
          <p:cNvSpPr txBox="1"/>
          <p:nvPr/>
        </p:nvSpPr>
        <p:spPr>
          <a:xfrm>
            <a:off x="605101" y="5264978"/>
            <a:ext cx="30146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Namespace-as-a-service</a:t>
            </a: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849E16DD-B497-2E5D-20B3-6A485696B5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7038" y="3141620"/>
            <a:ext cx="645319" cy="646240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395FD3B7-F32C-C86B-A54A-47AE6081C6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17439" y="3132389"/>
            <a:ext cx="696348" cy="664703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EEF20169-A00B-E89B-7D69-E64CD2BC11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78582" y="4281660"/>
            <a:ext cx="662048" cy="655806"/>
          </a:xfrm>
          <a:prstGeom prst="rect">
            <a:avLst/>
          </a:prstGeom>
        </p:spPr>
      </p:pic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6BC1E275-B009-C007-0968-65D8FD105C3F}"/>
              </a:ext>
            </a:extLst>
          </p:cNvPr>
          <p:cNvSpPr/>
          <p:nvPr/>
        </p:nvSpPr>
        <p:spPr>
          <a:xfrm>
            <a:off x="8157141" y="3050032"/>
            <a:ext cx="1124840" cy="100739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9C7DA5A-9B05-8765-26D1-AAB440EE8806}"/>
              </a:ext>
            </a:extLst>
          </p:cNvPr>
          <p:cNvSpPr txBox="1"/>
          <p:nvPr/>
        </p:nvSpPr>
        <p:spPr>
          <a:xfrm>
            <a:off x="8101730" y="3718870"/>
            <a:ext cx="12412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Consolas" panose="020B0609020204030204" pitchFamily="49" charset="0"/>
              </a:rPr>
              <a:t>app1-test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F2162AB-0FEC-8CFE-6C7F-DD863BC52241}"/>
              </a:ext>
            </a:extLst>
          </p:cNvPr>
          <p:cNvSpPr txBox="1"/>
          <p:nvPr/>
        </p:nvSpPr>
        <p:spPr>
          <a:xfrm>
            <a:off x="8094797" y="4880258"/>
            <a:ext cx="12412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Consolas" panose="020B0609020204030204" pitchFamily="49" charset="0"/>
              </a:rPr>
              <a:t>app2-test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C3FD64C-BC18-C541-E41D-787905088604}"/>
              </a:ext>
            </a:extLst>
          </p:cNvPr>
          <p:cNvSpPr txBox="1"/>
          <p:nvPr/>
        </p:nvSpPr>
        <p:spPr>
          <a:xfrm>
            <a:off x="9682530" y="3718870"/>
            <a:ext cx="11870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Consolas" panose="020B0609020204030204" pitchFamily="49" charset="0"/>
              </a:rPr>
              <a:t>app1-prod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7449216-2D97-3DB2-E954-5920E969A437}"/>
              </a:ext>
            </a:extLst>
          </p:cNvPr>
          <p:cNvSpPr txBox="1"/>
          <p:nvPr/>
        </p:nvSpPr>
        <p:spPr>
          <a:xfrm>
            <a:off x="9678808" y="4880258"/>
            <a:ext cx="11870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Consolas" panose="020B0609020204030204" pitchFamily="49" charset="0"/>
              </a:rPr>
              <a:t>app2-prod</a:t>
            </a:r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CAE5C636-CD60-171F-B021-B42D7A6792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600" y="2759444"/>
            <a:ext cx="502116" cy="486620"/>
          </a:xfrm>
          <a:prstGeom prst="rect">
            <a:avLst/>
          </a:prstGeom>
        </p:spPr>
      </p:pic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3843A70E-6CA0-812D-06C5-B0673D02E8EC}"/>
              </a:ext>
            </a:extLst>
          </p:cNvPr>
          <p:cNvSpPr/>
          <p:nvPr/>
        </p:nvSpPr>
        <p:spPr>
          <a:xfrm>
            <a:off x="8150269" y="4232263"/>
            <a:ext cx="1131712" cy="101071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660FC971-1B21-769D-34E2-61FAD282A2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630" y="4058681"/>
            <a:ext cx="502116" cy="486620"/>
          </a:xfrm>
          <a:prstGeom prst="rect">
            <a:avLst/>
          </a:prstGeom>
        </p:spPr>
      </p:pic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3328A51D-E5EF-9A80-D167-64A57A3C8826}"/>
              </a:ext>
            </a:extLst>
          </p:cNvPr>
          <p:cNvSpPr/>
          <p:nvPr/>
        </p:nvSpPr>
        <p:spPr>
          <a:xfrm>
            <a:off x="9703928" y="3050031"/>
            <a:ext cx="1141617" cy="100214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32E9786-43A3-79B0-A1D0-55091591677E}"/>
              </a:ext>
            </a:extLst>
          </p:cNvPr>
          <p:cNvSpPr txBox="1"/>
          <p:nvPr/>
        </p:nvSpPr>
        <p:spPr>
          <a:xfrm>
            <a:off x="8034091" y="5264978"/>
            <a:ext cx="30412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Consolas" panose="020B0609020204030204" pitchFamily="49" charset="0"/>
              </a:rPr>
              <a:t>Cluster-as-a-service</a:t>
            </a:r>
          </a:p>
        </p:txBody>
      </p:sp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FBEB6AB2-089D-0407-D579-AECD9B0375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07576" y="3141620"/>
            <a:ext cx="645319" cy="646240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EA2ECC94-03B5-84C9-B98A-22CA0CB929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4167" y="3132389"/>
            <a:ext cx="696348" cy="664703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:a16="http://schemas.microsoft.com/office/drawing/2014/main" id="{DD8D4EDB-EA35-6513-D637-FF39A31AC8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3073" y="2759444"/>
            <a:ext cx="502116" cy="486620"/>
          </a:xfrm>
          <a:prstGeom prst="rect">
            <a:avLst/>
          </a:prstGeom>
        </p:spPr>
      </p:pic>
      <p:sp>
        <p:nvSpPr>
          <p:cNvPr id="43" name="Прямоугольник 42">
            <a:extLst>
              <a:ext uri="{FF2B5EF4-FFF2-40B4-BE49-F238E27FC236}">
                <a16:creationId xmlns:a16="http://schemas.microsoft.com/office/drawing/2014/main" id="{208C5757-A514-EB1E-9E22-6409669BBA03}"/>
              </a:ext>
            </a:extLst>
          </p:cNvPr>
          <p:cNvSpPr/>
          <p:nvPr/>
        </p:nvSpPr>
        <p:spPr>
          <a:xfrm>
            <a:off x="9703928" y="4232263"/>
            <a:ext cx="1137239" cy="101071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BA0CA8FE-5B45-DB19-BA4A-A91DC52080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2138" y="4058681"/>
            <a:ext cx="502116" cy="486620"/>
          </a:xfrm>
          <a:prstGeom prst="rect">
            <a:avLst/>
          </a:prstGeom>
        </p:spPr>
      </p:pic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F228F5F1-BE2C-55CB-476A-B9BBEEB31AA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2595" y="4281660"/>
            <a:ext cx="662048" cy="655806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6B537DC6-494F-984D-21DE-434CD243D69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6011" y="4281660"/>
            <a:ext cx="662048" cy="655806"/>
          </a:xfrm>
          <a:prstGeom prst="rect">
            <a:avLst/>
          </a:prstGeom>
        </p:spPr>
      </p:pic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92F990AB-6A18-0832-E362-C19EBF5E00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754" y="2627933"/>
            <a:ext cx="786047" cy="761788"/>
          </a:xfrm>
          <a:prstGeom prst="rect">
            <a:avLst/>
          </a:prstGeom>
        </p:spPr>
      </p:pic>
      <p:pic>
        <p:nvPicPr>
          <p:cNvPr id="49" name="Рисунок 48">
            <a:extLst>
              <a:ext uri="{FF2B5EF4-FFF2-40B4-BE49-F238E27FC236}">
                <a16:creationId xmlns:a16="http://schemas.microsoft.com/office/drawing/2014/main" id="{9606AE63-9B36-1686-A0C5-6BF34A4D22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499" y="2617035"/>
            <a:ext cx="645320" cy="625404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9DC26F29-E774-E108-2BD8-DB09988E95F0}"/>
              </a:ext>
            </a:extLst>
          </p:cNvPr>
          <p:cNvSpPr txBox="1"/>
          <p:nvPr/>
        </p:nvSpPr>
        <p:spPr>
          <a:xfrm>
            <a:off x="2063597" y="5849130"/>
            <a:ext cx="37242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 algn="ctr">
              <a:buNone/>
            </a:pPr>
            <a:r>
              <a:rPr lang="en-US" dirty="0"/>
              <a:t>Soft multi-tenancy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CA459A0-9AA1-8D88-E300-9CC718F35070}"/>
              </a:ext>
            </a:extLst>
          </p:cNvPr>
          <p:cNvSpPr txBox="1"/>
          <p:nvPr/>
        </p:nvSpPr>
        <p:spPr>
          <a:xfrm>
            <a:off x="7692601" y="5849130"/>
            <a:ext cx="37242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 algn="ctr">
              <a:buNone/>
            </a:pPr>
            <a:r>
              <a:rPr lang="en-US" dirty="0"/>
              <a:t>Hard multi-tenancy</a:t>
            </a:r>
          </a:p>
        </p:txBody>
      </p:sp>
    </p:spTree>
    <p:extLst>
      <p:ext uri="{BB962C8B-B14F-4D97-AF65-F5344CB8AC3E}">
        <p14:creationId xmlns:p14="http://schemas.microsoft.com/office/powerpoint/2010/main" val="1135524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6402B2-3F11-12B7-6E72-7312A501F6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B405931-6533-E837-2AE4-20D7209E328F}"/>
              </a:ext>
            </a:extLst>
          </p:cNvPr>
          <p:cNvSpPr txBox="1"/>
          <p:nvPr/>
        </p:nvSpPr>
        <p:spPr>
          <a:xfrm>
            <a:off x="1047471" y="1821555"/>
            <a:ext cx="37242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>
              <a:buNone/>
            </a:pPr>
            <a:r>
              <a:rPr lang="ru-RU" dirty="0"/>
              <a:t>(</a:t>
            </a:r>
            <a:r>
              <a:rPr lang="en-US" dirty="0"/>
              <a:t>Soft multi-tenancy</a:t>
            </a:r>
            <a:r>
              <a:rPr lang="ru-RU" dirty="0"/>
              <a:t>)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83331E-A27D-7C30-6A87-659087F896C1}"/>
              </a:ext>
            </a:extLst>
          </p:cNvPr>
          <p:cNvSpPr txBox="1"/>
          <p:nvPr/>
        </p:nvSpPr>
        <p:spPr>
          <a:xfrm>
            <a:off x="6528001" y="1821555"/>
            <a:ext cx="37242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Arial" panose="020B0604020202020204" pitchFamily="34" charset="0"/>
              <a:buChar char="•"/>
              <a:defRPr sz="2000" b="1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marL="0" indent="0">
              <a:buNone/>
            </a:pPr>
            <a:r>
              <a:rPr lang="ru-RU" dirty="0"/>
              <a:t>(</a:t>
            </a:r>
            <a:r>
              <a:rPr lang="en-US" dirty="0"/>
              <a:t>Hard multi-tenancy</a:t>
            </a:r>
            <a:r>
              <a:rPr lang="ru-RU" dirty="0"/>
              <a:t>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5306DF-8A7A-C85B-7922-BF32DC97D887}"/>
              </a:ext>
            </a:extLst>
          </p:cNvPr>
          <p:cNvSpPr txBox="1"/>
          <p:nvPr/>
        </p:nvSpPr>
        <p:spPr>
          <a:xfrm>
            <a:off x="1090057" y="1487081"/>
            <a:ext cx="45492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«Коммунальные» кластеры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2FA38D-8E76-7081-9AC3-559E4767517D}"/>
              </a:ext>
            </a:extLst>
          </p:cNvPr>
          <p:cNvSpPr txBox="1"/>
          <p:nvPr/>
        </p:nvSpPr>
        <p:spPr>
          <a:xfrm>
            <a:off x="6584985" y="1487081"/>
            <a:ext cx="413378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Выделенные кластеры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A5CADA-0390-FEA8-74E8-7545524DB8F5}"/>
              </a:ext>
            </a:extLst>
          </p:cNvPr>
          <p:cNvSpPr txBox="1"/>
          <p:nvPr/>
        </p:nvSpPr>
        <p:spPr>
          <a:xfrm>
            <a:off x="1521099" y="2376214"/>
            <a:ext cx="51117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onsolas" panose="020B0609020204030204" pitchFamily="49" charset="0"/>
              </a:rPr>
              <a:t>Экономно</a:t>
            </a:r>
            <a:endParaRPr lang="en-US" sz="24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8" name="Знак ''плюс'' 7">
            <a:extLst>
              <a:ext uri="{FF2B5EF4-FFF2-40B4-BE49-F238E27FC236}">
                <a16:creationId xmlns:a16="http://schemas.microsoft.com/office/drawing/2014/main" id="{B11E7397-8FF1-5950-7FA0-9C9BEF1708C9}"/>
              </a:ext>
            </a:extLst>
          </p:cNvPr>
          <p:cNvSpPr/>
          <p:nvPr/>
        </p:nvSpPr>
        <p:spPr>
          <a:xfrm>
            <a:off x="1047471" y="2376213"/>
            <a:ext cx="461665" cy="461665"/>
          </a:xfrm>
          <a:prstGeom prst="mathPlu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29355F-7C08-460B-2CFF-A3F73A05FED2}"/>
              </a:ext>
            </a:extLst>
          </p:cNvPr>
          <p:cNvSpPr txBox="1"/>
          <p:nvPr/>
        </p:nvSpPr>
        <p:spPr>
          <a:xfrm>
            <a:off x="1147606" y="2777229"/>
            <a:ext cx="388721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один </a:t>
            </a:r>
            <a:r>
              <a:rPr lang="en-US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control plane</a:t>
            </a:r>
            <a:endParaRPr lang="ru-RU" sz="2000" b="1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не всем нужна целая нода</a:t>
            </a:r>
            <a:endParaRPr lang="en-US" sz="2000" b="1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проще эксплуатировать</a:t>
            </a:r>
            <a:endParaRPr lang="en-US" sz="20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10" name="Знак ''минус'' 9">
            <a:extLst>
              <a:ext uri="{FF2B5EF4-FFF2-40B4-BE49-F238E27FC236}">
                <a16:creationId xmlns:a16="http://schemas.microsoft.com/office/drawing/2014/main" id="{09B26AB4-B3C7-847B-6B48-A06F597D03AB}"/>
              </a:ext>
            </a:extLst>
          </p:cNvPr>
          <p:cNvSpPr/>
          <p:nvPr/>
        </p:nvSpPr>
        <p:spPr>
          <a:xfrm>
            <a:off x="1047471" y="4129059"/>
            <a:ext cx="461665" cy="461665"/>
          </a:xfrm>
          <a:prstGeom prst="mathMinu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99FD4A-33B5-898D-4ABB-C6E852315E4E}"/>
              </a:ext>
            </a:extLst>
          </p:cNvPr>
          <p:cNvSpPr txBox="1"/>
          <p:nvPr/>
        </p:nvSpPr>
        <p:spPr>
          <a:xfrm>
            <a:off x="7021215" y="2376214"/>
            <a:ext cx="51117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onsolas" panose="020B0609020204030204" pitchFamily="49" charset="0"/>
              </a:rPr>
              <a:t>Дорого</a:t>
            </a:r>
            <a:endParaRPr lang="en-US" sz="24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1D013E-E6B1-1081-2B49-C5AAF7A34FED}"/>
              </a:ext>
            </a:extLst>
          </p:cNvPr>
          <p:cNvSpPr txBox="1"/>
          <p:nvPr/>
        </p:nvSpPr>
        <p:spPr>
          <a:xfrm>
            <a:off x="6517537" y="2777229"/>
            <a:ext cx="487041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множество </a:t>
            </a:r>
            <a:r>
              <a:rPr lang="en-US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control plane</a:t>
            </a:r>
            <a:endParaRPr lang="ru-RU" sz="2000" b="1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сложнее эксплуатировать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нужен оркестратор</a:t>
            </a:r>
          </a:p>
        </p:txBody>
      </p:sp>
      <p:sp>
        <p:nvSpPr>
          <p:cNvPr id="14" name="Знак ''минус'' 13">
            <a:extLst>
              <a:ext uri="{FF2B5EF4-FFF2-40B4-BE49-F238E27FC236}">
                <a16:creationId xmlns:a16="http://schemas.microsoft.com/office/drawing/2014/main" id="{1D9CFE46-23D3-0ED2-DF22-5B6ECDD7121C}"/>
              </a:ext>
            </a:extLst>
          </p:cNvPr>
          <p:cNvSpPr/>
          <p:nvPr/>
        </p:nvSpPr>
        <p:spPr>
          <a:xfrm>
            <a:off x="6505574" y="2396697"/>
            <a:ext cx="461665" cy="461665"/>
          </a:xfrm>
          <a:prstGeom prst="mathMinu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33972FE3-9A57-686D-EE72-56E5C6EA9F99}"/>
              </a:ext>
            </a:extLst>
          </p:cNvPr>
          <p:cNvCxnSpPr>
            <a:cxnSpLocks/>
          </p:cNvCxnSpPr>
          <p:nvPr/>
        </p:nvCxnSpPr>
        <p:spPr>
          <a:xfrm>
            <a:off x="5818060" y="1565313"/>
            <a:ext cx="0" cy="3821429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A062309-05DF-BDCF-74D1-D29B5B2FBFF7}"/>
              </a:ext>
            </a:extLst>
          </p:cNvPr>
          <p:cNvSpPr txBox="1"/>
          <p:nvPr/>
        </p:nvSpPr>
        <p:spPr>
          <a:xfrm>
            <a:off x="1563112" y="4129059"/>
            <a:ext cx="356503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onsolas" panose="020B0609020204030204" pitchFamily="49" charset="0"/>
              </a:rPr>
              <a:t>Проблемы для ИБ</a:t>
            </a:r>
            <a:endParaRPr lang="en-US" sz="24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A03F0F4-A8C9-9EC9-3B1B-ACA742D78376}"/>
              </a:ext>
            </a:extLst>
          </p:cNvPr>
          <p:cNvSpPr txBox="1"/>
          <p:nvPr/>
        </p:nvSpPr>
        <p:spPr>
          <a:xfrm>
            <a:off x="1108416" y="4590724"/>
            <a:ext cx="453093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Высокие риски, внутренний нарушитель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Множество небольших проектов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Большие трудозатраты</a:t>
            </a:r>
          </a:p>
        </p:txBody>
      </p:sp>
      <p:sp>
        <p:nvSpPr>
          <p:cNvPr id="23" name="Знак ''плюс'' 22">
            <a:extLst>
              <a:ext uri="{FF2B5EF4-FFF2-40B4-BE49-F238E27FC236}">
                <a16:creationId xmlns:a16="http://schemas.microsoft.com/office/drawing/2014/main" id="{10468A00-8D03-2A4D-E8C8-9D6806EADC40}"/>
              </a:ext>
            </a:extLst>
          </p:cNvPr>
          <p:cNvSpPr/>
          <p:nvPr/>
        </p:nvSpPr>
        <p:spPr>
          <a:xfrm>
            <a:off x="6505573" y="4133326"/>
            <a:ext cx="461665" cy="461665"/>
          </a:xfrm>
          <a:prstGeom prst="mathPlu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A41BC2B-FD81-5FB8-5C62-F1C96F483E47}"/>
              </a:ext>
            </a:extLst>
          </p:cNvPr>
          <p:cNvSpPr txBox="1"/>
          <p:nvPr/>
        </p:nvSpPr>
        <p:spPr>
          <a:xfrm>
            <a:off x="7021214" y="4129059"/>
            <a:ext cx="43667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onsolas" panose="020B0609020204030204" pitchFamily="49" charset="0"/>
              </a:rPr>
              <a:t>Выше отказоустойчивость</a:t>
            </a:r>
            <a:endParaRPr lang="en-US" sz="24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25" name="Знак ''плюс'' 24">
            <a:extLst>
              <a:ext uri="{FF2B5EF4-FFF2-40B4-BE49-F238E27FC236}">
                <a16:creationId xmlns:a16="http://schemas.microsoft.com/office/drawing/2014/main" id="{E352E187-AB08-FE6A-DFF5-613155DF0679}"/>
              </a:ext>
            </a:extLst>
          </p:cNvPr>
          <p:cNvSpPr/>
          <p:nvPr/>
        </p:nvSpPr>
        <p:spPr>
          <a:xfrm>
            <a:off x="6505573" y="4696058"/>
            <a:ext cx="461665" cy="461665"/>
          </a:xfrm>
          <a:prstGeom prst="mathPlu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2056BC3-1B3F-059E-F520-D91A4DF159EF}"/>
              </a:ext>
            </a:extLst>
          </p:cNvPr>
          <p:cNvSpPr txBox="1"/>
          <p:nvPr/>
        </p:nvSpPr>
        <p:spPr>
          <a:xfrm>
            <a:off x="7021214" y="4691791"/>
            <a:ext cx="43667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onsolas" panose="020B0609020204030204" pitchFamily="49" charset="0"/>
              </a:rPr>
              <a:t>Меньше проблем у ИБ</a:t>
            </a:r>
            <a:endParaRPr lang="en-US" sz="2400" b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242F95E-2744-B224-9239-0B81293CE08F}"/>
              </a:ext>
            </a:extLst>
          </p:cNvPr>
          <p:cNvSpPr txBox="1"/>
          <p:nvPr/>
        </p:nvSpPr>
        <p:spPr>
          <a:xfrm>
            <a:off x="0" y="578479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K8s </a:t>
            </a:r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и </a:t>
            </a:r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multitenancy</a:t>
            </a:r>
          </a:p>
        </p:txBody>
      </p:sp>
    </p:spTree>
    <p:extLst>
      <p:ext uri="{BB962C8B-B14F-4D97-AF65-F5344CB8AC3E}">
        <p14:creationId xmlns:p14="http://schemas.microsoft.com/office/powerpoint/2010/main" val="1174410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DE09AB6-BFA4-4302-E3DC-2CB1F5B862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09380231-B816-5D02-F9D3-67CBD3C13A09}"/>
              </a:ext>
            </a:extLst>
          </p:cNvPr>
          <p:cNvSpPr txBox="1"/>
          <p:nvPr/>
        </p:nvSpPr>
        <p:spPr>
          <a:xfrm>
            <a:off x="1384060" y="3001003"/>
            <a:ext cx="1089760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Не смешивать среды (</a:t>
            </a:r>
            <a:r>
              <a:rPr lang="en-US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Dev/Test/Prod) </a:t>
            </a:r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в одном кластере</a:t>
            </a:r>
          </a:p>
          <a:p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Не смешивать внешние и внутренние системы в одном кластере</a:t>
            </a:r>
          </a:p>
          <a:p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Не размещать критичные системы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35466B-2A70-F389-9502-B2BF749B056E}"/>
              </a:ext>
            </a:extLst>
          </p:cNvPr>
          <p:cNvSpPr txBox="1"/>
          <p:nvPr/>
        </p:nvSpPr>
        <p:spPr>
          <a:xfrm>
            <a:off x="1695559" y="4016666"/>
            <a:ext cx="84130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Системы </a:t>
            </a:r>
            <a:r>
              <a:rPr lang="en-US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Mission critical </a:t>
            </a:r>
            <a:endParaRPr lang="ru-RU" sz="2000" b="1" dirty="0">
              <a:solidFill>
                <a:schemeClr val="bg1"/>
              </a:solidFill>
              <a:latin typeface="Consolas" panose="020B0609020204030204" pitchFamily="49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Системы критической информационной инфраструктуры (КИИ)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chemeClr val="bg1"/>
                </a:solidFill>
                <a:latin typeface="Consolas" panose="020B0609020204030204" pitchFamily="49" charset="0"/>
              </a:rPr>
              <a:t>Системы с персональными данными (ПДн) высокого класса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B12E188-DC82-F824-BBEB-9DD765FBD4FE}"/>
              </a:ext>
            </a:extLst>
          </p:cNvPr>
          <p:cNvSpPr txBox="1"/>
          <p:nvPr/>
        </p:nvSpPr>
        <p:spPr>
          <a:xfrm>
            <a:off x="1384060" y="1871838"/>
            <a:ext cx="79296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Работающие политики снижают риски ИБ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DFE4B3-5E27-BFDA-5F9E-58875A9117D4}"/>
              </a:ext>
            </a:extLst>
          </p:cNvPr>
          <p:cNvSpPr txBox="1"/>
          <p:nvPr/>
        </p:nvSpPr>
        <p:spPr>
          <a:xfrm>
            <a:off x="0" y="578479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K8s </a:t>
            </a:r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и </a:t>
            </a:r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multitenancy</a:t>
            </a:r>
          </a:p>
        </p:txBody>
      </p:sp>
      <p:sp>
        <p:nvSpPr>
          <p:cNvPr id="3" name="Стрелка: шеврон 2">
            <a:extLst>
              <a:ext uri="{FF2B5EF4-FFF2-40B4-BE49-F238E27FC236}">
                <a16:creationId xmlns:a16="http://schemas.microsoft.com/office/drawing/2014/main" id="{69E2C945-95EA-88DD-349E-35D5E8F096C8}"/>
              </a:ext>
            </a:extLst>
          </p:cNvPr>
          <p:cNvSpPr/>
          <p:nvPr/>
        </p:nvSpPr>
        <p:spPr>
          <a:xfrm>
            <a:off x="1008167" y="1898476"/>
            <a:ext cx="271305" cy="435027"/>
          </a:xfrm>
          <a:prstGeom prst="chevron">
            <a:avLst/>
          </a:prstGeom>
          <a:solidFill>
            <a:srgbClr val="FFE6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080E81-2936-C2F1-9919-215161EFF87E}"/>
              </a:ext>
            </a:extLst>
          </p:cNvPr>
          <p:cNvSpPr txBox="1"/>
          <p:nvPr/>
        </p:nvSpPr>
        <p:spPr>
          <a:xfrm>
            <a:off x="1384060" y="2458223"/>
            <a:ext cx="79296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400" b="1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defRPr>
            </a:lvl1pPr>
          </a:lstStyle>
          <a:p>
            <a:r>
              <a:rPr lang="ru-RU" dirty="0"/>
              <a:t>Пример политики «безопасной </a:t>
            </a:r>
            <a:r>
              <a:rPr lang="en-US" sz="24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multitenancy</a:t>
            </a:r>
            <a:r>
              <a:rPr lang="ru-RU" dirty="0"/>
              <a:t>»:</a:t>
            </a:r>
            <a:endParaRPr lang="en-US" dirty="0"/>
          </a:p>
        </p:txBody>
      </p:sp>
      <p:sp>
        <p:nvSpPr>
          <p:cNvPr id="5" name="Стрелка: шеврон 4">
            <a:extLst>
              <a:ext uri="{FF2B5EF4-FFF2-40B4-BE49-F238E27FC236}">
                <a16:creationId xmlns:a16="http://schemas.microsoft.com/office/drawing/2014/main" id="{494AC81B-1DA3-C1BC-424F-839631AAE4B9}"/>
              </a:ext>
            </a:extLst>
          </p:cNvPr>
          <p:cNvSpPr/>
          <p:nvPr/>
        </p:nvSpPr>
        <p:spPr>
          <a:xfrm>
            <a:off x="1008167" y="2484861"/>
            <a:ext cx="271305" cy="435027"/>
          </a:xfrm>
          <a:prstGeom prst="chevron">
            <a:avLst/>
          </a:prstGeom>
          <a:solidFill>
            <a:srgbClr val="FFE6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86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0AF3838-21C9-1C9A-F806-A7EC71A75B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D5DAF70-07DB-C90D-13C5-CB97BA36B1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781" y="2789685"/>
            <a:ext cx="793188" cy="79318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A635FB-1064-45F2-A54A-3865EE7A6B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6639" y="2582687"/>
            <a:ext cx="492558" cy="664381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E1D689EE-08EE-961E-1134-96A0AFE65215}"/>
              </a:ext>
            </a:extLst>
          </p:cNvPr>
          <p:cNvSpPr txBox="1"/>
          <p:nvPr/>
        </p:nvSpPr>
        <p:spPr>
          <a:xfrm>
            <a:off x="4035789" y="3632967"/>
            <a:ext cx="2003172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ru-RU" sz="1600" dirty="0"/>
              <a:t>Прикладной балансировщик</a:t>
            </a:r>
            <a:endParaRPr lang="en-US" sz="1600" dirty="0"/>
          </a:p>
        </p:txBody>
      </p:sp>
      <p:pic>
        <p:nvPicPr>
          <p:cNvPr id="76" name="Рисунок 75">
            <a:extLst>
              <a:ext uri="{FF2B5EF4-FFF2-40B4-BE49-F238E27FC236}">
                <a16:creationId xmlns:a16="http://schemas.microsoft.com/office/drawing/2014/main" id="{040D3410-08B1-9F73-7AFA-F208181A3C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4537" y="4044630"/>
            <a:ext cx="756766" cy="756766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E1548CF0-0206-74E5-F2D4-55C15B0F884A}"/>
              </a:ext>
            </a:extLst>
          </p:cNvPr>
          <p:cNvSpPr txBox="1"/>
          <p:nvPr/>
        </p:nvSpPr>
        <p:spPr>
          <a:xfrm>
            <a:off x="6071334" y="3500762"/>
            <a:ext cx="2003172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en-US" sz="1600" dirty="0"/>
              <a:t>Ingress controller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E8F14FD-538A-1131-FA1F-D05ED310D4AC}"/>
              </a:ext>
            </a:extLst>
          </p:cNvPr>
          <p:cNvSpPr txBox="1"/>
          <p:nvPr/>
        </p:nvSpPr>
        <p:spPr>
          <a:xfrm>
            <a:off x="566166" y="2217760"/>
            <a:ext cx="2003172" cy="29283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ru-RU" sz="1600" dirty="0"/>
              <a:t>Пользователи</a:t>
            </a:r>
            <a:endParaRPr lang="en-US" sz="1600" dirty="0"/>
          </a:p>
        </p:txBody>
      </p:sp>
      <p:pic>
        <p:nvPicPr>
          <p:cNvPr id="84" name="Рисунок 83">
            <a:extLst>
              <a:ext uri="{FF2B5EF4-FFF2-40B4-BE49-F238E27FC236}">
                <a16:creationId xmlns:a16="http://schemas.microsoft.com/office/drawing/2014/main" id="{D5EFCDA6-9C38-A29E-288C-B70536A983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6219" y="2445345"/>
            <a:ext cx="756764" cy="756764"/>
          </a:xfrm>
          <a:prstGeom prst="rect">
            <a:avLst/>
          </a:prstGeom>
        </p:spPr>
      </p:pic>
      <p:grpSp>
        <p:nvGrpSpPr>
          <p:cNvPr id="116" name="Группа 115">
            <a:extLst>
              <a:ext uri="{FF2B5EF4-FFF2-40B4-BE49-F238E27FC236}">
                <a16:creationId xmlns:a16="http://schemas.microsoft.com/office/drawing/2014/main" id="{F7D9F06B-CDD3-F3AA-30F6-046822E6719F}"/>
              </a:ext>
            </a:extLst>
          </p:cNvPr>
          <p:cNvGrpSpPr/>
          <p:nvPr/>
        </p:nvGrpSpPr>
        <p:grpSpPr>
          <a:xfrm>
            <a:off x="9582959" y="3778028"/>
            <a:ext cx="734075" cy="734075"/>
            <a:chOff x="8947617" y="3073307"/>
            <a:chExt cx="734075" cy="734075"/>
          </a:xfrm>
        </p:grpSpPr>
        <p:sp>
          <p:nvSpPr>
            <p:cNvPr id="86" name="Овал 85">
              <a:extLst>
                <a:ext uri="{FF2B5EF4-FFF2-40B4-BE49-F238E27FC236}">
                  <a16:creationId xmlns:a16="http://schemas.microsoft.com/office/drawing/2014/main" id="{D12B5B12-0F90-6BF8-CC5C-6FB262348652}"/>
                </a:ext>
              </a:extLst>
            </p:cNvPr>
            <p:cNvSpPr/>
            <p:nvPr/>
          </p:nvSpPr>
          <p:spPr>
            <a:xfrm>
              <a:off x="8947617" y="3073307"/>
              <a:ext cx="734075" cy="73407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7" name="Рисунок 86">
              <a:extLst>
                <a:ext uri="{FF2B5EF4-FFF2-40B4-BE49-F238E27FC236}">
                  <a16:creationId xmlns:a16="http://schemas.microsoft.com/office/drawing/2014/main" id="{39939D05-CB82-5390-68C6-743330CE85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21" r="19671"/>
            <a:stretch/>
          </p:blipFill>
          <p:spPr>
            <a:xfrm>
              <a:off x="9027780" y="3152105"/>
              <a:ext cx="561047" cy="601529"/>
            </a:xfrm>
            <a:prstGeom prst="rect">
              <a:avLst/>
            </a:prstGeom>
          </p:spPr>
        </p:pic>
      </p:grpSp>
      <p:grpSp>
        <p:nvGrpSpPr>
          <p:cNvPr id="88" name="Группа 87">
            <a:extLst>
              <a:ext uri="{FF2B5EF4-FFF2-40B4-BE49-F238E27FC236}">
                <a16:creationId xmlns:a16="http://schemas.microsoft.com/office/drawing/2014/main" id="{7F35D290-73C1-5D01-CEC5-6DB91065FB22}"/>
              </a:ext>
            </a:extLst>
          </p:cNvPr>
          <p:cNvGrpSpPr/>
          <p:nvPr/>
        </p:nvGrpSpPr>
        <p:grpSpPr>
          <a:xfrm>
            <a:off x="9576607" y="4640459"/>
            <a:ext cx="734075" cy="734075"/>
            <a:chOff x="8947418" y="1576430"/>
            <a:chExt cx="734075" cy="734075"/>
          </a:xfrm>
        </p:grpSpPr>
        <p:sp>
          <p:nvSpPr>
            <p:cNvPr id="89" name="Овал 88">
              <a:extLst>
                <a:ext uri="{FF2B5EF4-FFF2-40B4-BE49-F238E27FC236}">
                  <a16:creationId xmlns:a16="http://schemas.microsoft.com/office/drawing/2014/main" id="{A1B40838-484E-159E-5871-CE7F77AEE8C1}"/>
                </a:ext>
              </a:extLst>
            </p:cNvPr>
            <p:cNvSpPr/>
            <p:nvPr/>
          </p:nvSpPr>
          <p:spPr>
            <a:xfrm>
              <a:off x="8947418" y="1576430"/>
              <a:ext cx="734075" cy="73407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0" name="Рисунок 89">
              <a:extLst>
                <a:ext uri="{FF2B5EF4-FFF2-40B4-BE49-F238E27FC236}">
                  <a16:creationId xmlns:a16="http://schemas.microsoft.com/office/drawing/2014/main" id="{360FB6C2-BB2E-9297-6F95-85E99EA675D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97800" y="1712219"/>
              <a:ext cx="433312" cy="443062"/>
            </a:xfrm>
            <a:prstGeom prst="rect">
              <a:avLst/>
            </a:prstGeom>
          </p:spPr>
        </p:pic>
      </p:grpSp>
      <p:pic>
        <p:nvPicPr>
          <p:cNvPr id="95" name="Рисунок 94">
            <a:extLst>
              <a:ext uri="{FF2B5EF4-FFF2-40B4-BE49-F238E27FC236}">
                <a16:creationId xmlns:a16="http://schemas.microsoft.com/office/drawing/2014/main" id="{600960C8-B830-7E9E-FAA0-058CCA0BD4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6219" y="3766683"/>
            <a:ext cx="756764" cy="756764"/>
          </a:xfrm>
          <a:prstGeom prst="rect">
            <a:avLst/>
          </a:prstGeom>
        </p:spPr>
      </p:pic>
      <p:pic>
        <p:nvPicPr>
          <p:cNvPr id="96" name="Рисунок 95">
            <a:extLst>
              <a:ext uri="{FF2B5EF4-FFF2-40B4-BE49-F238E27FC236}">
                <a16:creationId xmlns:a16="http://schemas.microsoft.com/office/drawing/2014/main" id="{3A53FB4F-68BE-BEDE-9706-30E4A50EF1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6219" y="4629114"/>
            <a:ext cx="756764" cy="756764"/>
          </a:xfrm>
          <a:prstGeom prst="rect">
            <a:avLst/>
          </a:prstGeom>
        </p:spPr>
      </p:pic>
      <p:pic>
        <p:nvPicPr>
          <p:cNvPr id="108" name="Рисунок 107">
            <a:extLst>
              <a:ext uri="{FF2B5EF4-FFF2-40B4-BE49-F238E27FC236}">
                <a16:creationId xmlns:a16="http://schemas.microsoft.com/office/drawing/2014/main" id="{549392E7-D4C3-11EC-9A65-9535E8E7F8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6219" y="5466044"/>
            <a:ext cx="756764" cy="756764"/>
          </a:xfrm>
          <a:prstGeom prst="rect">
            <a:avLst/>
          </a:prstGeom>
        </p:spPr>
      </p:pic>
      <p:grpSp>
        <p:nvGrpSpPr>
          <p:cNvPr id="119" name="Группа 118">
            <a:extLst>
              <a:ext uri="{FF2B5EF4-FFF2-40B4-BE49-F238E27FC236}">
                <a16:creationId xmlns:a16="http://schemas.microsoft.com/office/drawing/2014/main" id="{D9861A81-FD93-CDB3-D682-452FF4414469}"/>
              </a:ext>
            </a:extLst>
          </p:cNvPr>
          <p:cNvGrpSpPr/>
          <p:nvPr/>
        </p:nvGrpSpPr>
        <p:grpSpPr>
          <a:xfrm>
            <a:off x="9576606" y="2456690"/>
            <a:ext cx="734075" cy="734075"/>
            <a:chOff x="10239341" y="1328309"/>
            <a:chExt cx="734075" cy="734075"/>
          </a:xfrm>
        </p:grpSpPr>
        <p:sp>
          <p:nvSpPr>
            <p:cNvPr id="117" name="Овал 116">
              <a:extLst>
                <a:ext uri="{FF2B5EF4-FFF2-40B4-BE49-F238E27FC236}">
                  <a16:creationId xmlns:a16="http://schemas.microsoft.com/office/drawing/2014/main" id="{A1D9EFFA-7D4D-02A7-34BA-DDE142BAB5B3}"/>
                </a:ext>
              </a:extLst>
            </p:cNvPr>
            <p:cNvSpPr/>
            <p:nvPr/>
          </p:nvSpPr>
          <p:spPr>
            <a:xfrm>
              <a:off x="10239341" y="1328309"/>
              <a:ext cx="734075" cy="73407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9" name="Рисунок 108">
              <a:extLst>
                <a:ext uri="{FF2B5EF4-FFF2-40B4-BE49-F238E27FC236}">
                  <a16:creationId xmlns:a16="http://schemas.microsoft.com/office/drawing/2014/main" id="{2FEEEC6A-7E72-71B4-156C-DAC7EC0E516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267729" y="1362994"/>
              <a:ext cx="696348" cy="664703"/>
            </a:xfrm>
            <a:prstGeom prst="rect">
              <a:avLst/>
            </a:prstGeom>
          </p:spPr>
        </p:pic>
      </p:grpSp>
      <p:sp>
        <p:nvSpPr>
          <p:cNvPr id="124" name="TextBox 123">
            <a:extLst>
              <a:ext uri="{FF2B5EF4-FFF2-40B4-BE49-F238E27FC236}">
                <a16:creationId xmlns:a16="http://schemas.microsoft.com/office/drawing/2014/main" id="{5D680B73-A7B9-E402-B57A-E586BA707A12}"/>
              </a:ext>
            </a:extLst>
          </p:cNvPr>
          <p:cNvSpPr txBox="1"/>
          <p:nvPr/>
        </p:nvSpPr>
        <p:spPr>
          <a:xfrm>
            <a:off x="10611707" y="4781924"/>
            <a:ext cx="1479877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ru-RU" sz="1600" dirty="0"/>
              <a:t>Служебные приложения</a:t>
            </a:r>
            <a:endParaRPr lang="en-US" sz="1600" dirty="0"/>
          </a:p>
        </p:txBody>
      </p:sp>
      <p:grpSp>
        <p:nvGrpSpPr>
          <p:cNvPr id="125" name="Группа 124">
            <a:extLst>
              <a:ext uri="{FF2B5EF4-FFF2-40B4-BE49-F238E27FC236}">
                <a16:creationId xmlns:a16="http://schemas.microsoft.com/office/drawing/2014/main" id="{E727EC49-B587-F021-A578-8FFA532A51B9}"/>
              </a:ext>
            </a:extLst>
          </p:cNvPr>
          <p:cNvGrpSpPr/>
          <p:nvPr/>
        </p:nvGrpSpPr>
        <p:grpSpPr>
          <a:xfrm>
            <a:off x="9582957" y="5525192"/>
            <a:ext cx="734075" cy="734075"/>
            <a:chOff x="7316797" y="1793713"/>
            <a:chExt cx="734075" cy="734075"/>
          </a:xfrm>
        </p:grpSpPr>
        <p:sp>
          <p:nvSpPr>
            <p:cNvPr id="126" name="Овал 125">
              <a:extLst>
                <a:ext uri="{FF2B5EF4-FFF2-40B4-BE49-F238E27FC236}">
                  <a16:creationId xmlns:a16="http://schemas.microsoft.com/office/drawing/2014/main" id="{97D40748-8509-68B9-3295-E5709F86526D}"/>
                </a:ext>
              </a:extLst>
            </p:cNvPr>
            <p:cNvSpPr/>
            <p:nvPr/>
          </p:nvSpPr>
          <p:spPr>
            <a:xfrm>
              <a:off x="7316797" y="1793713"/>
              <a:ext cx="734075" cy="73407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7" name="Рисунок 126">
              <a:extLst>
                <a:ext uri="{FF2B5EF4-FFF2-40B4-BE49-F238E27FC236}">
                  <a16:creationId xmlns:a16="http://schemas.microsoft.com/office/drawing/2014/main" id="{396B18DA-30CE-0FEB-DE79-BB275BE3E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3630" y="2027735"/>
              <a:ext cx="549934" cy="281553"/>
            </a:xfrm>
            <a:prstGeom prst="rect">
              <a:avLst/>
            </a:prstGeom>
          </p:spPr>
        </p:pic>
      </p:grpSp>
      <p:pic>
        <p:nvPicPr>
          <p:cNvPr id="132" name="Рисунок 131">
            <a:extLst>
              <a:ext uri="{FF2B5EF4-FFF2-40B4-BE49-F238E27FC236}">
                <a16:creationId xmlns:a16="http://schemas.microsoft.com/office/drawing/2014/main" id="{84EB8C17-7F7A-6DF9-5A1F-4D213CF69C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781" y="4888583"/>
            <a:ext cx="793188" cy="793188"/>
          </a:xfrm>
          <a:prstGeom prst="rect">
            <a:avLst/>
          </a:prstGeom>
        </p:spPr>
      </p:pic>
      <p:sp>
        <p:nvSpPr>
          <p:cNvPr id="133" name="TextBox 132">
            <a:extLst>
              <a:ext uri="{FF2B5EF4-FFF2-40B4-BE49-F238E27FC236}">
                <a16:creationId xmlns:a16="http://schemas.microsoft.com/office/drawing/2014/main" id="{8D59C13E-BB2A-4D12-2105-B13FEFDE2672}"/>
              </a:ext>
            </a:extLst>
          </p:cNvPr>
          <p:cNvSpPr txBox="1"/>
          <p:nvPr/>
        </p:nvSpPr>
        <p:spPr>
          <a:xfrm>
            <a:off x="4035789" y="5775415"/>
            <a:ext cx="2003172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ru-RU" sz="1600" dirty="0"/>
              <a:t>Служебный балансировщик</a:t>
            </a:r>
            <a:endParaRPr lang="en-US" sz="1600" dirty="0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9C8C0AF0-56A6-FA5E-8395-10B415A29A39}"/>
              </a:ext>
            </a:extLst>
          </p:cNvPr>
          <p:cNvSpPr txBox="1"/>
          <p:nvPr/>
        </p:nvSpPr>
        <p:spPr>
          <a:xfrm>
            <a:off x="566166" y="4853109"/>
            <a:ext cx="2003172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ru-RU" sz="1600" dirty="0"/>
              <a:t>Разработчики и </a:t>
            </a:r>
            <a:r>
              <a:rPr lang="en-US" sz="1600" dirty="0"/>
              <a:t>DevOps</a:t>
            </a:r>
          </a:p>
        </p:txBody>
      </p:sp>
      <p:pic>
        <p:nvPicPr>
          <p:cNvPr id="140" name="Рисунок 139">
            <a:extLst>
              <a:ext uri="{FF2B5EF4-FFF2-40B4-BE49-F238E27FC236}">
                <a16:creationId xmlns:a16="http://schemas.microsoft.com/office/drawing/2014/main" id="{BD39B15B-4864-F70E-E359-215D4C7287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86639" y="5350674"/>
            <a:ext cx="492559" cy="664382"/>
          </a:xfrm>
          <a:prstGeom prst="rect">
            <a:avLst/>
          </a:prstGeom>
        </p:spPr>
      </p:pic>
      <p:sp>
        <p:nvSpPr>
          <p:cNvPr id="146" name="TextBox 145">
            <a:extLst>
              <a:ext uri="{FF2B5EF4-FFF2-40B4-BE49-F238E27FC236}">
                <a16:creationId xmlns:a16="http://schemas.microsoft.com/office/drawing/2014/main" id="{21D02417-039C-0566-AD13-E986D9A4D636}"/>
              </a:ext>
            </a:extLst>
          </p:cNvPr>
          <p:cNvSpPr txBox="1"/>
          <p:nvPr/>
        </p:nvSpPr>
        <p:spPr>
          <a:xfrm>
            <a:off x="3795783" y="2733227"/>
            <a:ext cx="756766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en-US" sz="1600" dirty="0"/>
              <a:t>Vip1</a:t>
            </a:r>
          </a:p>
          <a:p>
            <a:pPr algn="ctr">
              <a:lnSpc>
                <a:spcPct val="80000"/>
              </a:lnSpc>
            </a:pPr>
            <a:r>
              <a:rPr lang="en-US" sz="1600" dirty="0"/>
              <a:t>Vip2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5A65179A-7B34-59FA-57B2-E9774643A30E}"/>
              </a:ext>
            </a:extLst>
          </p:cNvPr>
          <p:cNvSpPr txBox="1"/>
          <p:nvPr/>
        </p:nvSpPr>
        <p:spPr>
          <a:xfrm>
            <a:off x="3795783" y="4752872"/>
            <a:ext cx="756766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en-US" sz="1600" dirty="0"/>
              <a:t>Vip3</a:t>
            </a:r>
          </a:p>
          <a:p>
            <a:pPr algn="ctr">
              <a:lnSpc>
                <a:spcPct val="80000"/>
              </a:lnSpc>
            </a:pPr>
            <a:r>
              <a:rPr lang="en-US" sz="1600" dirty="0"/>
              <a:t>vip4</a:t>
            </a:r>
          </a:p>
        </p:txBody>
      </p:sp>
      <p:grpSp>
        <p:nvGrpSpPr>
          <p:cNvPr id="189" name="Группа 188">
            <a:extLst>
              <a:ext uri="{FF2B5EF4-FFF2-40B4-BE49-F238E27FC236}">
                <a16:creationId xmlns:a16="http://schemas.microsoft.com/office/drawing/2014/main" id="{F7B740A6-C337-CA76-6BA0-5D3EE21D8419}"/>
              </a:ext>
            </a:extLst>
          </p:cNvPr>
          <p:cNvGrpSpPr/>
          <p:nvPr/>
        </p:nvGrpSpPr>
        <p:grpSpPr>
          <a:xfrm>
            <a:off x="2161442" y="1382508"/>
            <a:ext cx="3756758" cy="5102439"/>
            <a:chOff x="2184860" y="1312433"/>
            <a:chExt cx="3756758" cy="5102439"/>
          </a:xfrm>
        </p:grpSpPr>
        <p:cxnSp>
          <p:nvCxnSpPr>
            <p:cNvPr id="162" name="Прямая со стрелкой 161">
              <a:extLst>
                <a:ext uri="{FF2B5EF4-FFF2-40B4-BE49-F238E27FC236}">
                  <a16:creationId xmlns:a16="http://schemas.microsoft.com/office/drawing/2014/main" id="{0C986C6F-37D4-C1AA-D387-6A9E5AB95AD1}"/>
                </a:ext>
              </a:extLst>
            </p:cNvPr>
            <p:cNvCxnSpPr>
              <a:cxnSpLocks/>
            </p:cNvCxnSpPr>
            <p:nvPr/>
          </p:nvCxnSpPr>
          <p:spPr>
            <a:xfrm>
              <a:off x="2197675" y="3577297"/>
              <a:ext cx="1086825" cy="763592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7" name="Знак умножения 166">
              <a:extLst>
                <a:ext uri="{FF2B5EF4-FFF2-40B4-BE49-F238E27FC236}">
                  <a16:creationId xmlns:a16="http://schemas.microsoft.com/office/drawing/2014/main" id="{AD1EE95F-E2DA-8DF0-AF76-A650DC07B614}"/>
                </a:ext>
              </a:extLst>
            </p:cNvPr>
            <p:cNvSpPr/>
            <p:nvPr/>
          </p:nvSpPr>
          <p:spPr>
            <a:xfrm>
              <a:off x="3348420" y="4329562"/>
              <a:ext cx="353235" cy="353235"/>
            </a:xfrm>
            <a:prstGeom prst="mathMultiply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71" name="Прямая со стрелкой 170">
              <a:extLst>
                <a:ext uri="{FF2B5EF4-FFF2-40B4-BE49-F238E27FC236}">
                  <a16:creationId xmlns:a16="http://schemas.microsoft.com/office/drawing/2014/main" id="{EA22171A-A857-D324-CF70-F56C39372A4C}"/>
                </a:ext>
              </a:extLst>
            </p:cNvPr>
            <p:cNvCxnSpPr>
              <a:cxnSpLocks/>
            </p:cNvCxnSpPr>
            <p:nvPr/>
          </p:nvCxnSpPr>
          <p:spPr>
            <a:xfrm>
              <a:off x="2184860" y="2993546"/>
              <a:ext cx="1099640" cy="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8" name="Группа 187">
              <a:extLst>
                <a:ext uri="{FF2B5EF4-FFF2-40B4-BE49-F238E27FC236}">
                  <a16:creationId xmlns:a16="http://schemas.microsoft.com/office/drawing/2014/main" id="{140A42B6-48AE-BD36-861F-C9B8A2EAA4CC}"/>
                </a:ext>
              </a:extLst>
            </p:cNvPr>
            <p:cNvGrpSpPr/>
            <p:nvPr/>
          </p:nvGrpSpPr>
          <p:grpSpPr>
            <a:xfrm>
              <a:off x="2791544" y="1312433"/>
              <a:ext cx="3150074" cy="5102439"/>
              <a:chOff x="2791544" y="1312433"/>
              <a:chExt cx="3150074" cy="5102439"/>
            </a:xfrm>
          </p:grpSpPr>
          <p:grpSp>
            <p:nvGrpSpPr>
              <p:cNvPr id="186" name="Группа 185">
                <a:extLst>
                  <a:ext uri="{FF2B5EF4-FFF2-40B4-BE49-F238E27FC236}">
                    <a16:creationId xmlns:a16="http://schemas.microsoft.com/office/drawing/2014/main" id="{0211E7A3-4BEC-F224-584E-D467B2441ADB}"/>
                  </a:ext>
                </a:extLst>
              </p:cNvPr>
              <p:cNvGrpSpPr/>
              <p:nvPr/>
            </p:nvGrpSpPr>
            <p:grpSpPr>
              <a:xfrm>
                <a:off x="3339705" y="1655364"/>
                <a:ext cx="2601913" cy="4759508"/>
                <a:chOff x="3339705" y="1655364"/>
                <a:chExt cx="2601913" cy="4759508"/>
              </a:xfrm>
            </p:grpSpPr>
            <p:cxnSp>
              <p:nvCxnSpPr>
                <p:cNvPr id="153" name="Прямая соединительная линия 152">
                  <a:extLst>
                    <a:ext uri="{FF2B5EF4-FFF2-40B4-BE49-F238E27FC236}">
                      <a16:creationId xmlns:a16="http://schemas.microsoft.com/office/drawing/2014/main" id="{40DEC240-B30F-3BD2-A52D-2AA3598C359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68330" y="2231450"/>
                  <a:ext cx="0" cy="4183422"/>
                </a:xfrm>
                <a:prstGeom prst="line">
                  <a:avLst/>
                </a:prstGeom>
                <a:ln w="9525">
                  <a:prstDash val="lgDashDotDot"/>
                </a:ln>
              </p:spPr>
              <p:style>
                <a:lnRef idx="1">
                  <a:schemeClr val="accent4"/>
                </a:lnRef>
                <a:fillRef idx="0">
                  <a:schemeClr val="accent4"/>
                </a:fillRef>
                <a:effectRef idx="0">
                  <a:schemeClr val="accent4"/>
                </a:effectRef>
                <a:fontRef idx="minor">
                  <a:schemeClr val="tx1"/>
                </a:fontRef>
              </p:style>
            </p:cxnSp>
            <p:pic>
              <p:nvPicPr>
                <p:cNvPr id="174" name="Рисунок 173">
                  <a:extLst>
                    <a:ext uri="{FF2B5EF4-FFF2-40B4-BE49-F238E27FC236}">
                      <a16:creationId xmlns:a16="http://schemas.microsoft.com/office/drawing/2014/main" id="{B9D28816-827F-E987-DFE9-E652418B9A6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339705" y="1655364"/>
                  <a:ext cx="857250" cy="581025"/>
                </a:xfrm>
                <a:prstGeom prst="rect">
                  <a:avLst/>
                </a:prstGeom>
              </p:spPr>
            </p:pic>
            <p:cxnSp>
              <p:nvCxnSpPr>
                <p:cNvPr id="18" name="Прямая соединительная линия 17">
                  <a:extLst>
                    <a:ext uri="{FF2B5EF4-FFF2-40B4-BE49-F238E27FC236}">
                      <a16:creationId xmlns:a16="http://schemas.microsoft.com/office/drawing/2014/main" id="{B96897CF-4C1A-27A3-AB80-6995808FE7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93130" y="4426347"/>
                  <a:ext cx="2148488" cy="0"/>
                </a:xfrm>
                <a:prstGeom prst="line">
                  <a:avLst/>
                </a:prstGeom>
                <a:ln w="9525">
                  <a:prstDash val="lgDashDotDot"/>
                </a:ln>
              </p:spPr>
              <p:style>
                <a:lnRef idx="1">
                  <a:schemeClr val="accent4"/>
                </a:lnRef>
                <a:fillRef idx="0">
                  <a:schemeClr val="accent4"/>
                </a:fillRef>
                <a:effectRef idx="0">
                  <a:schemeClr val="accent4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6920C099-FEE0-72E6-EDB6-5C4672BAB56F}"/>
                  </a:ext>
                </a:extLst>
              </p:cNvPr>
              <p:cNvSpPr txBox="1"/>
              <p:nvPr/>
            </p:nvSpPr>
            <p:spPr>
              <a:xfrm>
                <a:off x="2791544" y="1312433"/>
                <a:ext cx="2003172" cy="2928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>
                  <a:defRPr sz="2800">
                    <a:solidFill>
                      <a:schemeClr val="bg1"/>
                    </a:solidFill>
                    <a:latin typeface="Consolas" panose="020B0609020204030204" pitchFamily="49" charset="0"/>
                  </a:defRPr>
                </a:lvl1pPr>
              </a:lstStyle>
              <a:p>
                <a:pPr algn="ctr">
                  <a:lnSpc>
                    <a:spcPct val="80000"/>
                  </a:lnSpc>
                </a:pPr>
                <a:r>
                  <a:rPr lang="ru-RU" sz="1600" dirty="0"/>
                  <a:t>МЭ</a:t>
                </a:r>
                <a:endParaRPr lang="en-US" sz="1600" dirty="0"/>
              </a:p>
            </p:txBody>
          </p:sp>
        </p:grpSp>
        <p:cxnSp>
          <p:nvCxnSpPr>
            <p:cNvPr id="14" name="Прямая со стрелкой 13">
              <a:extLst>
                <a:ext uri="{FF2B5EF4-FFF2-40B4-BE49-F238E27FC236}">
                  <a16:creationId xmlns:a16="http://schemas.microsoft.com/office/drawing/2014/main" id="{1D6AAAFE-C146-F05D-8DD7-D5B6EA955CDF}"/>
                </a:ext>
              </a:extLst>
            </p:cNvPr>
            <p:cNvCxnSpPr>
              <a:cxnSpLocks/>
            </p:cNvCxnSpPr>
            <p:nvPr/>
          </p:nvCxnSpPr>
          <p:spPr>
            <a:xfrm>
              <a:off x="2184860" y="5698475"/>
              <a:ext cx="1099640" cy="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7" name="Группа 186">
            <a:extLst>
              <a:ext uri="{FF2B5EF4-FFF2-40B4-BE49-F238E27FC236}">
                <a16:creationId xmlns:a16="http://schemas.microsoft.com/office/drawing/2014/main" id="{0CD15466-6B42-8447-E465-2DE7FE9898F3}"/>
              </a:ext>
            </a:extLst>
          </p:cNvPr>
          <p:cNvGrpSpPr/>
          <p:nvPr/>
        </p:nvGrpSpPr>
        <p:grpSpPr>
          <a:xfrm>
            <a:off x="6874293" y="1409069"/>
            <a:ext cx="4742730" cy="5030560"/>
            <a:chOff x="6874293" y="1338994"/>
            <a:chExt cx="4742730" cy="5030560"/>
          </a:xfrm>
        </p:grpSpPr>
        <p:cxnSp>
          <p:nvCxnSpPr>
            <p:cNvPr id="155" name="Прямая соединительная линия 154">
              <a:extLst>
                <a:ext uri="{FF2B5EF4-FFF2-40B4-BE49-F238E27FC236}">
                  <a16:creationId xmlns:a16="http://schemas.microsoft.com/office/drawing/2014/main" id="{98D24810-4E2E-D4E7-E347-F52EB2E2CBD6}"/>
                </a:ext>
              </a:extLst>
            </p:cNvPr>
            <p:cNvCxnSpPr>
              <a:cxnSpLocks/>
              <a:stCxn id="180" idx="2"/>
            </p:cNvCxnSpPr>
            <p:nvPr/>
          </p:nvCxnSpPr>
          <p:spPr>
            <a:xfrm>
              <a:off x="7904384" y="2231450"/>
              <a:ext cx="0" cy="4138104"/>
            </a:xfrm>
            <a:prstGeom prst="line">
              <a:avLst/>
            </a:prstGeom>
            <a:ln w="12700">
              <a:prstDash val="lgDashDotDot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56" name="Прямая соединительная линия 155">
              <a:extLst>
                <a:ext uri="{FF2B5EF4-FFF2-40B4-BE49-F238E27FC236}">
                  <a16:creationId xmlns:a16="http://schemas.microsoft.com/office/drawing/2014/main" id="{1E4FF759-59D0-3A96-AC1C-5C93484F906C}"/>
                </a:ext>
              </a:extLst>
            </p:cNvPr>
            <p:cNvCxnSpPr>
              <a:cxnSpLocks/>
            </p:cNvCxnSpPr>
            <p:nvPr/>
          </p:nvCxnSpPr>
          <p:spPr>
            <a:xfrm>
              <a:off x="7904384" y="3301880"/>
              <a:ext cx="3712639" cy="0"/>
            </a:xfrm>
            <a:prstGeom prst="line">
              <a:avLst/>
            </a:prstGeom>
            <a:ln w="12700">
              <a:prstDash val="lgDashDotDot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pic>
          <p:nvPicPr>
            <p:cNvPr id="180" name="Рисунок 179">
              <a:extLst>
                <a:ext uri="{FF2B5EF4-FFF2-40B4-BE49-F238E27FC236}">
                  <a16:creationId xmlns:a16="http://schemas.microsoft.com/office/drawing/2014/main" id="{7D631AF2-DD8E-5055-D7DD-9321A1B76B9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475759" y="1650425"/>
              <a:ext cx="857250" cy="581025"/>
            </a:xfrm>
            <a:prstGeom prst="rect">
              <a:avLst/>
            </a:prstGeom>
          </p:spPr>
        </p:pic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D71F6981-8A9C-D1D7-84B2-726B15F5551E}"/>
                </a:ext>
              </a:extLst>
            </p:cNvPr>
            <p:cNvSpPr txBox="1"/>
            <p:nvPr/>
          </p:nvSpPr>
          <p:spPr>
            <a:xfrm>
              <a:off x="6874293" y="1338994"/>
              <a:ext cx="2003172" cy="2928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2800">
                  <a:solidFill>
                    <a:schemeClr val="bg1"/>
                  </a:solidFill>
                  <a:latin typeface="Consolas" panose="020B0609020204030204" pitchFamily="49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600" dirty="0"/>
                <a:t>NetworkPolicy</a:t>
              </a:r>
            </a:p>
          </p:txBody>
        </p:sp>
      </p:grpSp>
      <p:sp>
        <p:nvSpPr>
          <p:cNvPr id="6" name="Правая фигурная скобка 5">
            <a:extLst>
              <a:ext uri="{FF2B5EF4-FFF2-40B4-BE49-F238E27FC236}">
                <a16:creationId xmlns:a16="http://schemas.microsoft.com/office/drawing/2014/main" id="{8FF0620E-4A96-3724-D0BD-0FEE72AB34CF}"/>
              </a:ext>
            </a:extLst>
          </p:cNvPr>
          <p:cNvSpPr/>
          <p:nvPr/>
        </p:nvSpPr>
        <p:spPr>
          <a:xfrm>
            <a:off x="10317032" y="3778028"/>
            <a:ext cx="301025" cy="2444780"/>
          </a:xfrm>
          <a:prstGeom prst="rightBrac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011857-9430-3D70-A1AE-E3406BD270BD}"/>
              </a:ext>
            </a:extLst>
          </p:cNvPr>
          <p:cNvSpPr txBox="1"/>
          <p:nvPr/>
        </p:nvSpPr>
        <p:spPr>
          <a:xfrm>
            <a:off x="10611707" y="2552311"/>
            <a:ext cx="1479877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ru-RU" sz="1600" dirty="0"/>
              <a:t>Основное</a:t>
            </a:r>
          </a:p>
          <a:p>
            <a:pPr>
              <a:lnSpc>
                <a:spcPct val="80000"/>
              </a:lnSpc>
            </a:pPr>
            <a:r>
              <a:rPr lang="ru-RU" sz="1600" dirty="0"/>
              <a:t>приложение</a:t>
            </a:r>
            <a:endParaRPr lang="en-US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69AA4C-27AE-E513-5661-01F1B2209FCD}"/>
              </a:ext>
            </a:extLst>
          </p:cNvPr>
          <p:cNvSpPr txBox="1"/>
          <p:nvPr/>
        </p:nvSpPr>
        <p:spPr>
          <a:xfrm>
            <a:off x="0" y="578479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K8s </a:t>
            </a:r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и архитектура</a:t>
            </a:r>
            <a:endParaRPr lang="en-US" sz="3200" b="1" dirty="0">
              <a:solidFill>
                <a:schemeClr val="accent4">
                  <a:lumMod val="40000"/>
                  <a:lumOff val="60000"/>
                </a:schemeClr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762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3838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BBCBA8D-3845-D07B-3AE5-71BC634904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F760EA4-81C6-1E36-F8C7-58CDFEE376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781" y="2789685"/>
            <a:ext cx="793188" cy="79318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39BC6C0-BF94-6655-EC81-1CE3FF9A75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6639" y="2582687"/>
            <a:ext cx="492558" cy="664381"/>
          </a:xfrm>
          <a:prstGeom prst="rect">
            <a:avLst/>
          </a:prstGeom>
        </p:spPr>
      </p:pic>
      <p:sp>
        <p:nvSpPr>
          <p:cNvPr id="72" name="TextBox 71">
            <a:extLst>
              <a:ext uri="{FF2B5EF4-FFF2-40B4-BE49-F238E27FC236}">
                <a16:creationId xmlns:a16="http://schemas.microsoft.com/office/drawing/2014/main" id="{0988483D-DBE4-2FBA-45D5-A48F7FF68D0E}"/>
              </a:ext>
            </a:extLst>
          </p:cNvPr>
          <p:cNvSpPr txBox="1"/>
          <p:nvPr/>
        </p:nvSpPr>
        <p:spPr>
          <a:xfrm>
            <a:off x="4035789" y="3632967"/>
            <a:ext cx="2003172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ru-RU" sz="1600" dirty="0"/>
              <a:t>Прикладной балансировщик</a:t>
            </a:r>
            <a:endParaRPr lang="en-US" sz="1600" dirty="0"/>
          </a:p>
        </p:txBody>
      </p:sp>
      <p:pic>
        <p:nvPicPr>
          <p:cNvPr id="76" name="Рисунок 75">
            <a:extLst>
              <a:ext uri="{FF2B5EF4-FFF2-40B4-BE49-F238E27FC236}">
                <a16:creationId xmlns:a16="http://schemas.microsoft.com/office/drawing/2014/main" id="{AAC63695-515A-2E86-1D0D-CDF60F26BF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4537" y="4044630"/>
            <a:ext cx="756766" cy="756766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1288A0D2-C45C-A522-CFAB-D59A2AD42C54}"/>
              </a:ext>
            </a:extLst>
          </p:cNvPr>
          <p:cNvSpPr txBox="1"/>
          <p:nvPr/>
        </p:nvSpPr>
        <p:spPr>
          <a:xfrm>
            <a:off x="6071334" y="3500762"/>
            <a:ext cx="2003172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en-US" sz="1600" dirty="0"/>
              <a:t>Ingress controller</a:t>
            </a:r>
          </a:p>
        </p:txBody>
      </p:sp>
      <p:pic>
        <p:nvPicPr>
          <p:cNvPr id="84" name="Рисунок 83">
            <a:extLst>
              <a:ext uri="{FF2B5EF4-FFF2-40B4-BE49-F238E27FC236}">
                <a16:creationId xmlns:a16="http://schemas.microsoft.com/office/drawing/2014/main" id="{EDE790F2-7624-28BA-3DBF-668E0D8024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6219" y="2445345"/>
            <a:ext cx="756764" cy="756764"/>
          </a:xfrm>
          <a:prstGeom prst="rect">
            <a:avLst/>
          </a:prstGeom>
        </p:spPr>
      </p:pic>
      <p:grpSp>
        <p:nvGrpSpPr>
          <p:cNvPr id="116" name="Группа 115">
            <a:extLst>
              <a:ext uri="{FF2B5EF4-FFF2-40B4-BE49-F238E27FC236}">
                <a16:creationId xmlns:a16="http://schemas.microsoft.com/office/drawing/2014/main" id="{DB6CF38F-C4EB-A1AB-8D20-080E538BDCD4}"/>
              </a:ext>
            </a:extLst>
          </p:cNvPr>
          <p:cNvGrpSpPr/>
          <p:nvPr/>
        </p:nvGrpSpPr>
        <p:grpSpPr>
          <a:xfrm>
            <a:off x="9582959" y="3778028"/>
            <a:ext cx="734075" cy="734075"/>
            <a:chOff x="8947617" y="3073307"/>
            <a:chExt cx="734075" cy="734075"/>
          </a:xfrm>
        </p:grpSpPr>
        <p:sp>
          <p:nvSpPr>
            <p:cNvPr id="86" name="Овал 85">
              <a:extLst>
                <a:ext uri="{FF2B5EF4-FFF2-40B4-BE49-F238E27FC236}">
                  <a16:creationId xmlns:a16="http://schemas.microsoft.com/office/drawing/2014/main" id="{CA3D6085-67D5-A7A5-8FBB-541DD8C5D20F}"/>
                </a:ext>
              </a:extLst>
            </p:cNvPr>
            <p:cNvSpPr/>
            <p:nvPr/>
          </p:nvSpPr>
          <p:spPr>
            <a:xfrm>
              <a:off x="8947617" y="3073307"/>
              <a:ext cx="734075" cy="73407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7" name="Рисунок 86">
              <a:extLst>
                <a:ext uri="{FF2B5EF4-FFF2-40B4-BE49-F238E27FC236}">
                  <a16:creationId xmlns:a16="http://schemas.microsoft.com/office/drawing/2014/main" id="{DAD34554-FE13-3F5D-F221-EBC5C735C24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421" r="19671"/>
            <a:stretch/>
          </p:blipFill>
          <p:spPr>
            <a:xfrm>
              <a:off x="9027780" y="3152105"/>
              <a:ext cx="561047" cy="601529"/>
            </a:xfrm>
            <a:prstGeom prst="rect">
              <a:avLst/>
            </a:prstGeom>
          </p:spPr>
        </p:pic>
      </p:grpSp>
      <p:grpSp>
        <p:nvGrpSpPr>
          <p:cNvPr id="88" name="Группа 87">
            <a:extLst>
              <a:ext uri="{FF2B5EF4-FFF2-40B4-BE49-F238E27FC236}">
                <a16:creationId xmlns:a16="http://schemas.microsoft.com/office/drawing/2014/main" id="{5CE2396A-2D7A-B3A5-0BF7-1218B62F2BD3}"/>
              </a:ext>
            </a:extLst>
          </p:cNvPr>
          <p:cNvGrpSpPr/>
          <p:nvPr/>
        </p:nvGrpSpPr>
        <p:grpSpPr>
          <a:xfrm>
            <a:off x="9576607" y="4640459"/>
            <a:ext cx="734075" cy="734075"/>
            <a:chOff x="8947418" y="1576430"/>
            <a:chExt cx="734075" cy="734075"/>
          </a:xfrm>
        </p:grpSpPr>
        <p:sp>
          <p:nvSpPr>
            <p:cNvPr id="89" name="Овал 88">
              <a:extLst>
                <a:ext uri="{FF2B5EF4-FFF2-40B4-BE49-F238E27FC236}">
                  <a16:creationId xmlns:a16="http://schemas.microsoft.com/office/drawing/2014/main" id="{5BBE2553-F153-61BC-79D6-1926FEB3001D}"/>
                </a:ext>
              </a:extLst>
            </p:cNvPr>
            <p:cNvSpPr/>
            <p:nvPr/>
          </p:nvSpPr>
          <p:spPr>
            <a:xfrm>
              <a:off x="8947418" y="1576430"/>
              <a:ext cx="734075" cy="73407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0" name="Рисунок 89">
              <a:extLst>
                <a:ext uri="{FF2B5EF4-FFF2-40B4-BE49-F238E27FC236}">
                  <a16:creationId xmlns:a16="http://schemas.microsoft.com/office/drawing/2014/main" id="{F7037001-4CEB-82CD-E695-3013056788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97800" y="1712219"/>
              <a:ext cx="433312" cy="443062"/>
            </a:xfrm>
            <a:prstGeom prst="rect">
              <a:avLst/>
            </a:prstGeom>
          </p:spPr>
        </p:pic>
      </p:grpSp>
      <p:pic>
        <p:nvPicPr>
          <p:cNvPr id="95" name="Рисунок 94">
            <a:extLst>
              <a:ext uri="{FF2B5EF4-FFF2-40B4-BE49-F238E27FC236}">
                <a16:creationId xmlns:a16="http://schemas.microsoft.com/office/drawing/2014/main" id="{0A8565E0-1CC2-3343-AB0A-1378B5A569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6219" y="3766683"/>
            <a:ext cx="756764" cy="756764"/>
          </a:xfrm>
          <a:prstGeom prst="rect">
            <a:avLst/>
          </a:prstGeom>
        </p:spPr>
      </p:pic>
      <p:pic>
        <p:nvPicPr>
          <p:cNvPr id="96" name="Рисунок 95">
            <a:extLst>
              <a:ext uri="{FF2B5EF4-FFF2-40B4-BE49-F238E27FC236}">
                <a16:creationId xmlns:a16="http://schemas.microsoft.com/office/drawing/2014/main" id="{94089AB1-7A0F-71F1-8F48-EA4E56C71B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6219" y="4629114"/>
            <a:ext cx="756764" cy="756764"/>
          </a:xfrm>
          <a:prstGeom prst="rect">
            <a:avLst/>
          </a:prstGeom>
        </p:spPr>
      </p:pic>
      <p:pic>
        <p:nvPicPr>
          <p:cNvPr id="108" name="Рисунок 107">
            <a:extLst>
              <a:ext uri="{FF2B5EF4-FFF2-40B4-BE49-F238E27FC236}">
                <a16:creationId xmlns:a16="http://schemas.microsoft.com/office/drawing/2014/main" id="{0EF25BC6-ED87-C4F9-5FF9-5E557AD1E0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6219" y="5466044"/>
            <a:ext cx="756764" cy="756764"/>
          </a:xfrm>
          <a:prstGeom prst="rect">
            <a:avLst/>
          </a:prstGeom>
        </p:spPr>
      </p:pic>
      <p:grpSp>
        <p:nvGrpSpPr>
          <p:cNvPr id="119" name="Группа 118">
            <a:extLst>
              <a:ext uri="{FF2B5EF4-FFF2-40B4-BE49-F238E27FC236}">
                <a16:creationId xmlns:a16="http://schemas.microsoft.com/office/drawing/2014/main" id="{5BD2C21E-8E68-3487-F174-69EA432E075B}"/>
              </a:ext>
            </a:extLst>
          </p:cNvPr>
          <p:cNvGrpSpPr/>
          <p:nvPr/>
        </p:nvGrpSpPr>
        <p:grpSpPr>
          <a:xfrm>
            <a:off x="9576606" y="2456690"/>
            <a:ext cx="734075" cy="734075"/>
            <a:chOff x="10239341" y="1328309"/>
            <a:chExt cx="734075" cy="734075"/>
          </a:xfrm>
        </p:grpSpPr>
        <p:sp>
          <p:nvSpPr>
            <p:cNvPr id="117" name="Овал 116">
              <a:extLst>
                <a:ext uri="{FF2B5EF4-FFF2-40B4-BE49-F238E27FC236}">
                  <a16:creationId xmlns:a16="http://schemas.microsoft.com/office/drawing/2014/main" id="{B8A1C0B3-C2FC-1FCE-2773-E58052617E9C}"/>
                </a:ext>
              </a:extLst>
            </p:cNvPr>
            <p:cNvSpPr/>
            <p:nvPr/>
          </p:nvSpPr>
          <p:spPr>
            <a:xfrm>
              <a:off x="10239341" y="1328309"/>
              <a:ext cx="734075" cy="73407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09" name="Рисунок 108">
              <a:extLst>
                <a:ext uri="{FF2B5EF4-FFF2-40B4-BE49-F238E27FC236}">
                  <a16:creationId xmlns:a16="http://schemas.microsoft.com/office/drawing/2014/main" id="{30E18037-EB6E-C900-0A30-10F60730013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0267729" y="1362994"/>
              <a:ext cx="696348" cy="664703"/>
            </a:xfrm>
            <a:prstGeom prst="rect">
              <a:avLst/>
            </a:prstGeom>
          </p:spPr>
        </p:pic>
      </p:grpSp>
      <p:sp>
        <p:nvSpPr>
          <p:cNvPr id="124" name="TextBox 123">
            <a:extLst>
              <a:ext uri="{FF2B5EF4-FFF2-40B4-BE49-F238E27FC236}">
                <a16:creationId xmlns:a16="http://schemas.microsoft.com/office/drawing/2014/main" id="{92013B8D-7995-9634-3E98-B4AE508572F8}"/>
              </a:ext>
            </a:extLst>
          </p:cNvPr>
          <p:cNvSpPr txBox="1"/>
          <p:nvPr/>
        </p:nvSpPr>
        <p:spPr>
          <a:xfrm>
            <a:off x="10611707" y="4781924"/>
            <a:ext cx="1479877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ru-RU" sz="1600" dirty="0"/>
              <a:t>Служебные приложения</a:t>
            </a:r>
            <a:endParaRPr lang="en-US" sz="1600" dirty="0"/>
          </a:p>
        </p:txBody>
      </p:sp>
      <p:grpSp>
        <p:nvGrpSpPr>
          <p:cNvPr id="125" name="Группа 124">
            <a:extLst>
              <a:ext uri="{FF2B5EF4-FFF2-40B4-BE49-F238E27FC236}">
                <a16:creationId xmlns:a16="http://schemas.microsoft.com/office/drawing/2014/main" id="{1F58A6BA-CEC1-0D08-45CD-917C745F34DC}"/>
              </a:ext>
            </a:extLst>
          </p:cNvPr>
          <p:cNvGrpSpPr/>
          <p:nvPr/>
        </p:nvGrpSpPr>
        <p:grpSpPr>
          <a:xfrm>
            <a:off x="9582957" y="5525192"/>
            <a:ext cx="734075" cy="734075"/>
            <a:chOff x="7316797" y="1793713"/>
            <a:chExt cx="734075" cy="734075"/>
          </a:xfrm>
        </p:grpSpPr>
        <p:sp>
          <p:nvSpPr>
            <p:cNvPr id="126" name="Овал 125">
              <a:extLst>
                <a:ext uri="{FF2B5EF4-FFF2-40B4-BE49-F238E27FC236}">
                  <a16:creationId xmlns:a16="http://schemas.microsoft.com/office/drawing/2014/main" id="{CB79FF5B-6032-7459-850B-50AA6392BC70}"/>
                </a:ext>
              </a:extLst>
            </p:cNvPr>
            <p:cNvSpPr/>
            <p:nvPr/>
          </p:nvSpPr>
          <p:spPr>
            <a:xfrm>
              <a:off x="7316797" y="1793713"/>
              <a:ext cx="734075" cy="73407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27" name="Рисунок 126">
              <a:extLst>
                <a:ext uri="{FF2B5EF4-FFF2-40B4-BE49-F238E27FC236}">
                  <a16:creationId xmlns:a16="http://schemas.microsoft.com/office/drawing/2014/main" id="{9EB008D9-86E2-8B0B-D74B-9971CA046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3630" y="2027735"/>
              <a:ext cx="549934" cy="281553"/>
            </a:xfrm>
            <a:prstGeom prst="rect">
              <a:avLst/>
            </a:prstGeom>
          </p:spPr>
        </p:pic>
      </p:grpSp>
      <p:pic>
        <p:nvPicPr>
          <p:cNvPr id="132" name="Рисунок 131">
            <a:extLst>
              <a:ext uri="{FF2B5EF4-FFF2-40B4-BE49-F238E27FC236}">
                <a16:creationId xmlns:a16="http://schemas.microsoft.com/office/drawing/2014/main" id="{ACC70080-72D2-FB30-4D4A-25D9196579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781" y="4888583"/>
            <a:ext cx="793188" cy="793188"/>
          </a:xfrm>
          <a:prstGeom prst="rect">
            <a:avLst/>
          </a:prstGeom>
        </p:spPr>
      </p:pic>
      <p:sp>
        <p:nvSpPr>
          <p:cNvPr id="133" name="TextBox 132">
            <a:extLst>
              <a:ext uri="{FF2B5EF4-FFF2-40B4-BE49-F238E27FC236}">
                <a16:creationId xmlns:a16="http://schemas.microsoft.com/office/drawing/2014/main" id="{96FABC9A-D64C-52D7-89E1-38AB5E280E41}"/>
              </a:ext>
            </a:extLst>
          </p:cNvPr>
          <p:cNvSpPr txBox="1"/>
          <p:nvPr/>
        </p:nvSpPr>
        <p:spPr>
          <a:xfrm>
            <a:off x="4035789" y="5775415"/>
            <a:ext cx="2003172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ru-RU" sz="1600" dirty="0"/>
              <a:t>Служебный балансировщик</a:t>
            </a:r>
            <a:endParaRPr lang="en-US" sz="1600" dirty="0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5EE33234-B534-75FA-B809-7DA06960517B}"/>
              </a:ext>
            </a:extLst>
          </p:cNvPr>
          <p:cNvSpPr txBox="1"/>
          <p:nvPr/>
        </p:nvSpPr>
        <p:spPr>
          <a:xfrm>
            <a:off x="3795783" y="2733227"/>
            <a:ext cx="756766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en-US" sz="1600" dirty="0"/>
              <a:t>Vip1</a:t>
            </a:r>
          </a:p>
          <a:p>
            <a:pPr algn="ctr">
              <a:lnSpc>
                <a:spcPct val="80000"/>
              </a:lnSpc>
            </a:pPr>
            <a:r>
              <a:rPr lang="en-US" sz="1600" dirty="0"/>
              <a:t>Vip2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59D626EA-5B4C-A9F3-5284-D938ED4C632C}"/>
              </a:ext>
            </a:extLst>
          </p:cNvPr>
          <p:cNvSpPr txBox="1"/>
          <p:nvPr/>
        </p:nvSpPr>
        <p:spPr>
          <a:xfrm>
            <a:off x="3795783" y="4752872"/>
            <a:ext cx="756766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en-US" sz="1600" dirty="0"/>
              <a:t>Vip3</a:t>
            </a:r>
          </a:p>
          <a:p>
            <a:pPr algn="ctr">
              <a:lnSpc>
                <a:spcPct val="80000"/>
              </a:lnSpc>
            </a:pPr>
            <a:r>
              <a:rPr lang="en-US" sz="1600" dirty="0"/>
              <a:t>vip4</a:t>
            </a:r>
          </a:p>
        </p:txBody>
      </p:sp>
      <p:grpSp>
        <p:nvGrpSpPr>
          <p:cNvPr id="188" name="Группа 187">
            <a:extLst>
              <a:ext uri="{FF2B5EF4-FFF2-40B4-BE49-F238E27FC236}">
                <a16:creationId xmlns:a16="http://schemas.microsoft.com/office/drawing/2014/main" id="{CB2D2B04-BD01-821A-A7B1-9934FD1FBCD6}"/>
              </a:ext>
            </a:extLst>
          </p:cNvPr>
          <p:cNvGrpSpPr/>
          <p:nvPr/>
        </p:nvGrpSpPr>
        <p:grpSpPr>
          <a:xfrm>
            <a:off x="2768126" y="1382508"/>
            <a:ext cx="3150074" cy="5102439"/>
            <a:chOff x="2791544" y="1312433"/>
            <a:chExt cx="3150074" cy="5102439"/>
          </a:xfrm>
        </p:grpSpPr>
        <p:grpSp>
          <p:nvGrpSpPr>
            <p:cNvPr id="186" name="Группа 185">
              <a:extLst>
                <a:ext uri="{FF2B5EF4-FFF2-40B4-BE49-F238E27FC236}">
                  <a16:creationId xmlns:a16="http://schemas.microsoft.com/office/drawing/2014/main" id="{0F2CE231-E48A-1843-DDA4-85B6644F76F3}"/>
                </a:ext>
              </a:extLst>
            </p:cNvPr>
            <p:cNvGrpSpPr/>
            <p:nvPr/>
          </p:nvGrpSpPr>
          <p:grpSpPr>
            <a:xfrm>
              <a:off x="3339705" y="1655364"/>
              <a:ext cx="2601913" cy="4759508"/>
              <a:chOff x="3339705" y="1655364"/>
              <a:chExt cx="2601913" cy="4759508"/>
            </a:xfrm>
          </p:grpSpPr>
          <p:cxnSp>
            <p:nvCxnSpPr>
              <p:cNvPr id="153" name="Прямая соединительная линия 152">
                <a:extLst>
                  <a:ext uri="{FF2B5EF4-FFF2-40B4-BE49-F238E27FC236}">
                    <a16:creationId xmlns:a16="http://schemas.microsoft.com/office/drawing/2014/main" id="{951B6118-78F4-BA73-6192-D0E294C8D2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68330" y="2231450"/>
                <a:ext cx="0" cy="4183422"/>
              </a:xfrm>
              <a:prstGeom prst="line">
                <a:avLst/>
              </a:prstGeom>
              <a:ln w="9525">
                <a:prstDash val="lgDashDotDot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pic>
            <p:nvPicPr>
              <p:cNvPr id="174" name="Рисунок 173">
                <a:extLst>
                  <a:ext uri="{FF2B5EF4-FFF2-40B4-BE49-F238E27FC236}">
                    <a16:creationId xmlns:a16="http://schemas.microsoft.com/office/drawing/2014/main" id="{287C4B5A-D0DC-3B26-7F2B-EF1BBF33581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339705" y="1655364"/>
                <a:ext cx="857250" cy="581025"/>
              </a:xfrm>
              <a:prstGeom prst="rect">
                <a:avLst/>
              </a:prstGeom>
            </p:spPr>
          </p:pic>
          <p:cxnSp>
            <p:nvCxnSpPr>
              <p:cNvPr id="18" name="Прямая соединительная линия 17">
                <a:extLst>
                  <a:ext uri="{FF2B5EF4-FFF2-40B4-BE49-F238E27FC236}">
                    <a16:creationId xmlns:a16="http://schemas.microsoft.com/office/drawing/2014/main" id="{1AAFBCB9-A180-B1F9-0E64-B270F6E927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93130" y="4426347"/>
                <a:ext cx="2148488" cy="0"/>
              </a:xfrm>
              <a:prstGeom prst="line">
                <a:avLst/>
              </a:prstGeom>
              <a:ln w="9525">
                <a:prstDash val="lgDashDotDot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7822FC89-F139-489F-7499-3E1B8FBE6BE4}"/>
                </a:ext>
              </a:extLst>
            </p:cNvPr>
            <p:cNvSpPr txBox="1"/>
            <p:nvPr/>
          </p:nvSpPr>
          <p:spPr>
            <a:xfrm>
              <a:off x="2791544" y="1312433"/>
              <a:ext cx="2003172" cy="2928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2800">
                  <a:solidFill>
                    <a:schemeClr val="bg1"/>
                  </a:solidFill>
                  <a:latin typeface="Consolas" panose="020B0609020204030204" pitchFamily="49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ru-RU" sz="1600" dirty="0"/>
                <a:t>МЭ</a:t>
              </a:r>
              <a:endParaRPr lang="en-US" sz="1600" dirty="0"/>
            </a:p>
          </p:txBody>
        </p:sp>
      </p:grpSp>
      <p:grpSp>
        <p:nvGrpSpPr>
          <p:cNvPr id="187" name="Группа 186">
            <a:extLst>
              <a:ext uri="{FF2B5EF4-FFF2-40B4-BE49-F238E27FC236}">
                <a16:creationId xmlns:a16="http://schemas.microsoft.com/office/drawing/2014/main" id="{1160065B-ED94-38F1-FBB9-40571E600FBC}"/>
              </a:ext>
            </a:extLst>
          </p:cNvPr>
          <p:cNvGrpSpPr/>
          <p:nvPr/>
        </p:nvGrpSpPr>
        <p:grpSpPr>
          <a:xfrm>
            <a:off x="6874293" y="1409069"/>
            <a:ext cx="4742730" cy="5030560"/>
            <a:chOff x="6874293" y="1338994"/>
            <a:chExt cx="4742730" cy="5030560"/>
          </a:xfrm>
        </p:grpSpPr>
        <p:cxnSp>
          <p:nvCxnSpPr>
            <p:cNvPr id="155" name="Прямая соединительная линия 154">
              <a:extLst>
                <a:ext uri="{FF2B5EF4-FFF2-40B4-BE49-F238E27FC236}">
                  <a16:creationId xmlns:a16="http://schemas.microsoft.com/office/drawing/2014/main" id="{B72F9F1A-166B-11E9-BEFA-793CD5F6C378}"/>
                </a:ext>
              </a:extLst>
            </p:cNvPr>
            <p:cNvCxnSpPr>
              <a:cxnSpLocks/>
              <a:stCxn id="180" idx="2"/>
            </p:cNvCxnSpPr>
            <p:nvPr/>
          </p:nvCxnSpPr>
          <p:spPr>
            <a:xfrm>
              <a:off x="7904384" y="2231450"/>
              <a:ext cx="0" cy="4138104"/>
            </a:xfrm>
            <a:prstGeom prst="line">
              <a:avLst/>
            </a:prstGeom>
            <a:ln w="12700">
              <a:prstDash val="lgDashDotDot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56" name="Прямая соединительная линия 155">
              <a:extLst>
                <a:ext uri="{FF2B5EF4-FFF2-40B4-BE49-F238E27FC236}">
                  <a16:creationId xmlns:a16="http://schemas.microsoft.com/office/drawing/2014/main" id="{FDDF1A88-B7E9-DAF4-D6DC-0362A00752F9}"/>
                </a:ext>
              </a:extLst>
            </p:cNvPr>
            <p:cNvCxnSpPr>
              <a:cxnSpLocks/>
            </p:cNvCxnSpPr>
            <p:nvPr/>
          </p:nvCxnSpPr>
          <p:spPr>
            <a:xfrm>
              <a:off x="7904384" y="3301880"/>
              <a:ext cx="3712639" cy="0"/>
            </a:xfrm>
            <a:prstGeom prst="line">
              <a:avLst/>
            </a:prstGeom>
            <a:ln w="12700">
              <a:prstDash val="lgDashDotDot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  <p:pic>
          <p:nvPicPr>
            <p:cNvPr id="180" name="Рисунок 179">
              <a:extLst>
                <a:ext uri="{FF2B5EF4-FFF2-40B4-BE49-F238E27FC236}">
                  <a16:creationId xmlns:a16="http://schemas.microsoft.com/office/drawing/2014/main" id="{3EE544E0-91FC-7442-0840-51D6EA9B2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475759" y="1650425"/>
              <a:ext cx="857250" cy="581025"/>
            </a:xfrm>
            <a:prstGeom prst="rect">
              <a:avLst/>
            </a:prstGeom>
          </p:spPr>
        </p:pic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6FD8DD28-BE37-BC8F-D42D-34154F87C59F}"/>
                </a:ext>
              </a:extLst>
            </p:cNvPr>
            <p:cNvSpPr txBox="1"/>
            <p:nvPr/>
          </p:nvSpPr>
          <p:spPr>
            <a:xfrm>
              <a:off x="6874293" y="1338994"/>
              <a:ext cx="2003172" cy="2928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2800">
                  <a:solidFill>
                    <a:schemeClr val="bg1"/>
                  </a:solidFill>
                  <a:latin typeface="Consolas" panose="020B0609020204030204" pitchFamily="49" charset="0"/>
                </a:defRPr>
              </a:lvl1pPr>
            </a:lstStyle>
            <a:p>
              <a:pPr algn="ctr">
                <a:lnSpc>
                  <a:spcPct val="80000"/>
                </a:lnSpc>
              </a:pPr>
              <a:r>
                <a:rPr lang="en-US" sz="1600" dirty="0"/>
                <a:t>NetworkPolicy</a:t>
              </a:r>
            </a:p>
          </p:txBody>
        </p:sp>
      </p:grpSp>
      <p:sp>
        <p:nvSpPr>
          <p:cNvPr id="6" name="Правая фигурная скобка 5">
            <a:extLst>
              <a:ext uri="{FF2B5EF4-FFF2-40B4-BE49-F238E27FC236}">
                <a16:creationId xmlns:a16="http://schemas.microsoft.com/office/drawing/2014/main" id="{CAB4A484-344D-C16C-8AD1-87B48F9F0919}"/>
              </a:ext>
            </a:extLst>
          </p:cNvPr>
          <p:cNvSpPr/>
          <p:nvPr/>
        </p:nvSpPr>
        <p:spPr>
          <a:xfrm>
            <a:off x="10317032" y="3778028"/>
            <a:ext cx="301025" cy="2444780"/>
          </a:xfrm>
          <a:prstGeom prst="rightBrac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F8FB90-45AC-A9D9-17E9-FC9634902C3D}"/>
              </a:ext>
            </a:extLst>
          </p:cNvPr>
          <p:cNvSpPr txBox="1"/>
          <p:nvPr/>
        </p:nvSpPr>
        <p:spPr>
          <a:xfrm>
            <a:off x="10611707" y="2552311"/>
            <a:ext cx="1479877" cy="48981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ru-RU" sz="1600" dirty="0"/>
              <a:t>Основное</a:t>
            </a:r>
          </a:p>
          <a:p>
            <a:pPr>
              <a:lnSpc>
                <a:spcPct val="80000"/>
              </a:lnSpc>
            </a:pPr>
            <a:r>
              <a:rPr lang="ru-RU" sz="1600" dirty="0"/>
              <a:t>приложение</a:t>
            </a:r>
            <a:endParaRPr lang="en-US" sz="1600" dirty="0"/>
          </a:p>
        </p:txBody>
      </p:sp>
      <p:sp>
        <p:nvSpPr>
          <p:cNvPr id="3" name="Облачко с текстом: прямоугольное со скругленными углами 2">
            <a:extLst>
              <a:ext uri="{FF2B5EF4-FFF2-40B4-BE49-F238E27FC236}">
                <a16:creationId xmlns:a16="http://schemas.microsoft.com/office/drawing/2014/main" id="{2EC28253-83B7-1E31-30C8-73269B4991F7}"/>
              </a:ext>
            </a:extLst>
          </p:cNvPr>
          <p:cNvSpPr/>
          <p:nvPr/>
        </p:nvSpPr>
        <p:spPr>
          <a:xfrm>
            <a:off x="390525" y="3364152"/>
            <a:ext cx="3640412" cy="323871"/>
          </a:xfrm>
          <a:prstGeom prst="wedgeRoundRectCallout">
            <a:avLst>
              <a:gd name="adj1" fmla="val 17791"/>
              <a:gd name="adj2" fmla="val -109399"/>
              <a:gd name="adj3" fmla="val 16667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A6D594-64A2-2C92-C7B8-CFA0CA69B148}"/>
              </a:ext>
            </a:extLst>
          </p:cNvPr>
          <p:cNvSpPr txBox="1"/>
          <p:nvPr/>
        </p:nvSpPr>
        <p:spPr>
          <a:xfrm>
            <a:off x="470459" y="3361454"/>
            <a:ext cx="333878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curl -I -H "Host: argocd.test" https://&lt;vip1&gt;</a:t>
            </a: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42A0E89D-5357-5822-7892-EB557FE1EAA3}"/>
              </a:ext>
            </a:extLst>
          </p:cNvPr>
          <p:cNvCxnSpPr>
            <a:cxnSpLocks/>
          </p:cNvCxnSpPr>
          <p:nvPr/>
        </p:nvCxnSpPr>
        <p:spPr>
          <a:xfrm>
            <a:off x="2161442" y="3063621"/>
            <a:ext cx="1099640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8B81A884-1A23-AED3-0CBA-D9E1BCF25CD6}"/>
              </a:ext>
            </a:extLst>
          </p:cNvPr>
          <p:cNvCxnSpPr>
            <a:cxnSpLocks/>
          </p:cNvCxnSpPr>
          <p:nvPr/>
        </p:nvCxnSpPr>
        <p:spPr>
          <a:xfrm>
            <a:off x="5608320" y="3429000"/>
            <a:ext cx="897255" cy="61563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58D15478-81A6-A000-C88F-71A65C00C7E5}"/>
              </a:ext>
            </a:extLst>
          </p:cNvPr>
          <p:cNvCxnSpPr>
            <a:cxnSpLocks/>
          </p:cNvCxnSpPr>
          <p:nvPr/>
        </p:nvCxnSpPr>
        <p:spPr>
          <a:xfrm flipH="1">
            <a:off x="2569338" y="4315355"/>
            <a:ext cx="3640412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F3176318-1AD8-2E30-D8A6-177E680E4BC9}"/>
              </a:ext>
            </a:extLst>
          </p:cNvPr>
          <p:cNvCxnSpPr>
            <a:cxnSpLocks/>
          </p:cNvCxnSpPr>
          <p:nvPr/>
        </p:nvCxnSpPr>
        <p:spPr>
          <a:xfrm>
            <a:off x="7536842" y="4776248"/>
            <a:ext cx="856620" cy="579629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блачко с текстом: прямоугольное со скругленными углами 19">
            <a:extLst>
              <a:ext uri="{FF2B5EF4-FFF2-40B4-BE49-F238E27FC236}">
                <a16:creationId xmlns:a16="http://schemas.microsoft.com/office/drawing/2014/main" id="{35490801-B407-0164-B2BD-D2517DF4B9FB}"/>
              </a:ext>
            </a:extLst>
          </p:cNvPr>
          <p:cNvSpPr/>
          <p:nvPr/>
        </p:nvSpPr>
        <p:spPr>
          <a:xfrm>
            <a:off x="2188182" y="3755770"/>
            <a:ext cx="2003172" cy="318775"/>
          </a:xfrm>
          <a:prstGeom prst="wedgeRoundRectCallout">
            <a:avLst>
              <a:gd name="adj1" fmla="val 29845"/>
              <a:gd name="adj2" fmla="val 102662"/>
              <a:gd name="adj3" fmla="val 16667"/>
            </a:avLst>
          </a:prstGeom>
          <a:solidFill>
            <a:srgbClr val="0070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8868BC4-D5FE-95E6-E403-6BB14CE97FD6}"/>
              </a:ext>
            </a:extLst>
          </p:cNvPr>
          <p:cNvSpPr txBox="1"/>
          <p:nvPr/>
        </p:nvSpPr>
        <p:spPr>
          <a:xfrm>
            <a:off x="2464825" y="3755770"/>
            <a:ext cx="14738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HTTP/1.1 200 OK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63BF6A-38DE-1C4E-2E44-311C33D54DBB}"/>
              </a:ext>
            </a:extLst>
          </p:cNvPr>
          <p:cNvSpPr txBox="1"/>
          <p:nvPr/>
        </p:nvSpPr>
        <p:spPr>
          <a:xfrm>
            <a:off x="0" y="578479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K8s </a:t>
            </a:r>
            <a:r>
              <a:rPr lang="ru-RU" sz="3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и архитектура</a:t>
            </a:r>
            <a:endParaRPr lang="en-US" sz="3200" b="1" dirty="0">
              <a:solidFill>
                <a:schemeClr val="accent4">
                  <a:lumMod val="40000"/>
                  <a:lumOff val="60000"/>
                </a:schemeClr>
              </a:solidFill>
              <a:latin typeface="Consolas" panose="020B0609020204030204" pitchFamily="49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4D2B16-AA10-105A-803C-0FAA2D0814A5}"/>
              </a:ext>
            </a:extLst>
          </p:cNvPr>
          <p:cNvSpPr txBox="1"/>
          <p:nvPr/>
        </p:nvSpPr>
        <p:spPr>
          <a:xfrm>
            <a:off x="566166" y="2217760"/>
            <a:ext cx="2003172" cy="29283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800">
                <a:solidFill>
                  <a:schemeClr val="bg1"/>
                </a:solidFill>
                <a:latin typeface="Consolas" panose="020B0609020204030204" pitchFamily="49" charset="0"/>
              </a:defRPr>
            </a:lvl1pPr>
          </a:lstStyle>
          <a:p>
            <a:pPr algn="ctr">
              <a:lnSpc>
                <a:spcPct val="80000"/>
              </a:lnSpc>
            </a:pPr>
            <a:r>
              <a:rPr lang="ru-RU" sz="1600" dirty="0"/>
              <a:t>Пользователи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2858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581</Words>
  <Application>Microsoft Office PowerPoint</Application>
  <PresentationFormat>Широкоэкранный</PresentationFormat>
  <Paragraphs>209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Consolas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2025-05-11T23:06:59Z</dcterms:created>
  <dcterms:modified xsi:type="dcterms:W3CDTF">2025-05-12T09:00:48Z</dcterms:modified>
</cp:coreProperties>
</file>