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7" r:id="rId5"/>
    <p:sldMasterId id="2147483678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</p:sldIdLst>
  <p:sldSz cy="5143500" cx="9144000"/>
  <p:notesSz cx="6858000" cy="9144000"/>
  <p:embeddedFontLst>
    <p:embeddedFont>
      <p:font typeface="Roboto Medium"/>
      <p:regular r:id="rId63"/>
      <p:bold r:id="rId64"/>
      <p:italic r:id="rId65"/>
      <p:boldItalic r:id="rId66"/>
    </p:embeddedFont>
    <p:embeddedFont>
      <p:font typeface="Roboto"/>
      <p:regular r:id="rId67"/>
      <p:bold r:id="rId68"/>
      <p:italic r:id="rId69"/>
      <p:boldItalic r:id="rId70"/>
    </p:embeddedFont>
    <p:embeddedFont>
      <p:font typeface="Quattrocento Sans"/>
      <p:regular r:id="rId71"/>
      <p:bold r:id="rId72"/>
      <p:italic r:id="rId73"/>
      <p:boldItalic r:id="rId74"/>
    </p:embeddedFont>
    <p:embeddedFont>
      <p:font typeface="Roboto Light"/>
      <p:regular r:id="rId75"/>
      <p:bold r:id="rId76"/>
      <p:italic r:id="rId77"/>
      <p:boldItalic r:id="rId7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2F2C400-7F7E-4C4E-B2C6-FC57FF7B211B}">
  <a:tblStyle styleId="{D2F2C400-7F7E-4C4E-B2C6-FC57FF7B21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3" Type="http://schemas.openxmlformats.org/officeDocument/2006/relationships/font" Target="fonts/QuattrocentoSans-italic.fntdata"/><Relationship Id="rId72" Type="http://schemas.openxmlformats.org/officeDocument/2006/relationships/font" Target="fonts/QuattrocentoSans-bold.fntdata"/><Relationship Id="rId31" Type="http://schemas.openxmlformats.org/officeDocument/2006/relationships/slide" Target="slides/slide24.xml"/><Relationship Id="rId75" Type="http://schemas.openxmlformats.org/officeDocument/2006/relationships/font" Target="fonts/RobotoLight-regular.fntdata"/><Relationship Id="rId30" Type="http://schemas.openxmlformats.org/officeDocument/2006/relationships/slide" Target="slides/slide23.xml"/><Relationship Id="rId74" Type="http://schemas.openxmlformats.org/officeDocument/2006/relationships/font" Target="fonts/QuattrocentoSans-boldItalic.fntdata"/><Relationship Id="rId33" Type="http://schemas.openxmlformats.org/officeDocument/2006/relationships/slide" Target="slides/slide26.xml"/><Relationship Id="rId77" Type="http://schemas.openxmlformats.org/officeDocument/2006/relationships/font" Target="fonts/RobotoLight-italic.fntdata"/><Relationship Id="rId32" Type="http://schemas.openxmlformats.org/officeDocument/2006/relationships/slide" Target="slides/slide25.xml"/><Relationship Id="rId76" Type="http://schemas.openxmlformats.org/officeDocument/2006/relationships/font" Target="fonts/RobotoLight-bold.fntdata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78" Type="http://schemas.openxmlformats.org/officeDocument/2006/relationships/font" Target="fonts/RobotoLight-boldItalic.fntdata"/><Relationship Id="rId71" Type="http://schemas.openxmlformats.org/officeDocument/2006/relationships/font" Target="fonts/QuattrocentoSans-regular.fntdata"/><Relationship Id="rId70" Type="http://schemas.openxmlformats.org/officeDocument/2006/relationships/font" Target="fonts/Roboto-boldItalic.fntdata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20" Type="http://schemas.openxmlformats.org/officeDocument/2006/relationships/slide" Target="slides/slide13.xml"/><Relationship Id="rId64" Type="http://schemas.openxmlformats.org/officeDocument/2006/relationships/font" Target="fonts/RobotoMedium-bold.fntdata"/><Relationship Id="rId63" Type="http://schemas.openxmlformats.org/officeDocument/2006/relationships/font" Target="fonts/RobotoMedium-regular.fntdata"/><Relationship Id="rId22" Type="http://schemas.openxmlformats.org/officeDocument/2006/relationships/slide" Target="slides/slide15.xml"/><Relationship Id="rId66" Type="http://schemas.openxmlformats.org/officeDocument/2006/relationships/font" Target="fonts/RobotoMedium-boldItalic.fntdata"/><Relationship Id="rId21" Type="http://schemas.openxmlformats.org/officeDocument/2006/relationships/slide" Target="slides/slide14.xml"/><Relationship Id="rId65" Type="http://schemas.openxmlformats.org/officeDocument/2006/relationships/font" Target="fonts/RobotoMedium-italic.fntdata"/><Relationship Id="rId24" Type="http://schemas.openxmlformats.org/officeDocument/2006/relationships/slide" Target="slides/slide17.xml"/><Relationship Id="rId68" Type="http://schemas.openxmlformats.org/officeDocument/2006/relationships/font" Target="fonts/Roboto-bold.fntdata"/><Relationship Id="rId23" Type="http://schemas.openxmlformats.org/officeDocument/2006/relationships/slide" Target="slides/slide16.xml"/><Relationship Id="rId67" Type="http://schemas.openxmlformats.org/officeDocument/2006/relationships/font" Target="fonts/Roboto-regular.fntdata"/><Relationship Id="rId60" Type="http://schemas.openxmlformats.org/officeDocument/2006/relationships/slide" Target="slides/slide53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69" Type="http://schemas.openxmlformats.org/officeDocument/2006/relationships/font" Target="fonts/Roboto-italic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slide" Target="slides/slide48.xml"/><Relationship Id="rId10" Type="http://schemas.openxmlformats.org/officeDocument/2006/relationships/slide" Target="slides/slide3.xml"/><Relationship Id="rId54" Type="http://schemas.openxmlformats.org/officeDocument/2006/relationships/slide" Target="slides/slide47.xml"/><Relationship Id="rId13" Type="http://schemas.openxmlformats.org/officeDocument/2006/relationships/slide" Target="slides/slide6.xml"/><Relationship Id="rId57" Type="http://schemas.openxmlformats.org/officeDocument/2006/relationships/slide" Target="slides/slide50.xml"/><Relationship Id="rId12" Type="http://schemas.openxmlformats.org/officeDocument/2006/relationships/slide" Target="slides/slide5.xml"/><Relationship Id="rId56" Type="http://schemas.openxmlformats.org/officeDocument/2006/relationships/slide" Target="slides/slide49.xml"/><Relationship Id="rId15" Type="http://schemas.openxmlformats.org/officeDocument/2006/relationships/slide" Target="slides/slide8.xml"/><Relationship Id="rId59" Type="http://schemas.openxmlformats.org/officeDocument/2006/relationships/slide" Target="slides/slide52.xml"/><Relationship Id="rId14" Type="http://schemas.openxmlformats.org/officeDocument/2006/relationships/slide" Target="slides/slide7.xml"/><Relationship Id="rId58" Type="http://schemas.openxmlformats.org/officeDocument/2006/relationships/slide" Target="slides/slide5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github.com/hashicorp/consul-replicate/" TargetMode="Externa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56f32ca029_2_159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356f32ca029_2_159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5597354415_0_6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35597354415_0_6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5597354415_0_19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5597354415_0_19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597354415_0_3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g35597354415_0_3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5597354415_0_67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35597354415_0_67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35597354415_0_85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g35597354415_0_85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5597354415_0_107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g35597354415_0_107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5597354415_0_18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35597354415_0_18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5597354415_0_11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g35597354415_0_11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5597354415_0_125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g35597354415_0_125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5597354415_0_14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35597354415_0_14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56f32ca029_2_17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g356f32ca029_2_17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35597354415_0_154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Consul replicate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https://github.com/hashicorp/consul-replicate/</a:t>
            </a:r>
            <a:br>
              <a:rPr lang="en"/>
            </a:br>
            <a:r>
              <a:rPr lang="en"/>
              <a:t>Репликация ветвей ключей</a:t>
            </a:r>
            <a:endParaRPr/>
          </a:p>
        </p:txBody>
      </p:sp>
      <p:sp>
        <p:nvSpPr>
          <p:cNvPr id="344" name="Google Shape;344;g35597354415_0_154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5597354415_0_169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35597354415_0_169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5597354415_0_10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35597354415_0_10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574a84a700_1_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g3574a84a700_1_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3574a84a700_1_1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3574a84a700_1_1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35597354415_0_13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35597354415_0_13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35597354415_0_14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35597354415_0_14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5597354415_0_16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35597354415_0_16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5597354415_0_19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35597354415_0_19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35597354415_0_20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g35597354415_0_20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3574a84a700_1_12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3574a84a700_1_12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35731af2104_0_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https://github.com/gplv2/haproxy-postgresql</a:t>
            </a:r>
            <a:endParaRPr/>
          </a:p>
        </p:txBody>
      </p:sp>
      <p:sp>
        <p:nvSpPr>
          <p:cNvPr id="418" name="Google Shape;418;g35731af2104_0_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3574a84a700_1_25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https://github.com/gplv2/haproxy-postgresql</a:t>
            </a:r>
            <a:endParaRPr/>
          </a:p>
        </p:txBody>
      </p:sp>
      <p:sp>
        <p:nvSpPr>
          <p:cNvPr id="425" name="Google Shape;425;g3574a84a700_1_25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5731af2104_0_2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g35731af2104_0_2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35731af2104_0_3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Google Shape;439;g35731af2104_0_3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35731af2104_0_5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g35731af2104_0_5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3574a84a700_1_17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g3574a84a700_1_17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35731af2104_0_1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1" name="Google Shape;461;g35731af2104_0_1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3574a84a700_1_11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g3574a84a700_1_11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5731af2104_0_15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g35731af2104_0_15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35731af2104_0_5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g35731af2104_0_5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74a84a700_1_137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3574a84a700_1_137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35731af2104_0_7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g35731af2104_0_7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574a84a700_1_4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g3574a84a700_1_4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35731af2104_0_8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g35731af2104_0_8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574a84a700_1_10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g3574a84a700_1_10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35731af2104_0_6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g35731af2104_0_6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574a84a700_1_5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g3574a84a700_1_5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3574a84a700_1_5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g3574a84a700_1_5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574a84a700_1_61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3574a84a700_1_61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3574a84a700_1_10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g3574a84a700_1_10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5731af2104_0_7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g35731af2104_0_7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5597354415_0_1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5597354415_0_1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3574a84a700_1_14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Google Shape;566;g3574a84a700_1_14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3574a84a700_1_152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g3574a84a700_1_152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3574a84a700_1_15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g3574a84a700_1_15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3574a84a700_1_164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g3574a84a700_1_164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574a84a700_1_33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g3574a84a700_1_33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356f32ca029_2_334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g356f32ca029_2_334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5597354415_0_0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35597354415_0_0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5597354415_0_38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g35597354415_0_38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5597354415_0_46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35597354415_0_46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5597354415_0_54:notes"/>
          <p:cNvSpPr txBox="1"/>
          <p:nvPr>
            <p:ph idx="1" type="body"/>
          </p:nvPr>
        </p:nvSpPr>
        <p:spPr>
          <a:xfrm>
            <a:off x="685801" y="4400556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g35597354415_0_54:notes"/>
          <p:cNvSpPr/>
          <p:nvPr>
            <p:ph idx="2" type="sldImg"/>
          </p:nvPr>
        </p:nvSpPr>
        <p:spPr>
          <a:xfrm>
            <a:off x="442038" y="1143920"/>
            <a:ext cx="5973900" cy="3084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6.png"/><Relationship Id="rId3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6.pn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3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3.pn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6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>
  <p:cSld name="Титульный слайд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57" name="Google Shape;57;p14"/>
          <p:cNvPicPr preferRelativeResize="0"/>
          <p:nvPr/>
        </p:nvPicPr>
        <p:blipFill rotWithShape="1">
          <a:blip r:embed="rId2">
            <a:alphaModFix amt="70000"/>
          </a:blip>
          <a:srcRect b="0" l="0" r="0" t="0"/>
          <a:stretch/>
        </p:blipFill>
        <p:spPr>
          <a:xfrm>
            <a:off x="256449" y="395975"/>
            <a:ext cx="2537999" cy="62295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373464" y="1652349"/>
            <a:ext cx="5834700" cy="6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i="0"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2" type="body"/>
          </p:nvPr>
        </p:nvSpPr>
        <p:spPr>
          <a:xfrm>
            <a:off x="382488" y="2348024"/>
            <a:ext cx="5834700" cy="42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b="0" i="0" sz="2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3" type="body"/>
          </p:nvPr>
        </p:nvSpPr>
        <p:spPr>
          <a:xfrm>
            <a:off x="402857" y="3035750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  <a:defRPr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4" type="body"/>
          </p:nvPr>
        </p:nvSpPr>
        <p:spPr>
          <a:xfrm>
            <a:off x="402857" y="3276402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  <a:defRPr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/>
          <p:nvPr/>
        </p:nvSpPr>
        <p:spPr>
          <a:xfrm>
            <a:off x="6506737" y="0"/>
            <a:ext cx="2637300" cy="5143500"/>
          </a:xfrm>
          <a:prstGeom prst="rect">
            <a:avLst/>
          </a:prstGeom>
          <a:solidFill>
            <a:schemeClr val="dk1">
              <a:alpha val="549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15">
          <p15:clr>
            <a:srgbClr val="FBAE40"/>
          </p15:clr>
        </p15:guide>
        <p15:guide id="2" pos="1673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Титульный слайд">
  <p:cSld name="1_Титульный слайд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66" name="Google Shape;66;p15"/>
          <p:cNvPicPr preferRelativeResize="0"/>
          <p:nvPr/>
        </p:nvPicPr>
        <p:blipFill rotWithShape="1">
          <a:blip r:embed="rId2">
            <a:alphaModFix amt="70000"/>
          </a:blip>
          <a:srcRect b="0" l="0" r="0" t="0"/>
          <a:stretch/>
        </p:blipFill>
        <p:spPr>
          <a:xfrm>
            <a:off x="263447" y="388978"/>
            <a:ext cx="2537999" cy="62295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73464" y="1652349"/>
            <a:ext cx="5834700" cy="6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i="0"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2" type="body"/>
          </p:nvPr>
        </p:nvSpPr>
        <p:spPr>
          <a:xfrm>
            <a:off x="373464" y="4447412"/>
            <a:ext cx="5834700" cy="42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b="0" i="0" sz="2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3" type="body"/>
          </p:nvPr>
        </p:nvSpPr>
        <p:spPr>
          <a:xfrm>
            <a:off x="402857" y="3035750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  <a:defRPr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4" type="body"/>
          </p:nvPr>
        </p:nvSpPr>
        <p:spPr>
          <a:xfrm>
            <a:off x="402857" y="3276402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  <a:defRPr sz="12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71" name="Google Shape;71;p15"/>
          <p:cNvPicPr preferRelativeResize="0"/>
          <p:nvPr/>
        </p:nvPicPr>
        <p:blipFill rotWithShape="1">
          <a:blip r:embed="rId3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3015">
          <p15:clr>
            <a:srgbClr val="FBAE40"/>
          </p15:clr>
        </p15:guide>
        <p15:guide id="2" pos="1673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+ подзаголовок + текст (белый)">
  <p:cSld name="Заголовок + подзаголовок + текст (белый)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>
            <a:off x="5452352" y="2205641"/>
            <a:ext cx="3607227" cy="3607227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99992" y="1791325"/>
            <a:ext cx="8331000" cy="30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" name="Google Shape;75;p16"/>
          <p:cNvSpPr txBox="1"/>
          <p:nvPr>
            <p:ph idx="2" type="body"/>
          </p:nvPr>
        </p:nvSpPr>
        <p:spPr>
          <a:xfrm>
            <a:off x="392110" y="1386704"/>
            <a:ext cx="73659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oboto Medium"/>
              <a:buNone/>
              <a:defRPr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type="title"/>
          </p:nvPr>
        </p:nvSpPr>
        <p:spPr>
          <a:xfrm>
            <a:off x="399992" y="624038"/>
            <a:ext cx="7358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+ текст (белый)">
  <p:cSld name="Заголовок + текст (белый)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7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>
            <a:off x="5452352" y="2205641"/>
            <a:ext cx="3607227" cy="3607227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99992" y="1457042"/>
            <a:ext cx="8331000" cy="33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1" name="Google Shape;81;p17"/>
          <p:cNvSpPr txBox="1"/>
          <p:nvPr>
            <p:ph type="title"/>
          </p:nvPr>
        </p:nvSpPr>
        <p:spPr>
          <a:xfrm>
            <a:off x="399992" y="624038"/>
            <a:ext cx="7358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" name="Google Shape;82;p1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00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+ подзаголовок + текст (синий)">
  <p:cSld name="Заголовок + подзаголовок + текст (синий)">
    <p:bg>
      <p:bgPr>
        <a:solidFill>
          <a:srgbClr val="142D99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8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>
            <a:off x="5143538" y="1896448"/>
            <a:ext cx="3796613" cy="3796613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99992" y="1791325"/>
            <a:ext cx="8331000" cy="30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6" name="Google Shape;86;p18"/>
          <p:cNvSpPr txBox="1"/>
          <p:nvPr>
            <p:ph idx="2" type="body"/>
          </p:nvPr>
        </p:nvSpPr>
        <p:spPr>
          <a:xfrm>
            <a:off x="399992" y="1386704"/>
            <a:ext cx="7358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Roboto Medium"/>
              <a:buNone/>
              <a:defRPr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7" name="Google Shape;87;p18"/>
          <p:cNvSpPr txBox="1"/>
          <p:nvPr>
            <p:ph type="title"/>
          </p:nvPr>
        </p:nvSpPr>
        <p:spPr>
          <a:xfrm>
            <a:off x="399992" y="560242"/>
            <a:ext cx="73581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Roboto Medium"/>
              <a:buNone/>
              <a:defRPr b="0" i="0" sz="2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9" name="Google Shape;8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80527" y="286212"/>
            <a:ext cx="1107000" cy="271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+ текст (синий)">
  <p:cSld name="Заголовок + текст (синий)">
    <p:bg>
      <p:bgPr>
        <a:solidFill>
          <a:srgbClr val="142D99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99992" y="1457042"/>
            <a:ext cx="8331000" cy="33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type="title"/>
          </p:nvPr>
        </p:nvSpPr>
        <p:spPr>
          <a:xfrm>
            <a:off x="399992" y="560242"/>
            <a:ext cx="73581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Roboto Medium"/>
              <a:buNone/>
              <a:defRPr b="0" i="0" sz="2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4" name="Google Shape;94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80527" y="286212"/>
            <a:ext cx="1107000" cy="27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 rotWithShape="1">
          <a:blip r:embed="rId3">
            <a:alphaModFix amt="5000"/>
          </a:blip>
          <a:srcRect b="0" l="0" r="0" t="0"/>
          <a:stretch/>
        </p:blipFill>
        <p:spPr>
          <a:xfrm>
            <a:off x="5143538" y="1896448"/>
            <a:ext cx="3796613" cy="37966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 + буллет-поинты (синий)">
  <p:cSld name="Фото + буллет-поинты (синий)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0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>
            <a:off x="5452352" y="2205641"/>
            <a:ext cx="3607227" cy="3607227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4495478" y="1464202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▪"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2" type="body"/>
          </p:nvPr>
        </p:nvSpPr>
        <p:spPr>
          <a:xfrm>
            <a:off x="4495478" y="1781926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" name="Google Shape;100;p20"/>
          <p:cNvSpPr txBox="1"/>
          <p:nvPr>
            <p:ph idx="3" type="body"/>
          </p:nvPr>
        </p:nvSpPr>
        <p:spPr>
          <a:xfrm>
            <a:off x="4495478" y="2636471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▪"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1" name="Google Shape;101;p20"/>
          <p:cNvSpPr txBox="1"/>
          <p:nvPr>
            <p:ph idx="4" type="body"/>
          </p:nvPr>
        </p:nvSpPr>
        <p:spPr>
          <a:xfrm>
            <a:off x="4495478" y="2954195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2" name="Google Shape;102;p20"/>
          <p:cNvSpPr txBox="1"/>
          <p:nvPr>
            <p:ph idx="5" type="body"/>
          </p:nvPr>
        </p:nvSpPr>
        <p:spPr>
          <a:xfrm>
            <a:off x="4495478" y="3817296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▪"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3" name="Google Shape;103;p20"/>
          <p:cNvSpPr txBox="1"/>
          <p:nvPr>
            <p:ph idx="6" type="body"/>
          </p:nvPr>
        </p:nvSpPr>
        <p:spPr>
          <a:xfrm>
            <a:off x="4495478" y="4135020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4" name="Google Shape;104;p20"/>
          <p:cNvSpPr/>
          <p:nvPr/>
        </p:nvSpPr>
        <p:spPr>
          <a:xfrm>
            <a:off x="0" y="0"/>
            <a:ext cx="42249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05" name="Google Shape;105;p20"/>
          <p:cNvSpPr txBox="1"/>
          <p:nvPr>
            <p:ph type="title"/>
          </p:nvPr>
        </p:nvSpPr>
        <p:spPr>
          <a:xfrm>
            <a:off x="4497209" y="568875"/>
            <a:ext cx="32610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7" name="Google Shape;107;p20"/>
          <p:cNvSpPr/>
          <p:nvPr>
            <p:ph idx="7" type="pic"/>
          </p:nvPr>
        </p:nvSpPr>
        <p:spPr>
          <a:xfrm>
            <a:off x="467916" y="1464201"/>
            <a:ext cx="3264300" cy="3537600"/>
          </a:xfrm>
          <a:prstGeom prst="roundRect">
            <a:avLst>
              <a:gd fmla="val 6024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 + буллет-поинты (белый)">
  <p:cSld name="Фото + буллет-поинты (белый)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1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 flipH="1" rot="10800000">
            <a:off x="4635031" y="-674986"/>
            <a:ext cx="3607227" cy="3607227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1"/>
          <p:cNvSpPr/>
          <p:nvPr>
            <p:ph idx="2" type="pic"/>
          </p:nvPr>
        </p:nvSpPr>
        <p:spPr>
          <a:xfrm>
            <a:off x="5473236" y="1464202"/>
            <a:ext cx="3264300" cy="3267000"/>
          </a:xfrm>
          <a:prstGeom prst="roundRect">
            <a:avLst>
              <a:gd fmla="val 6024" name="adj"/>
            </a:avLst>
          </a:prstGeom>
          <a:noFill/>
          <a:ln>
            <a:noFill/>
          </a:ln>
        </p:spPr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90904" y="1464202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Noto Sans Symbols"/>
              <a:buChar char="▪"/>
              <a:defRPr b="0" i="0" sz="14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2" name="Google Shape;112;p21"/>
          <p:cNvSpPr txBox="1"/>
          <p:nvPr>
            <p:ph idx="3" type="body"/>
          </p:nvPr>
        </p:nvSpPr>
        <p:spPr>
          <a:xfrm>
            <a:off x="390904" y="1781926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3" name="Google Shape;113;p21"/>
          <p:cNvSpPr txBox="1"/>
          <p:nvPr>
            <p:ph idx="4" type="body"/>
          </p:nvPr>
        </p:nvSpPr>
        <p:spPr>
          <a:xfrm>
            <a:off x="390904" y="2636471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Noto Sans Symbols"/>
              <a:buChar char="▪"/>
              <a:defRPr b="0" i="0" sz="14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" name="Google Shape;114;p21"/>
          <p:cNvSpPr txBox="1"/>
          <p:nvPr>
            <p:ph idx="5" type="body"/>
          </p:nvPr>
        </p:nvSpPr>
        <p:spPr>
          <a:xfrm>
            <a:off x="390904" y="2954195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6" type="body"/>
          </p:nvPr>
        </p:nvSpPr>
        <p:spPr>
          <a:xfrm>
            <a:off x="390904" y="3817296"/>
            <a:ext cx="40452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Noto Sans Symbols"/>
              <a:buChar char="▪"/>
              <a:defRPr b="0" i="0" sz="14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6" name="Google Shape;116;p21"/>
          <p:cNvSpPr txBox="1"/>
          <p:nvPr>
            <p:ph idx="7" type="body"/>
          </p:nvPr>
        </p:nvSpPr>
        <p:spPr>
          <a:xfrm>
            <a:off x="390904" y="4135020"/>
            <a:ext cx="40452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7" name="Google Shape;117;p21"/>
          <p:cNvSpPr txBox="1"/>
          <p:nvPr>
            <p:ph type="title"/>
          </p:nvPr>
        </p:nvSpPr>
        <p:spPr>
          <a:xfrm>
            <a:off x="392635" y="568874"/>
            <a:ext cx="40434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Фото и буллиты 3">
  <p:cSld name="3_Фото и буллиты 3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/>
          <p:nvPr>
            <p:ph idx="2" type="pic"/>
          </p:nvPr>
        </p:nvSpPr>
        <p:spPr>
          <a:xfrm>
            <a:off x="0" y="-1"/>
            <a:ext cx="9144000" cy="2758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1" name="Google Shape;121;p22"/>
          <p:cNvSpPr/>
          <p:nvPr/>
        </p:nvSpPr>
        <p:spPr>
          <a:xfrm>
            <a:off x="0" y="2740588"/>
            <a:ext cx="9144000" cy="24030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6693400" y="3032786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3" name="Google Shape;123;p22"/>
          <p:cNvSpPr txBox="1"/>
          <p:nvPr>
            <p:ph idx="3" type="body"/>
          </p:nvPr>
        </p:nvSpPr>
        <p:spPr>
          <a:xfrm>
            <a:off x="6693400" y="4027649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4" name="Google Shape;124;p22"/>
          <p:cNvSpPr txBox="1"/>
          <p:nvPr>
            <p:ph type="title"/>
          </p:nvPr>
        </p:nvSpPr>
        <p:spPr>
          <a:xfrm>
            <a:off x="399563" y="472322"/>
            <a:ext cx="73584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Roboto Medium"/>
              <a:buNone/>
              <a:defRPr b="0" i="0" sz="2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5" name="Google Shape;125;p22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6" name="Google Shape;126;p22"/>
          <p:cNvSpPr txBox="1"/>
          <p:nvPr>
            <p:ph idx="4" type="body"/>
          </p:nvPr>
        </p:nvSpPr>
        <p:spPr>
          <a:xfrm>
            <a:off x="3544947" y="3032786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5" type="body"/>
          </p:nvPr>
        </p:nvSpPr>
        <p:spPr>
          <a:xfrm>
            <a:off x="3544947" y="4027649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8" name="Google Shape;128;p22"/>
          <p:cNvSpPr txBox="1"/>
          <p:nvPr>
            <p:ph idx="6" type="body"/>
          </p:nvPr>
        </p:nvSpPr>
        <p:spPr>
          <a:xfrm>
            <a:off x="390724" y="1742870"/>
            <a:ext cx="2956800" cy="4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9" name="Google Shape;129;p22"/>
          <p:cNvSpPr txBox="1"/>
          <p:nvPr>
            <p:ph idx="7" type="body"/>
          </p:nvPr>
        </p:nvSpPr>
        <p:spPr>
          <a:xfrm>
            <a:off x="390724" y="1338249"/>
            <a:ext cx="29568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Roboto Medium"/>
              <a:buNone/>
              <a:defRPr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idx="8" type="body"/>
          </p:nvPr>
        </p:nvSpPr>
        <p:spPr>
          <a:xfrm>
            <a:off x="396495" y="3032786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9" type="body"/>
          </p:nvPr>
        </p:nvSpPr>
        <p:spPr>
          <a:xfrm>
            <a:off x="396495" y="4027649"/>
            <a:ext cx="1929000" cy="7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ото + буллет-поинты">
  <p:cSld name="Фото + буллет-поинты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idx="1" type="body"/>
          </p:nvPr>
        </p:nvSpPr>
        <p:spPr>
          <a:xfrm>
            <a:off x="390529" y="1865665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4" name="Google Shape;134;p23"/>
          <p:cNvSpPr/>
          <p:nvPr>
            <p:ph idx="2" type="pic"/>
          </p:nvPr>
        </p:nvSpPr>
        <p:spPr>
          <a:xfrm>
            <a:off x="0" y="2582244"/>
            <a:ext cx="9144000" cy="25614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35" name="Google Shape;135;p23"/>
          <p:cNvSpPr txBox="1"/>
          <p:nvPr>
            <p:ph idx="3" type="body"/>
          </p:nvPr>
        </p:nvSpPr>
        <p:spPr>
          <a:xfrm>
            <a:off x="390529" y="1127808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4" type="body"/>
          </p:nvPr>
        </p:nvSpPr>
        <p:spPr>
          <a:xfrm>
            <a:off x="3660425" y="1127808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5" type="body"/>
          </p:nvPr>
        </p:nvSpPr>
        <p:spPr>
          <a:xfrm>
            <a:off x="6687434" y="1127808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6" type="body"/>
          </p:nvPr>
        </p:nvSpPr>
        <p:spPr>
          <a:xfrm>
            <a:off x="3660425" y="1865665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39" name="Google Shape;139;p23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" name="Google Shape;140;p23"/>
          <p:cNvSpPr txBox="1"/>
          <p:nvPr>
            <p:ph type="title"/>
          </p:nvPr>
        </p:nvSpPr>
        <p:spPr>
          <a:xfrm>
            <a:off x="399563" y="472322"/>
            <a:ext cx="7358400" cy="53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41" name="Google Shape;141;p23"/>
          <p:cNvSpPr txBox="1"/>
          <p:nvPr>
            <p:ph idx="7" type="body"/>
          </p:nvPr>
        </p:nvSpPr>
        <p:spPr>
          <a:xfrm>
            <a:off x="6687434" y="1865665"/>
            <a:ext cx="1935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Буллет-поинты">
  <p:cSld name="Буллет-поинты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391943" y="1048610"/>
            <a:ext cx="7366200" cy="2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Arial"/>
              <a:buNone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5" name="Google Shape;145;p24"/>
          <p:cNvSpPr txBox="1"/>
          <p:nvPr>
            <p:ph idx="2" type="body"/>
          </p:nvPr>
        </p:nvSpPr>
        <p:spPr>
          <a:xfrm>
            <a:off x="391715" y="1455896"/>
            <a:ext cx="5664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Roboto Medium"/>
              <a:buAutoNum type="arabicPeriod"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6" name="Google Shape;146;p24"/>
          <p:cNvSpPr txBox="1"/>
          <p:nvPr>
            <p:ph idx="3" type="body"/>
          </p:nvPr>
        </p:nvSpPr>
        <p:spPr>
          <a:xfrm>
            <a:off x="582216" y="1840230"/>
            <a:ext cx="54744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8575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001B7E"/>
              </a:buClr>
              <a:buSzPts val="900"/>
              <a:buFont typeface="Noto Sans Symbols"/>
              <a:buChar char="▪"/>
              <a:defRPr b="0" i="0"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7" name="Google Shape;147;p24"/>
          <p:cNvSpPr txBox="1"/>
          <p:nvPr>
            <p:ph idx="4" type="body"/>
          </p:nvPr>
        </p:nvSpPr>
        <p:spPr>
          <a:xfrm>
            <a:off x="391715" y="2662904"/>
            <a:ext cx="5664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Roboto Medium"/>
              <a:buAutoNum type="arabicPeriod" startAt="2"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8" name="Google Shape;148;p24"/>
          <p:cNvSpPr txBox="1"/>
          <p:nvPr>
            <p:ph idx="5" type="body"/>
          </p:nvPr>
        </p:nvSpPr>
        <p:spPr>
          <a:xfrm>
            <a:off x="582216" y="3047238"/>
            <a:ext cx="54744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900"/>
              <a:buNone/>
              <a:defRPr b="0" i="0" sz="900"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49" name="Google Shape;149;p24"/>
          <p:cNvSpPr txBox="1"/>
          <p:nvPr>
            <p:ph idx="6" type="body"/>
          </p:nvPr>
        </p:nvSpPr>
        <p:spPr>
          <a:xfrm>
            <a:off x="391715" y="3874674"/>
            <a:ext cx="5664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9845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Roboto Medium"/>
              <a:buAutoNum type="arabicPeriod" startAt="3"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0" name="Google Shape;150;p24"/>
          <p:cNvSpPr txBox="1"/>
          <p:nvPr>
            <p:ph idx="7" type="body"/>
          </p:nvPr>
        </p:nvSpPr>
        <p:spPr>
          <a:xfrm>
            <a:off x="582216" y="4259008"/>
            <a:ext cx="5474400" cy="6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8575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001B7E"/>
              </a:buClr>
              <a:buSzPts val="900"/>
              <a:buFont typeface="Noto Sans Symbols"/>
              <a:buChar char="▪"/>
              <a:defRPr b="0" i="0"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type="title"/>
          </p:nvPr>
        </p:nvSpPr>
        <p:spPr>
          <a:xfrm>
            <a:off x="392634" y="463935"/>
            <a:ext cx="73656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аблица">
  <p:cSld name="Таблица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4" name="Google Shape;154;p25"/>
          <p:cNvSpPr/>
          <p:nvPr/>
        </p:nvSpPr>
        <p:spPr>
          <a:xfrm>
            <a:off x="467915" y="1032877"/>
            <a:ext cx="8262900" cy="3726000"/>
          </a:xfrm>
          <a:prstGeom prst="roundRect">
            <a:avLst>
              <a:gd fmla="val 5790" name="adj"/>
            </a:avLst>
          </a:prstGeom>
          <a:solidFill>
            <a:schemeClr val="lt1"/>
          </a:solidFill>
          <a:ln>
            <a:noFill/>
          </a:ln>
          <a:effectLst>
            <a:outerShdw blurRad="762000" sx="90000" rotWithShape="0" algn="tl" dir="2700000" dist="228600" sy="90000">
              <a:srgbClr val="142D99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55" name="Google Shape;155;p25"/>
          <p:cNvSpPr txBox="1"/>
          <p:nvPr>
            <p:ph type="title"/>
          </p:nvPr>
        </p:nvSpPr>
        <p:spPr>
          <a:xfrm>
            <a:off x="399992" y="473725"/>
            <a:ext cx="73581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6" name="Google Shape;156;p25"/>
          <p:cNvSpPr/>
          <p:nvPr>
            <p:ph idx="2" type="tbl"/>
          </p:nvPr>
        </p:nvSpPr>
        <p:spPr>
          <a:xfrm>
            <a:off x="717948" y="1276350"/>
            <a:ext cx="7040100" cy="3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57" name="Google Shape;157;p25"/>
          <p:cNvSpPr txBox="1"/>
          <p:nvPr/>
        </p:nvSpPr>
        <p:spPr>
          <a:xfrm>
            <a:off x="355147" y="3624943"/>
            <a:ext cx="138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Код">
  <p:cSld name="Код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0" name="Google Shape;160;p26"/>
          <p:cNvSpPr txBox="1"/>
          <p:nvPr>
            <p:ph type="title"/>
          </p:nvPr>
        </p:nvSpPr>
        <p:spPr>
          <a:xfrm>
            <a:off x="399563" y="465535"/>
            <a:ext cx="73584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1" name="Google Shape;161;p26"/>
          <p:cNvSpPr txBox="1"/>
          <p:nvPr>
            <p:ph idx="1" type="body"/>
          </p:nvPr>
        </p:nvSpPr>
        <p:spPr>
          <a:xfrm>
            <a:off x="399563" y="1116626"/>
            <a:ext cx="71931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2" name="Google Shape;162;p26"/>
          <p:cNvSpPr txBox="1"/>
          <p:nvPr>
            <p:ph idx="2" type="body"/>
          </p:nvPr>
        </p:nvSpPr>
        <p:spPr>
          <a:xfrm>
            <a:off x="399563" y="3695676"/>
            <a:ext cx="71931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иаграмма 1">
  <p:cSld name="Диаграмма 1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5" name="Google Shape;165;p27"/>
          <p:cNvSpPr/>
          <p:nvPr/>
        </p:nvSpPr>
        <p:spPr>
          <a:xfrm>
            <a:off x="0" y="0"/>
            <a:ext cx="42249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66" name="Google Shape;166;p27"/>
          <p:cNvSpPr txBox="1"/>
          <p:nvPr>
            <p:ph type="title"/>
          </p:nvPr>
        </p:nvSpPr>
        <p:spPr>
          <a:xfrm>
            <a:off x="400050" y="555979"/>
            <a:ext cx="3261000" cy="6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Roboto Medium"/>
              <a:buNone/>
              <a:defRPr b="0" i="0" sz="26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7" name="Google Shape;167;p27"/>
          <p:cNvSpPr txBox="1"/>
          <p:nvPr>
            <p:ph idx="1" type="body"/>
          </p:nvPr>
        </p:nvSpPr>
        <p:spPr>
          <a:xfrm>
            <a:off x="390904" y="1464202"/>
            <a:ext cx="35973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▪"/>
              <a:defRPr b="0" i="0" sz="14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8" name="Google Shape;168;p27"/>
          <p:cNvSpPr txBox="1"/>
          <p:nvPr>
            <p:ph idx="2" type="body"/>
          </p:nvPr>
        </p:nvSpPr>
        <p:spPr>
          <a:xfrm>
            <a:off x="390904" y="1781926"/>
            <a:ext cx="35973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69" name="Google Shape;169;p27"/>
          <p:cNvSpPr txBox="1"/>
          <p:nvPr>
            <p:ph idx="3" type="body"/>
          </p:nvPr>
        </p:nvSpPr>
        <p:spPr>
          <a:xfrm>
            <a:off x="390904" y="2636471"/>
            <a:ext cx="35973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▪"/>
              <a:defRPr b="0" i="0" sz="14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0" name="Google Shape;170;p27"/>
          <p:cNvSpPr txBox="1"/>
          <p:nvPr>
            <p:ph idx="4" type="body"/>
          </p:nvPr>
        </p:nvSpPr>
        <p:spPr>
          <a:xfrm>
            <a:off x="390904" y="2954195"/>
            <a:ext cx="35973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1" name="Google Shape;171;p27"/>
          <p:cNvSpPr txBox="1"/>
          <p:nvPr>
            <p:ph idx="5" type="body"/>
          </p:nvPr>
        </p:nvSpPr>
        <p:spPr>
          <a:xfrm>
            <a:off x="390904" y="3817296"/>
            <a:ext cx="35973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3175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Noto Sans Symbols"/>
              <a:buChar char="▪"/>
              <a:defRPr b="0" i="0" sz="1400">
                <a:solidFill>
                  <a:schemeClr val="lt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2" name="Google Shape;172;p27"/>
          <p:cNvSpPr txBox="1"/>
          <p:nvPr>
            <p:ph idx="6" type="body"/>
          </p:nvPr>
        </p:nvSpPr>
        <p:spPr>
          <a:xfrm>
            <a:off x="390904" y="4135020"/>
            <a:ext cx="3597300" cy="5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10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73" name="Google Shape;173;p27"/>
          <p:cNvSpPr/>
          <p:nvPr>
            <p:ph idx="7" type="chart"/>
          </p:nvPr>
        </p:nvSpPr>
        <p:spPr>
          <a:xfrm>
            <a:off x="4572000" y="816769"/>
            <a:ext cx="4069500" cy="39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3083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иаграммы + выводы">
  <p:cSld name="Диаграммы + выводы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8"/>
          <p:cNvSpPr/>
          <p:nvPr/>
        </p:nvSpPr>
        <p:spPr>
          <a:xfrm>
            <a:off x="467915" y="1080502"/>
            <a:ext cx="3891600" cy="3726000"/>
          </a:xfrm>
          <a:prstGeom prst="roundRect">
            <a:avLst>
              <a:gd fmla="val 5790" name="adj"/>
            </a:avLst>
          </a:prstGeom>
          <a:solidFill>
            <a:schemeClr val="lt1"/>
          </a:solidFill>
          <a:ln>
            <a:noFill/>
          </a:ln>
          <a:effectLst>
            <a:outerShdw blurRad="762000" sx="90000" rotWithShape="0" algn="tl" dir="2700000" dist="228600" sy="90000">
              <a:srgbClr val="2F80EB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6" name="Google Shape;176;p28"/>
          <p:cNvSpPr txBox="1"/>
          <p:nvPr>
            <p:ph idx="12" type="sldNum"/>
          </p:nvPr>
        </p:nvSpPr>
        <p:spPr>
          <a:xfrm>
            <a:off x="8559398" y="4809079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algn="l">
              <a:spcBef>
                <a:spcPts val="0"/>
              </a:spcBef>
              <a:buNone/>
              <a:defRPr sz="9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7" name="Google Shape;177;p28"/>
          <p:cNvSpPr/>
          <p:nvPr>
            <p:ph idx="2" type="chart"/>
          </p:nvPr>
        </p:nvSpPr>
        <p:spPr>
          <a:xfrm>
            <a:off x="467915" y="2255266"/>
            <a:ext cx="3891600" cy="21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78" name="Google Shape;178;p28"/>
          <p:cNvSpPr txBox="1"/>
          <p:nvPr>
            <p:ph type="title"/>
          </p:nvPr>
        </p:nvSpPr>
        <p:spPr>
          <a:xfrm>
            <a:off x="399563" y="465535"/>
            <a:ext cx="73584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79" name="Google Shape;179;p28"/>
          <p:cNvSpPr txBox="1"/>
          <p:nvPr>
            <p:ph idx="1" type="body"/>
          </p:nvPr>
        </p:nvSpPr>
        <p:spPr>
          <a:xfrm>
            <a:off x="2449295" y="1278500"/>
            <a:ext cx="1728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None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0" name="Google Shape;180;p28"/>
          <p:cNvSpPr txBox="1"/>
          <p:nvPr>
            <p:ph idx="3" type="body"/>
          </p:nvPr>
        </p:nvSpPr>
        <p:spPr>
          <a:xfrm>
            <a:off x="2449295" y="1596224"/>
            <a:ext cx="1728000" cy="3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1" name="Google Shape;181;p28"/>
          <p:cNvSpPr/>
          <p:nvPr/>
        </p:nvSpPr>
        <p:spPr>
          <a:xfrm>
            <a:off x="4822202" y="1080502"/>
            <a:ext cx="3891600" cy="3726000"/>
          </a:xfrm>
          <a:prstGeom prst="roundRect">
            <a:avLst>
              <a:gd fmla="val 5790" name="adj"/>
            </a:avLst>
          </a:prstGeom>
          <a:solidFill>
            <a:schemeClr val="lt1"/>
          </a:solidFill>
          <a:ln>
            <a:noFill/>
          </a:ln>
          <a:effectLst>
            <a:outerShdw blurRad="762000" sx="90000" rotWithShape="0" algn="tl" dir="2700000" dist="228600" sy="90000">
              <a:srgbClr val="2F80EB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2" name="Google Shape;182;p28"/>
          <p:cNvSpPr/>
          <p:nvPr>
            <p:ph idx="4" type="chart"/>
          </p:nvPr>
        </p:nvSpPr>
        <p:spPr>
          <a:xfrm>
            <a:off x="4822202" y="2255266"/>
            <a:ext cx="3891600" cy="21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lvl="2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lvl="3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lvl="4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lvl="5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lvl="6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lvl="7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lvl="8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83" name="Google Shape;183;p28"/>
          <p:cNvSpPr txBox="1"/>
          <p:nvPr>
            <p:ph idx="5" type="body"/>
          </p:nvPr>
        </p:nvSpPr>
        <p:spPr>
          <a:xfrm>
            <a:off x="4857023" y="1278500"/>
            <a:ext cx="1728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None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4" name="Google Shape;184;p28"/>
          <p:cNvSpPr txBox="1"/>
          <p:nvPr>
            <p:ph idx="6" type="body"/>
          </p:nvPr>
        </p:nvSpPr>
        <p:spPr>
          <a:xfrm>
            <a:off x="4857023" y="1596224"/>
            <a:ext cx="1728000" cy="3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5" name="Google Shape;185;p28"/>
          <p:cNvSpPr txBox="1"/>
          <p:nvPr>
            <p:ph idx="7" type="body"/>
          </p:nvPr>
        </p:nvSpPr>
        <p:spPr>
          <a:xfrm>
            <a:off x="6803581" y="1278500"/>
            <a:ext cx="1728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None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6" name="Google Shape;186;p28"/>
          <p:cNvSpPr txBox="1"/>
          <p:nvPr>
            <p:ph idx="8" type="body"/>
          </p:nvPr>
        </p:nvSpPr>
        <p:spPr>
          <a:xfrm>
            <a:off x="6803581" y="1596224"/>
            <a:ext cx="1728000" cy="3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7" name="Google Shape;187;p28"/>
          <p:cNvSpPr txBox="1"/>
          <p:nvPr>
            <p:ph idx="9" type="body"/>
          </p:nvPr>
        </p:nvSpPr>
        <p:spPr>
          <a:xfrm>
            <a:off x="502737" y="1278500"/>
            <a:ext cx="1728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None/>
              <a:defRPr b="0" i="0" sz="1400">
                <a:solidFill>
                  <a:schemeClr val="accent4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88" name="Google Shape;188;p28"/>
          <p:cNvSpPr txBox="1"/>
          <p:nvPr>
            <p:ph idx="13" type="body"/>
          </p:nvPr>
        </p:nvSpPr>
        <p:spPr>
          <a:xfrm>
            <a:off x="502737" y="1596224"/>
            <a:ext cx="1728000" cy="3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None/>
              <a:defRPr b="0" i="0" sz="1100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лайд-разделитель">
  <p:cSld name="Слайд-разделитель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1" name="Google Shape;191;p29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9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9"/>
          <p:cNvSpPr txBox="1"/>
          <p:nvPr>
            <p:ph idx="1" type="body"/>
          </p:nvPr>
        </p:nvSpPr>
        <p:spPr>
          <a:xfrm>
            <a:off x="373464" y="1449729"/>
            <a:ext cx="5834700" cy="6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i="0"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4" name="Google Shape;194;p29"/>
          <p:cNvSpPr txBox="1"/>
          <p:nvPr>
            <p:ph idx="2" type="body"/>
          </p:nvPr>
        </p:nvSpPr>
        <p:spPr>
          <a:xfrm>
            <a:off x="373464" y="2263303"/>
            <a:ext cx="5834700" cy="42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None/>
              <a:defRPr b="0" i="0" sz="2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95" name="Google Shape;195;p29"/>
          <p:cNvSpPr/>
          <p:nvPr/>
        </p:nvSpPr>
        <p:spPr>
          <a:xfrm>
            <a:off x="6506737" y="0"/>
            <a:ext cx="2637300" cy="5143500"/>
          </a:xfrm>
          <a:prstGeom prst="rect">
            <a:avLst/>
          </a:prstGeom>
          <a:solidFill>
            <a:schemeClr val="dk1">
              <a:alpha val="549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3015">
          <p15:clr>
            <a:srgbClr val="FBAE40"/>
          </p15:clr>
        </p15:guide>
        <p15:guide id="2" pos="1673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Финальный слайд">
  <p:cSld name="Финальный слайд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98" name="Google Shape;198;p30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0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0"/>
          <p:cNvPicPr preferRelativeResize="0"/>
          <p:nvPr/>
        </p:nvPicPr>
        <p:blipFill rotWithShape="1">
          <a:blip r:embed="rId3">
            <a:alphaModFix amt="70000"/>
          </a:blip>
          <a:srcRect b="0" l="0" r="0" t="0"/>
          <a:stretch/>
        </p:blipFill>
        <p:spPr>
          <a:xfrm>
            <a:off x="256449" y="395975"/>
            <a:ext cx="2537999" cy="62295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0"/>
          <p:cNvSpPr txBox="1"/>
          <p:nvPr>
            <p:ph idx="1" type="body"/>
          </p:nvPr>
        </p:nvSpPr>
        <p:spPr>
          <a:xfrm>
            <a:off x="420915" y="2060151"/>
            <a:ext cx="5834700" cy="6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i="0"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2" name="Google Shape;202;p30"/>
          <p:cNvSpPr/>
          <p:nvPr/>
        </p:nvSpPr>
        <p:spPr>
          <a:xfrm>
            <a:off x="6506737" y="0"/>
            <a:ext cx="2637300" cy="5143500"/>
          </a:xfrm>
          <a:prstGeom prst="rect">
            <a:avLst/>
          </a:prstGeom>
          <a:solidFill>
            <a:schemeClr val="dk1">
              <a:alpha val="5490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Финальный слайд">
  <p:cSld name="1_Финальный слайд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42D9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5" name="Google Shape;205;p31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1"/>
          <p:cNvPicPr preferRelativeResize="0"/>
          <p:nvPr/>
        </p:nvPicPr>
        <p:blipFill rotWithShape="1">
          <a:blip r:embed="rId2">
            <a:alphaModFix/>
          </a:blip>
          <a:srcRect b="0" l="25989" r="26156" t="0"/>
          <a:stretch/>
        </p:blipFill>
        <p:spPr>
          <a:xfrm>
            <a:off x="6506737" y="0"/>
            <a:ext cx="2461418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1"/>
          <p:cNvPicPr preferRelativeResize="0"/>
          <p:nvPr/>
        </p:nvPicPr>
        <p:blipFill rotWithShape="1">
          <a:blip r:embed="rId3">
            <a:alphaModFix amt="70000"/>
          </a:blip>
          <a:srcRect b="0" l="0" r="0" t="0"/>
          <a:stretch/>
        </p:blipFill>
        <p:spPr>
          <a:xfrm>
            <a:off x="256449" y="395975"/>
            <a:ext cx="2537999" cy="62295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1"/>
          <p:cNvSpPr txBox="1"/>
          <p:nvPr>
            <p:ph idx="1" type="body"/>
          </p:nvPr>
        </p:nvSpPr>
        <p:spPr>
          <a:xfrm>
            <a:off x="420915" y="2060151"/>
            <a:ext cx="5834700" cy="67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i="0"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None/>
              <a:defRPr/>
            </a:lvl2pPr>
            <a:lvl3pPr indent="-317500" lvl="2" marL="1371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9.xml"/><Relationship Id="rId6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705019" y="286212"/>
            <a:ext cx="1106998" cy="271714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  <a:defRPr b="0" i="0" sz="2600" u="none" cap="none" strike="noStrike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3" name="Google Shape;53;p13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142D99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0" lvl="0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0" lvl="1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0" lvl="2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0" lvl="3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0" lvl="4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0" lvl="5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0" lvl="6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0" lvl="7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0" lvl="8" marL="0" marR="0" algn="l">
              <a:spcBef>
                <a:spcPts val="0"/>
              </a:spcBef>
              <a:buNone/>
              <a:defRPr b="0" i="0" sz="900" u="none" cap="none" strike="noStrike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77">
          <p15:clr>
            <a:srgbClr val="F26B43"/>
          </p15:clr>
        </p15:guide>
        <p15:guide id="4" orient="horz" pos="515">
          <p15:clr>
            <a:srgbClr val="F26B43"/>
          </p15:clr>
        </p15:guide>
        <p15:guide id="5" pos="4887">
          <p15:clr>
            <a:srgbClr val="F26B43"/>
          </p15:clr>
        </p15:guide>
        <p15:guide id="6" pos="5500">
          <p15:clr>
            <a:srgbClr val="F26B43"/>
          </p15:clr>
        </p15:guide>
        <p15:guide id="7" orient="horz" pos="293">
          <p15:clr>
            <a:srgbClr val="F26B43"/>
          </p15:clr>
        </p15:guide>
        <p15:guide id="8" orient="horz" pos="3151">
          <p15:clr>
            <a:srgbClr val="F26B43"/>
          </p15:clr>
        </p15:guide>
        <p15:guide id="9" orient="horz" pos="1399">
          <p15:clr>
            <a:srgbClr val="F26B43"/>
          </p15:clr>
        </p15:guide>
        <p15:guide id="10" pos="5704">
          <p15:clr>
            <a:srgbClr val="F26B43"/>
          </p15:clr>
        </p15:guide>
        <p15:guide id="11" pos="34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etcd.io/docs/v3.5/learning/why/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s://bible.by/strong-hebrew/" TargetMode="External"/><Relationship Id="rId4" Type="http://schemas.openxmlformats.org/officeDocument/2006/relationships/hyperlink" Target="https://bible.by/strong-greek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github.com/postgres/postgres/blob/master/src/backend/postmaster/postmaster.c#L1391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7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2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8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7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3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3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2"/>
          <p:cNvSpPr txBox="1"/>
          <p:nvPr>
            <p:ph idx="2" type="body"/>
          </p:nvPr>
        </p:nvSpPr>
        <p:spPr>
          <a:xfrm>
            <a:off x="352775" y="1054500"/>
            <a:ext cx="8121600" cy="177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n" sz="4000"/>
              <a:t>Как не устроить Heavy Metal</a:t>
            </a:r>
            <a:br>
              <a:rPr lang="en" sz="4000"/>
            </a:br>
            <a:r>
              <a:rPr lang="en" sz="4000"/>
              <a:t>в кластере PostgreSQL</a:t>
            </a:r>
            <a:endParaRPr sz="4000"/>
          </a:p>
        </p:txBody>
      </p:sp>
      <p:sp>
        <p:nvSpPr>
          <p:cNvPr id="214" name="Google Shape;214;p32"/>
          <p:cNvSpPr txBox="1"/>
          <p:nvPr>
            <p:ph idx="3" type="body"/>
          </p:nvPr>
        </p:nvSpPr>
        <p:spPr>
          <a:xfrm>
            <a:off x="402907" y="2995700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</a:pPr>
            <a:r>
              <a:rPr lang="en" sz="1600"/>
              <a:t>Павел Конотопов</a:t>
            </a:r>
            <a:endParaRPr sz="1600"/>
          </a:p>
        </p:txBody>
      </p:sp>
      <p:sp>
        <p:nvSpPr>
          <p:cNvPr id="215" name="Google Shape;215;p32"/>
          <p:cNvSpPr txBox="1"/>
          <p:nvPr>
            <p:ph idx="4" type="body"/>
          </p:nvPr>
        </p:nvSpPr>
        <p:spPr>
          <a:xfrm>
            <a:off x="402907" y="3295278"/>
            <a:ext cx="4169100" cy="33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Light"/>
              <a:buNone/>
            </a:pPr>
            <a:r>
              <a:rPr lang="en" sz="1400"/>
              <a:t>p.</a:t>
            </a:r>
            <a:r>
              <a:rPr lang="en" sz="1400"/>
              <a:t>konotopov</a:t>
            </a:r>
            <a:r>
              <a:rPr lang="en" sz="1400"/>
              <a:t>@postgrespro.ru</a:t>
            </a:r>
            <a:endParaRPr sz="14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9" name="Google Shape;279;p41" title="ChatGPT Image May 9, 2025, 12_51_00 PM.png"/>
          <p:cNvPicPr preferRelativeResize="0"/>
          <p:nvPr/>
        </p:nvPicPr>
        <p:blipFill rotWithShape="1">
          <a:blip r:embed="rId3">
            <a:alphaModFix/>
          </a:blip>
          <a:srcRect b="47978" l="44741" r="44391" t="34844"/>
          <a:stretch/>
        </p:blipFill>
        <p:spPr>
          <a:xfrm>
            <a:off x="3497768" y="1439622"/>
            <a:ext cx="2148476" cy="2264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2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5" name="Google Shape;285;p42" title="pg-cluster0-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8738" y="152400"/>
            <a:ext cx="4926517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1" name="Google Shape;291;p43" title="pg-cluster1-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3025" y="152400"/>
            <a:ext cx="4717949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7" name="Google Shape;297;p44" title="are-you-ready-to-rock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97" l="0" r="0" t="2851"/>
          <a:stretch/>
        </p:blipFill>
        <p:spPr>
          <a:xfrm>
            <a:off x="1556100" y="560550"/>
            <a:ext cx="6031800" cy="4022400"/>
          </a:xfrm>
          <a:prstGeom prst="roundRect">
            <a:avLst>
              <a:gd fmla="val 6024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4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3" name="Google Shape;303;p45"/>
          <p:cNvSpPr txBox="1"/>
          <p:nvPr>
            <p:ph idx="1" type="body"/>
          </p:nvPr>
        </p:nvSpPr>
        <p:spPr>
          <a:xfrm>
            <a:off x="396625" y="1276100"/>
            <a:ext cx="42771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Общее хранилище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Etcd/Consul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Кластерное ПО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Patroni/Stolon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Corosync/Pacemaker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g_auto_failover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Точка входа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TCP Proxy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DNS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VIP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Multi DSN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Пулер соединений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Pgbouncer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3655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Odyssey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4" name="Google Shape;304;p45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Что нужно </a:t>
            </a:r>
            <a:r>
              <a:rPr lang="en"/>
              <a:t>СУБД</a:t>
            </a:r>
            <a:r>
              <a:rPr lang="en"/>
              <a:t>?</a:t>
            </a:r>
            <a:endParaRPr/>
          </a:p>
        </p:txBody>
      </p:sp>
      <p:sp>
        <p:nvSpPr>
          <p:cNvPr id="305" name="Google Shape;305;p45"/>
          <p:cNvSpPr txBox="1"/>
          <p:nvPr>
            <p:ph idx="1" type="body"/>
          </p:nvPr>
        </p:nvSpPr>
        <p:spPr>
          <a:xfrm>
            <a:off x="4996250" y="1276100"/>
            <a:ext cx="34278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Резервное копирование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pgBackRest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WAL-G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pg_probackup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Мониторинг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exporters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sql exporter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o</a:t>
            </a: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tel collector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Логгинг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Vector/Fluentd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Font typeface="Roboto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Стоимость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1" name="Google Shape;311;p46"/>
          <p:cNvSpPr txBox="1"/>
          <p:nvPr>
            <p:ph idx="1" type="body"/>
          </p:nvPr>
        </p:nvSpPr>
        <p:spPr>
          <a:xfrm>
            <a:off x="396625" y="1276100"/>
            <a:ext cx="78504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Etcd и Consul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распределенное хранилище k/v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хранение небольших объемов данных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лучше, если данные могут полностью поместиться в памяти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Consul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сервисное решение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управление соединением между сервисами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обнаружение сервисов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объединение сервисов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управление трафиком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автоматическое обновление инфраструктуры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2" name="Google Shape;312;p46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Хранение конфигурации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8" name="Google Shape;318;p47"/>
          <p:cNvSpPr txBox="1"/>
          <p:nvPr>
            <p:ph idx="1" type="body"/>
          </p:nvPr>
        </p:nvSpPr>
        <p:spPr>
          <a:xfrm>
            <a:off x="396625" y="1276100"/>
            <a:ext cx="42771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Etcd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Простой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R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BAC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Нет полноценного multi DC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Consul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Сложный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Если нужно что-то большее, чем хранение ключей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Полноценное service discovery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Multi DC setup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Можно использовать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в качестве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 DNS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ACL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9" name="Google Shape;319;p47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Хранение конфигурации</a:t>
            </a:r>
            <a:endParaRPr/>
          </a:p>
        </p:txBody>
      </p:sp>
      <p:sp>
        <p:nvSpPr>
          <p:cNvPr id="320" name="Google Shape;320;p47"/>
          <p:cNvSpPr txBox="1"/>
          <p:nvPr>
            <p:ph idx="1" type="body"/>
          </p:nvPr>
        </p:nvSpPr>
        <p:spPr>
          <a:xfrm>
            <a:off x="4619175" y="1276100"/>
            <a:ext cx="43560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Могут обслуживать много кластеров СУБД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Лучше размещать отдельно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требовательные к I/O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если есть ресурсы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etcd versus other key-value stores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 u="sng">
                <a:solidFill>
                  <a:schemeClr val="hlink"/>
                </a:solidFill>
                <a:hlinkClick r:id="rId3"/>
              </a:rPr>
              <a:t>https://etcd.io/docs/v3.5/learning/why/</a:t>
            </a:r>
            <a:endParaRPr sz="1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6" name="Google Shape;326;p48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E</a:t>
            </a:r>
            <a:r>
              <a:rPr lang="en"/>
              <a:t>tcd</a:t>
            </a:r>
            <a:endParaRPr/>
          </a:p>
        </p:txBody>
      </p:sp>
      <p:pic>
        <p:nvPicPr>
          <p:cNvPr id="327" name="Google Shape;327;p48" title="etcd-arc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9588" y="1351075"/>
            <a:ext cx="4889176" cy="2763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3" name="Google Shape;333;p49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Etcd</a:t>
            </a:r>
            <a:endParaRPr/>
          </a:p>
        </p:txBody>
      </p:sp>
      <p:pic>
        <p:nvPicPr>
          <p:cNvPr id="334" name="Google Shape;334;p49" title="etcd-arch-mdc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3863" y="1202735"/>
            <a:ext cx="5936276" cy="273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0" name="Google Shape;340;p50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Consul</a:t>
            </a:r>
            <a:endParaRPr/>
          </a:p>
        </p:txBody>
      </p:sp>
      <p:pic>
        <p:nvPicPr>
          <p:cNvPr id="341" name="Google Shape;341;p50" title="consul-arc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1775" y="1220575"/>
            <a:ext cx="4560429" cy="366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1" name="Google Shape;221;p33" title="mozaRT-rock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67400" y="78325"/>
            <a:ext cx="3409200" cy="4940400"/>
          </a:xfrm>
          <a:prstGeom prst="roundRect">
            <a:avLst>
              <a:gd fmla="val 2795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7" name="Google Shape;347;p51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Consul</a:t>
            </a:r>
            <a:endParaRPr/>
          </a:p>
        </p:txBody>
      </p:sp>
      <p:pic>
        <p:nvPicPr>
          <p:cNvPr id="348" name="Google Shape;348;p51" title="consul-arch-mdc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640" y="1479550"/>
            <a:ext cx="7717059" cy="3338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2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4" name="Google Shape;354;p52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Растянутый Multi DC setup</a:t>
            </a:r>
            <a:endParaRPr/>
          </a:p>
        </p:txBody>
      </p:sp>
      <p:pic>
        <p:nvPicPr>
          <p:cNvPr id="355" name="Google Shape;355;p52" title="kv-mdc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5475" y="1196325"/>
            <a:ext cx="6353044" cy="366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1" name="Google Shape;361;p53"/>
          <p:cNvSpPr txBox="1"/>
          <p:nvPr>
            <p:ph idx="1" type="body"/>
          </p:nvPr>
        </p:nvSpPr>
        <p:spPr>
          <a:xfrm>
            <a:off x="396625" y="1276100"/>
            <a:ext cx="42771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PostgreSQL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Поддержка форков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CitusDB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Кворумная репликация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Настройки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 управление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Колбеки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Методы инициализации кластера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Методы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создания реплик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Валидация конфигурации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Управление через ctl/web api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Фенсинг – Watchdogs, коллбек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Теги и приоритеты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Установка 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Пакеты Python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■"/>
            </a:pPr>
            <a:r>
              <a:rPr b="1" lang="en" sz="1400">
                <a:solidFill>
                  <a:srgbClr val="142D99"/>
                </a:solidFill>
                <a:latin typeface="Roboto"/>
                <a:ea typeface="Roboto"/>
                <a:cs typeface="Roboto"/>
                <a:sym typeface="Roboto"/>
              </a:rPr>
              <a:t>virtual environments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K8s оператор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Контейнеры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62" name="Google Shape;362;p53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Patroni или Stolon</a:t>
            </a:r>
            <a:endParaRPr/>
          </a:p>
        </p:txBody>
      </p:sp>
      <p:sp>
        <p:nvSpPr>
          <p:cNvPr id="363" name="Google Shape;363;p53"/>
          <p:cNvSpPr txBox="1"/>
          <p:nvPr>
            <p:ph idx="1" type="body"/>
          </p:nvPr>
        </p:nvSpPr>
        <p:spPr>
          <a:xfrm>
            <a:off x="4996250" y="1276100"/>
            <a:ext cx="34278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PostgreSQL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Только ванилла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Использует свой прокси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Игнорирует параметры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Настройки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 и управление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Фенсинг – Stolon Proxy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Поддержка k8s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Управление через ctl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Установка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Бинарные файлы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9" name="Google Shape;369;p54"/>
          <p:cNvSpPr txBox="1"/>
          <p:nvPr>
            <p:ph idx="1" type="body"/>
          </p:nvPr>
        </p:nvSpPr>
        <p:spPr>
          <a:xfrm>
            <a:off x="396625" y="1276100"/>
            <a:ext cx="49791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Использует свой proxy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Нет приоритетов при выборах лидера, можно при инициализации кластера указать, кто мастер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Все​​ запросы идут только на мастер, на реплики отправить запрос через прокси невозможно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Игнорирует некоторые параметры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Проблемы с рестартом кластера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0" name="Google Shape;370;p54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Почему не Stolon?</a:t>
            </a:r>
            <a:endParaRPr/>
          </a:p>
        </p:txBody>
      </p:sp>
      <p:sp>
        <p:nvSpPr>
          <p:cNvPr id="371" name="Google Shape;371;p54"/>
          <p:cNvSpPr txBox="1"/>
          <p:nvPr>
            <p:ph idx="1" type="body"/>
          </p:nvPr>
        </p:nvSpPr>
        <p:spPr>
          <a:xfrm>
            <a:off x="4996250" y="1276100"/>
            <a:ext cx="34278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/>
          </a:bodyPr>
          <a:lstStyle/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listen_addresses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port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unix_socket_directories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wal_keep_segments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wal_log_hints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hot_standby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max_replication_slots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</a:t>
            </a:r>
            <a:r>
              <a:rPr lang="en"/>
              <a:t>ax_wal_senders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Synchronous_standby_names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pg_hba.conf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5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7" name="Google Shape;377;p55"/>
          <p:cNvSpPr txBox="1"/>
          <p:nvPr>
            <p:ph idx="1" type="body"/>
          </p:nvPr>
        </p:nvSpPr>
        <p:spPr>
          <a:xfrm>
            <a:off x="396625" y="1276100"/>
            <a:ext cx="64815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API для управления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Есть коллбеки, если кластер меняет свое состояние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 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Гибкий в настройке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Большой опыт в продакшене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C большой вероятностью найдем решения проблем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Больше экспертов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8" name="Google Shape;378;p55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Почему Patroni?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4" name="Google Shape;384;p56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etcd + patroni + pg</a:t>
            </a:r>
            <a:endParaRPr/>
          </a:p>
        </p:txBody>
      </p:sp>
      <p:pic>
        <p:nvPicPr>
          <p:cNvPr id="385" name="Google Shape;385;p56" title="etcd-kv-com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7238" y="1171325"/>
            <a:ext cx="4929523" cy="366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57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etcd + patroni + pg</a:t>
            </a:r>
            <a:endParaRPr/>
          </a:p>
        </p:txBody>
      </p:sp>
      <p:pic>
        <p:nvPicPr>
          <p:cNvPr id="392" name="Google Shape;392;p57" title="etcd-pg-col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2588" y="1334450"/>
            <a:ext cx="4643172" cy="366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8" name="Google Shape;398;p58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etcd</a:t>
            </a:r>
            <a:r>
              <a:rPr lang="en"/>
              <a:t> + patroni + pg</a:t>
            </a:r>
            <a:endParaRPr/>
          </a:p>
        </p:txBody>
      </p:sp>
      <p:pic>
        <p:nvPicPr>
          <p:cNvPr id="399" name="Google Shape;399;p58" title="etcd-kv-comm-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2588" y="1334450"/>
            <a:ext cx="4643172" cy="366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59"/>
          <p:cNvSpPr txBox="1"/>
          <p:nvPr>
            <p:ph idx="2" type="body"/>
          </p:nvPr>
        </p:nvSpPr>
        <p:spPr>
          <a:xfrm>
            <a:off x="884075" y="3191109"/>
            <a:ext cx="7846800" cy="98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474747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С</a:t>
            </a: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ловарь Стронга</a:t>
            </a:r>
            <a:b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en" sz="1800" u="sng">
                <a:solidFill>
                  <a:schemeClr val="hlink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3"/>
              </a:rPr>
              <a:t>https://bible.by/strong-hebrew</a:t>
            </a:r>
            <a:b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en" sz="1800" u="sng">
                <a:solidFill>
                  <a:schemeClr val="hlink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4"/>
              </a:rPr>
              <a:t>https://bible.by/strong-greek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5" name="Google Shape;405;p59"/>
          <p:cNvSpPr txBox="1"/>
          <p:nvPr>
            <p:ph type="title"/>
          </p:nvPr>
        </p:nvSpPr>
        <p:spPr>
          <a:xfrm>
            <a:off x="356425" y="700400"/>
            <a:ext cx="8335200" cy="242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Для обозначения </a:t>
            </a:r>
            <a:r>
              <a:rPr b="1"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греха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в 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Библии,</a:t>
            </a:r>
            <a:b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используется еврейское </a:t>
            </a:r>
            <a:r>
              <a:rPr b="1" lang="en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חטא‎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– хатта́,</a:t>
            </a:r>
            <a:b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или греческое </a:t>
            </a:r>
            <a:r>
              <a:rPr b="1" lang="en" sz="29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ἁμαρτία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— 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амарти́а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</a:t>
            </a:r>
            <a:endParaRPr sz="24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В обоих языках глагольные формы этих слов означают</a:t>
            </a:r>
            <a:b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</a:br>
            <a:r>
              <a:rPr b="1"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«промахнуться; не попасть в цель»</a:t>
            </a:r>
            <a:r>
              <a:rPr lang="en" sz="2400">
                <a:solidFill>
                  <a:schemeClr val="dk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— в смысле не достичь цели, не дойти до нужной отметки.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6" name="Google Shape;406;p5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6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2" name="Google Shape;412;p60"/>
          <p:cNvSpPr txBox="1"/>
          <p:nvPr>
            <p:ph idx="1" type="body"/>
          </p:nvPr>
        </p:nvSpPr>
        <p:spPr>
          <a:xfrm>
            <a:off x="364350" y="1213450"/>
            <a:ext cx="4277100" cy="33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n" sz="1700">
                <a:latin typeface="Roboto"/>
                <a:ea typeface="Roboto"/>
                <a:cs typeface="Roboto"/>
                <a:sym typeface="Roboto"/>
              </a:rPr>
              <a:t>TCP Proxy</a:t>
            </a:r>
            <a:br>
              <a:rPr b="1" lang="en" sz="1700">
                <a:latin typeface="Roboto"/>
                <a:ea typeface="Roboto"/>
                <a:cs typeface="Roboto"/>
                <a:sym typeface="Roboto"/>
              </a:rPr>
            </a:br>
            <a:endParaRPr b="1" sz="1700">
              <a:latin typeface="Roboto"/>
              <a:ea typeface="Roboto"/>
              <a:cs typeface="Roboto"/>
              <a:sym typeface="Roboto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n" sz="1700">
                <a:latin typeface="Roboto"/>
                <a:ea typeface="Roboto"/>
                <a:cs typeface="Roboto"/>
                <a:sym typeface="Roboto"/>
              </a:rPr>
              <a:t>DNS</a:t>
            </a:r>
            <a:br>
              <a:rPr b="1" lang="en" sz="1700">
                <a:latin typeface="Roboto"/>
                <a:ea typeface="Roboto"/>
                <a:cs typeface="Roboto"/>
                <a:sym typeface="Roboto"/>
              </a:rPr>
            </a:br>
            <a:endParaRPr b="1" sz="1700">
              <a:latin typeface="Roboto"/>
              <a:ea typeface="Roboto"/>
              <a:cs typeface="Roboto"/>
              <a:sym typeface="Roboto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n" sz="1700">
                <a:latin typeface="Roboto"/>
                <a:ea typeface="Roboto"/>
                <a:cs typeface="Roboto"/>
                <a:sym typeface="Roboto"/>
              </a:rPr>
              <a:t>Virtual IP address</a:t>
            </a:r>
            <a:br>
              <a:rPr b="1" lang="en" sz="1700">
                <a:latin typeface="Roboto"/>
                <a:ea typeface="Roboto"/>
                <a:cs typeface="Roboto"/>
                <a:sym typeface="Roboto"/>
              </a:rPr>
            </a:br>
            <a:endParaRPr b="1" sz="1700">
              <a:latin typeface="Roboto"/>
              <a:ea typeface="Roboto"/>
              <a:cs typeface="Roboto"/>
              <a:sym typeface="Roboto"/>
            </a:endParaRPr>
          </a:p>
          <a:p>
            <a:pPr indent="-3556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n" sz="1700">
                <a:latin typeface="Roboto"/>
                <a:ea typeface="Roboto"/>
                <a:cs typeface="Roboto"/>
                <a:sym typeface="Roboto"/>
              </a:rPr>
              <a:t>Multi DSN string</a:t>
            </a:r>
            <a:br>
              <a:rPr b="1" lang="en" sz="1700">
                <a:latin typeface="Roboto"/>
                <a:ea typeface="Roboto"/>
                <a:cs typeface="Roboto"/>
                <a:sym typeface="Roboto"/>
              </a:rPr>
            </a:br>
            <a:endParaRPr b="1" sz="17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Roboto"/>
                <a:ea typeface="Roboto"/>
                <a:cs typeface="Roboto"/>
                <a:sym typeface="Roboto"/>
              </a:rPr>
              <a:t>то будет… </a:t>
            </a:r>
            <a:endParaRPr b="1" sz="31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3" name="Google Shape;413;p60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Если не использовать</a:t>
            </a:r>
            <a:endParaRPr/>
          </a:p>
        </p:txBody>
      </p:sp>
      <p:pic>
        <p:nvPicPr>
          <p:cNvPr id="414" name="Google Shape;414;p60" title="si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1450" y="913300"/>
            <a:ext cx="4197749" cy="3279737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60"/>
          <p:cNvSpPr txBox="1"/>
          <p:nvPr/>
        </p:nvSpPr>
        <p:spPr>
          <a:xfrm>
            <a:off x="1468950" y="3023075"/>
            <a:ext cx="1492200" cy="6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142D9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en" sz="24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грех</a:t>
            </a:r>
            <a:r>
              <a:rPr b="1" lang="en" sz="31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!</a:t>
            </a:r>
            <a:endParaRPr>
              <a:solidFill>
                <a:srgbClr val="142D99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/>
          <p:nvPr>
            <p:ph idx="2" type="body"/>
          </p:nvPr>
        </p:nvSpPr>
        <p:spPr>
          <a:xfrm>
            <a:off x="633250" y="2241450"/>
            <a:ext cx="81207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комментарий перед стартом БД</a:t>
            </a:r>
            <a:br>
              <a:rPr lang="en">
                <a:solidFill>
                  <a:srgbClr val="142D99"/>
                </a:solidFill>
              </a:rPr>
            </a:br>
            <a:br>
              <a:rPr lang="en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b="1" lang="en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https://github.com/postgres/postgres/blob/master/src/backend/postmaster/postmaster.c#L1391</a:t>
            </a:r>
            <a:br>
              <a:rPr lang="en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br>
              <a:rPr lang="en">
                <a:solidFill>
                  <a:srgbClr val="142D99"/>
                </a:solidFill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b="1" i="1" lang="en" sz="1600">
                <a:solidFill>
                  <a:srgbClr val="142D99"/>
                </a:solidFill>
                <a:latin typeface="Roboto"/>
                <a:ea typeface="Roboto"/>
                <a:cs typeface="Roboto"/>
                <a:sym typeface="Roboto"/>
              </a:rPr>
              <a:t>Tom Lane</a:t>
            </a:r>
            <a:endParaRPr sz="1600"/>
          </a:p>
        </p:txBody>
      </p:sp>
      <p:sp>
        <p:nvSpPr>
          <p:cNvPr id="227" name="Google Shape;227;p34"/>
          <p:cNvSpPr txBox="1"/>
          <p:nvPr>
            <p:ph type="title"/>
          </p:nvPr>
        </p:nvSpPr>
        <p:spPr>
          <a:xfrm>
            <a:off x="356417" y="1446963"/>
            <a:ext cx="7358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We're ready to rock and roll...</a:t>
            </a:r>
            <a:endParaRPr sz="3200"/>
          </a:p>
        </p:txBody>
      </p:sp>
      <p:sp>
        <p:nvSpPr>
          <p:cNvPr id="228" name="Google Shape;228;p3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1" name="Google Shape;421;p61"/>
          <p:cNvSpPr txBox="1"/>
          <p:nvPr>
            <p:ph idx="1" type="body"/>
          </p:nvPr>
        </p:nvSpPr>
        <p:spPr>
          <a:xfrm>
            <a:off x="364350" y="1432800"/>
            <a:ext cx="7797000" cy="31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External-check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Можно написать какие угодно проверки на самом уютном языке 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Http-check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Используется в связке с Patroni, там есть встроенный http-сервер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Pgsql-check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Когда нет Patroni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Tcp-check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Когда хочется упороться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2" name="Google Shape;422;p61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HAProxy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62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8" name="Google Shape;428;p62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HAProxy</a:t>
            </a:r>
            <a:endParaRPr/>
          </a:p>
        </p:txBody>
      </p:sp>
      <p:sp>
        <p:nvSpPr>
          <p:cNvPr id="429" name="Google Shape;429;p62"/>
          <p:cNvSpPr/>
          <p:nvPr/>
        </p:nvSpPr>
        <p:spPr>
          <a:xfrm>
            <a:off x="396625" y="1381400"/>
            <a:ext cx="8264100" cy="3378000"/>
          </a:xfrm>
          <a:prstGeom prst="roundRect">
            <a:avLst>
              <a:gd fmla="val 9809" name="adj"/>
            </a:avLst>
          </a:prstGeom>
          <a:solidFill>
            <a:srgbClr val="EFEFF2"/>
          </a:solidFill>
          <a:ln>
            <a:noFill/>
          </a:ln>
          <a:effectLst>
            <a:outerShdw blurRad="762000" sx="90000" rotWithShape="0" algn="tl" dir="2700000" dist="228600" sy="90000">
              <a:srgbClr val="142D99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backend leader</a:t>
            </a:r>
            <a:br>
              <a:rPr lang="en" sz="1200">
                <a:latin typeface="Consolas"/>
                <a:ea typeface="Consolas"/>
                <a:cs typeface="Consolas"/>
                <a:sym typeface="Consolas"/>
              </a:rPr>
            </a:b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option tcp-check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connect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# Send Auth-req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tcp-check send-binary 00030000                 # protocol version           (  4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send-binary 7573657200               # "user"                     (  5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send-binary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7573657200         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 # </a:t>
            </a: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"user"                     (  5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send-binary 646174616261736500       # "database"                 (  9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send-binary 74656d706c6174653100     # "template1"                ( 10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send-binary 00                       # terminator                 (  1 byte 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                                               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# expect: Auth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expect binary 52                     # Auth request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expect binary 00000008               # packet length : 8 bytes in (  4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    tcp-check expect binary 00000000               # auth response ok           (  4 bytes )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6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35" name="Google Shape;435;p63" title="hapr-sins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73125" y="1102013"/>
            <a:ext cx="4197749" cy="3830171"/>
          </a:xfrm>
          <a:prstGeom prst="rect">
            <a:avLst/>
          </a:prstGeom>
          <a:noFill/>
          <a:ln>
            <a:noFill/>
          </a:ln>
        </p:spPr>
      </p:pic>
      <p:sp>
        <p:nvSpPr>
          <p:cNvPr id="436" name="Google Shape;436;p63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1!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6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2" name="Google Shape;442;p64"/>
          <p:cNvSpPr/>
          <p:nvPr/>
        </p:nvSpPr>
        <p:spPr>
          <a:xfrm>
            <a:off x="1142400" y="1228375"/>
            <a:ext cx="6859200" cy="1374300"/>
          </a:xfrm>
          <a:prstGeom prst="roundRect">
            <a:avLst>
              <a:gd fmla="val 9809" name="adj"/>
            </a:avLst>
          </a:prstGeom>
          <a:solidFill>
            <a:srgbClr val="EFEFF2"/>
          </a:solidFill>
          <a:ln>
            <a:noFill/>
          </a:ln>
          <a:effectLst>
            <a:outerShdw blurRad="762000" sx="90000" rotWithShape="0" algn="tl" dir="2700000" dist="228600" sy="90000">
              <a:srgbClr val="142D99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postgres=# select mean_exec_time from pg_stat_statements where query like '%test%' \gx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-[ RECORD 1 ]---+---------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mean_exec_time  |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1.680021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43" name="Google Shape;443;p64"/>
          <p:cNvSpPr/>
          <p:nvPr/>
        </p:nvSpPr>
        <p:spPr>
          <a:xfrm>
            <a:off x="1142400" y="2980700"/>
            <a:ext cx="6859200" cy="1374300"/>
          </a:xfrm>
          <a:prstGeom prst="roundRect">
            <a:avLst>
              <a:gd fmla="val 9809" name="adj"/>
            </a:avLst>
          </a:prstGeom>
          <a:solidFill>
            <a:srgbClr val="EFEFF2"/>
          </a:solidFill>
          <a:ln>
            <a:noFill/>
          </a:ln>
          <a:effectLst>
            <a:outerShdw blurRad="762000" sx="90000" rotWithShape="0" algn="tl" dir="2700000" dist="228600" sy="90000">
              <a:srgbClr val="142D99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postgres=# select mean_exec_time from pg_stat_statements where query like '%test%' \gx</a:t>
            </a:r>
            <a:br>
              <a:rPr lang="en">
                <a:latin typeface="Consolas"/>
                <a:ea typeface="Consolas"/>
                <a:cs typeface="Consolas"/>
                <a:sym typeface="Consolas"/>
              </a:rPr>
            </a:b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-[ RECORD 1 ]---+------------</a:t>
            </a:r>
            <a:endParaRPr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mean_exec_time  | 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4004.916112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44" name="Google Shape;444;p64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1!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6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0" name="Google Shape;450;p65"/>
          <p:cNvSpPr txBox="1"/>
          <p:nvPr>
            <p:ph idx="1" type="body"/>
          </p:nvPr>
        </p:nvSpPr>
        <p:spPr>
          <a:xfrm>
            <a:off x="364350" y="1301000"/>
            <a:ext cx="7416600" cy="3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ильно упрощенный механизм работы сбора статистики планов pgss: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Для каждого SQL запроса, выбирается план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Верхнеуровневый узел плана отдает строки клиенту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Узел завершает свою работу только после отдачи всех строк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Перед занесением информации в pgss, 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рассчитывается время выполнения запроса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Информация о запросе заносится pgss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1" name="Google Shape;451;p65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1!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6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7" name="Google Shape;457;p66"/>
          <p:cNvSpPr txBox="1"/>
          <p:nvPr>
            <p:ph idx="1" type="body"/>
          </p:nvPr>
        </p:nvSpPr>
        <p:spPr>
          <a:xfrm>
            <a:off x="364350" y="1301000"/>
            <a:ext cx="7416600" cy="3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Roboto"/>
                <a:ea typeface="Roboto"/>
                <a:cs typeface="Roboto"/>
                <a:sym typeface="Roboto"/>
              </a:rPr>
              <a:t>Иными словами, pgss считает временем окончания запроса, момент, когда закончилась отдача всех строк клиенту.</a:t>
            </a:r>
            <a:endParaRPr b="1" sz="1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8" name="Google Shape;458;p66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1!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6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4" name="Google Shape;464;p67"/>
          <p:cNvSpPr txBox="1"/>
          <p:nvPr>
            <p:ph idx="1" type="body"/>
          </p:nvPr>
        </p:nvSpPr>
        <p:spPr>
          <a:xfrm>
            <a:off x="364350" y="1282900"/>
            <a:ext cx="4305900" cy="136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Должен быть сервер, 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поддерживающий тип записи LUA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Например, PowerDNS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nsolas"/>
              <a:buChar char="●"/>
            </a:pPr>
            <a:r>
              <a:rPr b="1" lang="en" sz="1400">
                <a:latin typeface="Consolas"/>
                <a:ea typeface="Consolas"/>
                <a:cs typeface="Consolas"/>
                <a:sym typeface="Consolas"/>
              </a:rPr>
              <a:t>curl -I http_endpoint</a:t>
            </a:r>
            <a:br>
              <a:rPr b="1" lang="en" sz="1400">
                <a:latin typeface="Consolas"/>
                <a:ea typeface="Consolas"/>
                <a:cs typeface="Consolas"/>
                <a:sym typeface="Consolas"/>
              </a:rPr>
            </a:br>
            <a:endParaRPr b="1" sz="14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65" name="Google Shape;465;p67"/>
          <p:cNvSpPr/>
          <p:nvPr/>
        </p:nvSpPr>
        <p:spPr>
          <a:xfrm>
            <a:off x="440525" y="2835599"/>
            <a:ext cx="6859200" cy="2139300"/>
          </a:xfrm>
          <a:prstGeom prst="roundRect">
            <a:avLst>
              <a:gd fmla="val 9809" name="adj"/>
            </a:avLst>
          </a:prstGeom>
          <a:solidFill>
            <a:srgbClr val="EFEFF2"/>
          </a:solidFill>
          <a:ln>
            <a:noFill/>
          </a:ln>
          <a:effectLst>
            <a:outerShdw blurRad="762000" sx="90000" rotWithShape="0" algn="tl" dir="2700000" dist="228600" sy="90000">
              <a:srgbClr val="142D99">
                <a:alpha val="9800"/>
              </a:srgbClr>
            </a:outerShdw>
          </a:effectLst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leader LUA </a:t>
            </a:r>
            <a:r>
              <a:rPr b="1" lang="en" sz="1300">
                <a:latin typeface="Consolas"/>
                <a:ea typeface="Consolas"/>
                <a:cs typeface="Consolas"/>
                <a:sym typeface="Consolas"/>
              </a:rPr>
              <a:t>60</a:t>
            </a: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 A "ifurlextup(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{{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  ['192.168.21.113']='http://192.168.21.113:8008/leader',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  ['192.168.21.114']='http://192.168.21.114:8008/leader',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  ['192.168.21.115']='http://192.168.21.115:8008/leader'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}}</a:t>
            </a:r>
            <a:br>
              <a:rPr lang="en" sz="1300">
                <a:latin typeface="Consolas"/>
                <a:ea typeface="Consolas"/>
                <a:cs typeface="Consolas"/>
                <a:sym typeface="Consolas"/>
              </a:rPr>
            </a:br>
            <a:r>
              <a:rPr lang="en" sz="1300">
                <a:latin typeface="Consolas"/>
                <a:ea typeface="Consolas"/>
                <a:cs typeface="Consolas"/>
                <a:sym typeface="Consolas"/>
              </a:rPr>
              <a:t>)"</a:t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onsolas"/>
              <a:ea typeface="Consolas"/>
              <a:cs typeface="Consolas"/>
              <a:sym typeface="Consolas"/>
            </a:endParaRPr>
          </a:p>
        </p:txBody>
      </p:sp>
      <p:grpSp>
        <p:nvGrpSpPr>
          <p:cNvPr id="466" name="Google Shape;466;p67"/>
          <p:cNvGrpSpPr/>
          <p:nvPr/>
        </p:nvGrpSpPr>
        <p:grpSpPr>
          <a:xfrm>
            <a:off x="4734175" y="1079475"/>
            <a:ext cx="3335950" cy="1884425"/>
            <a:chOff x="3850300" y="79775"/>
            <a:chExt cx="3335950" cy="1884425"/>
          </a:xfrm>
        </p:grpSpPr>
        <p:pic>
          <p:nvPicPr>
            <p:cNvPr id="467" name="Google Shape;467;p67" title="2025-03-26 16.29.13.jpg"/>
            <p:cNvPicPr preferRelativeResize="0"/>
            <p:nvPr/>
          </p:nvPicPr>
          <p:blipFill rotWithShape="1">
            <a:blip r:embed="rId3">
              <a:alphaModFix/>
            </a:blip>
            <a:srcRect b="8545" l="0" r="0" t="81478"/>
            <a:stretch/>
          </p:blipFill>
          <p:spPr>
            <a:xfrm>
              <a:off x="3850300" y="1451050"/>
              <a:ext cx="3335950" cy="513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8" name="Google Shape;468;p67" title="2025-03-26 16.29.13.jpg"/>
            <p:cNvPicPr preferRelativeResize="0"/>
            <p:nvPr/>
          </p:nvPicPr>
          <p:blipFill rotWithShape="1">
            <a:blip r:embed="rId3">
              <a:alphaModFix/>
            </a:blip>
            <a:srcRect b="73339" l="0" r="0" t="0"/>
            <a:stretch/>
          </p:blipFill>
          <p:spPr>
            <a:xfrm>
              <a:off x="3850300" y="79775"/>
              <a:ext cx="3335950" cy="13712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9" name="Google Shape;469;p67"/>
          <p:cNvSpPr/>
          <p:nvPr/>
        </p:nvSpPr>
        <p:spPr>
          <a:xfrm>
            <a:off x="5177950" y="2475175"/>
            <a:ext cx="331200" cy="242100"/>
          </a:xfrm>
          <a:prstGeom prst="ellipse">
            <a:avLst/>
          </a:prstGeom>
          <a:noFill/>
          <a:ln cap="flat" cmpd="sng" w="28575">
            <a:solidFill>
              <a:srgbClr val="CC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470" name="Google Shape;470;p67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DNS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6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6" name="Google Shape;476;p68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DNS</a:t>
            </a:r>
            <a:endParaRPr/>
          </a:p>
        </p:txBody>
      </p:sp>
      <p:pic>
        <p:nvPicPr>
          <p:cNvPr id="477" name="Google Shape;477;p68" title="haproxy-no-si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3375" y="1044950"/>
            <a:ext cx="4701588" cy="366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3" name="Google Shape;483;p69"/>
          <p:cNvSpPr txBox="1"/>
          <p:nvPr>
            <p:ph idx="1" type="body"/>
          </p:nvPr>
        </p:nvSpPr>
        <p:spPr>
          <a:xfrm>
            <a:off x="364350" y="1315375"/>
            <a:ext cx="7075200" cy="3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Скрипт на коллбек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т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рудно сделать атомарным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VIP-Manager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базируется на проверке ключа лидера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Keepalived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старый добрый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скрипты для проверки ключа лидера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скрипты для обхода API ендпоинтов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" name="Google Shape;484;p69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Virtual IP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7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0" name="Google Shape;490;p70"/>
          <p:cNvSpPr txBox="1"/>
          <p:nvPr>
            <p:ph idx="1" type="body"/>
          </p:nvPr>
        </p:nvSpPr>
        <p:spPr>
          <a:xfrm>
            <a:off x="364350" y="1371400"/>
            <a:ext cx="7241700" cy="31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Строка подключение к БД содержит все узлы кластера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Параметры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connect_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timeout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target_session_attrs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Недостатки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Если первый узел в строке не лидер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Приходят две сессии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2" marL="1371600" rtl="0" algn="l"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первая – 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create database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2" marL="1371600" rtl="0" algn="l"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вторая к этой БД подключается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2" marL="1371600" rtl="0" algn="l"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вторая сломается, так как этой базы 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нет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91" name="Google Shape;491;p70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Multi Host DSN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4" name="Google Shape;234;p35" title="prog-muz.jpe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3100" y="696475"/>
            <a:ext cx="3477792" cy="34777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7" name="Google Shape;497;p71"/>
          <p:cNvSpPr txBox="1"/>
          <p:nvPr>
            <p:ph idx="1" type="body"/>
          </p:nvPr>
        </p:nvSpPr>
        <p:spPr>
          <a:xfrm>
            <a:off x="364350" y="1304150"/>
            <a:ext cx="4277100" cy="32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PgBouncer – событийно-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ориентированная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 программа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Каждое соединение описывается машиной состояний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CL_LOGIN, CL_ACTIVE, 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SV_LOGIN_SV_IDLE, SV_ACTIVE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можно наблюдать в консоли управления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Проблемы масштабируемости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производительность работа с TLS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требует максимального участия CPU 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спроектирован как однопоточная программа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498" name="Google Shape;498;p71" title="image2024-3-13_9-45-4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1000" y="1706300"/>
            <a:ext cx="4197751" cy="2035699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71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Pgbouncer vs Odyssey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72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5" name="Google Shape;505;p72"/>
          <p:cNvSpPr txBox="1"/>
          <p:nvPr>
            <p:ph idx="1" type="body"/>
          </p:nvPr>
        </p:nvSpPr>
        <p:spPr>
          <a:xfrm>
            <a:off x="364350" y="1365800"/>
            <a:ext cx="4277100" cy="35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Реализован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с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помощью двух библиотек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Kiwi,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библиотека разбора протокола PostgreSQL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Machinarium, библиотека, реализующая корутины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Используется идея кооперативной многозадачности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Каждое соединение 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обслуживает</a:t>
            </a: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 отдельная корутина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Исполняется на какой-то из машин</a:t>
            </a:r>
            <a:br>
              <a:rPr b="1" lang="en" sz="1400">
                <a:latin typeface="Roboto"/>
                <a:ea typeface="Roboto"/>
                <a:cs typeface="Roboto"/>
                <a:sym typeface="Roboto"/>
              </a:rPr>
            </a:b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Машина – это поток, прикрепленный к определенному процессорному ядру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На нем могут регистрироваться корутины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b="1" lang="en" sz="1400">
                <a:latin typeface="Roboto"/>
                <a:ea typeface="Roboto"/>
                <a:cs typeface="Roboto"/>
                <a:sym typeface="Roboto"/>
              </a:rPr>
              <a:t>Заменяет машину состояний в PgBouncer на цепочки вызовов функций во время обработки соединений</a:t>
            </a:r>
            <a:endParaRPr b="1" sz="14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506" name="Google Shape;506;p72" title="odyssey-arch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7025" y="1160925"/>
            <a:ext cx="4197749" cy="2359889"/>
          </a:xfrm>
          <a:prstGeom prst="rect">
            <a:avLst/>
          </a:prstGeom>
          <a:noFill/>
          <a:ln>
            <a:noFill/>
          </a:ln>
        </p:spPr>
      </p:pic>
      <p:sp>
        <p:nvSpPr>
          <p:cNvPr id="507" name="Google Shape;507;p72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Pgbouncer vs Odyssey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7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3" name="Google Shape;513;p73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Pgbouncer vs Odyssey</a:t>
            </a:r>
            <a:endParaRPr/>
          </a:p>
        </p:txBody>
      </p:sp>
      <p:graphicFrame>
        <p:nvGraphicFramePr>
          <p:cNvPr id="514" name="Google Shape;514;p73"/>
          <p:cNvGraphicFramePr/>
          <p:nvPr/>
        </p:nvGraphicFramePr>
        <p:xfrm>
          <a:off x="952500" y="1396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{D2F2C400-7F7E-4C4E-B2C6-FC57FF7B211B}</a:tableStyleId>
              </a:tblPr>
              <a:tblGrid>
                <a:gridCol w="1772000"/>
                <a:gridCol w="2790425"/>
                <a:gridCol w="26765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pgbouncer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odyssey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Многопоточность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Да, с оговорками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Да, из коробки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Поддежка cancel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Да, по таймауту (с 1.19)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Да, по факту получения syscall'a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Последний релиз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Апрель 2025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Июнь 2022</a:t>
                      </a:r>
                      <a:endParaRPr b="1" sz="120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0" name="Google Shape;520;p74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Pgbouncer vs Odyssey</a:t>
            </a:r>
            <a:endParaRPr/>
          </a:p>
        </p:txBody>
      </p:sp>
      <p:sp>
        <p:nvSpPr>
          <p:cNvPr id="521" name="Google Shape;521;p74"/>
          <p:cNvSpPr txBox="1"/>
          <p:nvPr/>
        </p:nvSpPr>
        <p:spPr>
          <a:xfrm>
            <a:off x="1292100" y="1489825"/>
            <a:ext cx="62271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PgBouncer развивается линейно и регулярно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Odyssey не обновлялся уже больше года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Часть фич, которые обещали реализовать в 2019 так и не случились (например, принудительное направление RO-запросов в реплики)</a:t>
            </a:r>
            <a:b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Стабильность latest-сборки вызывает большие вопросы.</a:t>
            </a:r>
            <a:b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Основной плюс Odyssey в поддержке многопоточности</a:t>
            </a:r>
            <a:b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</a:pPr>
            <a:r>
              <a:rPr b="1" lang="en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PgBouncer позволяет использовать один порт несколькими процессами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7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7" name="Google Shape;527;p75"/>
          <p:cNvSpPr txBox="1"/>
          <p:nvPr>
            <p:ph idx="1" type="body"/>
          </p:nvPr>
        </p:nvSpPr>
        <p:spPr>
          <a:xfrm>
            <a:off x="364350" y="1438625"/>
            <a:ext cx="7625100" cy="31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Если pgbouncer утилизирует ядро на 100%, то можно использовать блок peers в конфигурации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Можно распределить нагрузку на несколько ядер, добавляя рабочие процессы, которые работают на одном порту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Если приложение может работать в режиме transaction или statement, то это позволит увеличить производительность и снизить утилизацию ресурсов</a:t>
            </a:r>
            <a:br>
              <a:rPr b="1" lang="en" sz="1500">
                <a:latin typeface="Roboto"/>
                <a:ea typeface="Roboto"/>
                <a:cs typeface="Roboto"/>
                <a:sym typeface="Roboto"/>
              </a:rPr>
            </a:br>
            <a:endParaRPr b="1"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Font typeface="Roboto"/>
              <a:buChar char="●"/>
            </a:pPr>
            <a:r>
              <a:rPr b="1" lang="en" sz="1500">
                <a:latin typeface="Roboto"/>
                <a:ea typeface="Roboto"/>
                <a:cs typeface="Roboto"/>
                <a:sym typeface="Roboto"/>
              </a:rPr>
              <a:t>TLS offload</a:t>
            </a:r>
            <a:endParaRPr b="1" sz="15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28" name="Google Shape;528;p75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Pgbouncer vs Odyssey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7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4" name="Google Shape;534;p76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2!</a:t>
            </a:r>
            <a:endParaRPr/>
          </a:p>
        </p:txBody>
      </p:sp>
      <p:pic>
        <p:nvPicPr>
          <p:cNvPr id="535" name="Google Shape;535;p76" title="pgbouncer-cancel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1061" y="1171325"/>
            <a:ext cx="5226240" cy="3830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7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1" name="Google Shape;541;p77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Согрешать надо умеючи – 2!</a:t>
            </a:r>
            <a:endParaRPr/>
          </a:p>
        </p:txBody>
      </p:sp>
      <p:pic>
        <p:nvPicPr>
          <p:cNvPr id="542" name="Google Shape;542;p77" title="pgbouncer-cancel-tru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200" y="1264950"/>
            <a:ext cx="3004150" cy="3736875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p77"/>
          <p:cNvSpPr txBox="1"/>
          <p:nvPr>
            <p:ph idx="1" type="body"/>
          </p:nvPr>
        </p:nvSpPr>
        <p:spPr>
          <a:xfrm>
            <a:off x="3955850" y="1264950"/>
            <a:ext cx="4277100" cy="36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при получении запроса на отмену для неизвестной сессии проверяется идентификатор сессии, </a:t>
            </a:r>
            <a:r>
              <a:rPr b="1" lang="en">
                <a:latin typeface="Roboto"/>
                <a:ea typeface="Roboto"/>
                <a:cs typeface="Roboto"/>
                <a:sym typeface="Roboto"/>
              </a:rPr>
              <a:t>первоначально обработавшей</a:t>
            </a:r>
            <a:r>
              <a:rPr b="1" lang="en">
                <a:latin typeface="Roboto"/>
                <a:ea typeface="Roboto"/>
                <a:cs typeface="Roboto"/>
                <a:sym typeface="Roboto"/>
              </a:rPr>
              <a:t> запрос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запрос на отмену будет перенаправлен на пир, которому принадлежит сессия</a:t>
            </a:r>
            <a:br>
              <a:rPr b="1" lang="en">
                <a:latin typeface="Roboto"/>
                <a:ea typeface="Roboto"/>
                <a:cs typeface="Roboto"/>
                <a:sym typeface="Roboto"/>
              </a:rPr>
            </a:b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SO_REUSEPORT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несколько слушающих сокетов на одном порту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ядро распределяет входящие соединения</a:t>
            </a:r>
            <a:br>
              <a:rPr b="1" lang="en">
                <a:latin typeface="Roboto"/>
                <a:ea typeface="Roboto"/>
                <a:cs typeface="Roboto"/>
                <a:sym typeface="Roboto"/>
              </a:rPr>
            </a:b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Systemd unit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pgbouncer@.socket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pgbouncer@.service</a:t>
            </a:r>
            <a:br>
              <a:rPr b="1" lang="en">
                <a:latin typeface="Roboto"/>
                <a:ea typeface="Roboto"/>
                <a:cs typeface="Roboto"/>
                <a:sym typeface="Roboto"/>
              </a:rPr>
            </a:b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b="1" lang="en"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b="1" lang="en">
                <a:latin typeface="Roboto"/>
                <a:ea typeface="Roboto"/>
                <a:cs typeface="Roboto"/>
                <a:sym typeface="Roboto"/>
              </a:rPr>
              <a:t>gbouncer.ini</a:t>
            </a:r>
            <a:br>
              <a:rPr b="1" lang="en">
                <a:latin typeface="Roboto"/>
                <a:ea typeface="Roboto"/>
                <a:cs typeface="Roboto"/>
                <a:sym typeface="Roboto"/>
              </a:rPr>
            </a:b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peer_id=&lt;num&gt;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so_reuseport=1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[peers]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1 = host=/var/run/pgbouncer/pgbouncer1</a:t>
            </a:r>
            <a:br>
              <a:rPr b="1" lang="en">
                <a:latin typeface="Consolas"/>
                <a:ea typeface="Consolas"/>
                <a:cs typeface="Consolas"/>
                <a:sym typeface="Consolas"/>
              </a:rPr>
            </a:b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2 = host=/var/run/pgbouncer/pgbouncer2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3</a:t>
            </a:r>
            <a:r>
              <a:rPr b="1" lang="en">
                <a:latin typeface="Consolas"/>
                <a:ea typeface="Consolas"/>
                <a:cs typeface="Consolas"/>
                <a:sym typeface="Consolas"/>
              </a:rPr>
              <a:t> = host=/var/run/pgbouncer/pgbouncer3</a:t>
            </a:r>
            <a:endParaRPr b="1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9" name="Google Shape;549;p78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TLS offload</a:t>
            </a:r>
            <a:endParaRPr/>
          </a:p>
        </p:txBody>
      </p:sp>
      <p:pic>
        <p:nvPicPr>
          <p:cNvPr id="550" name="Google Shape;550;p78" title="tls-offloa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7417" y="921375"/>
            <a:ext cx="4013533" cy="4121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7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6" name="Google Shape;556;p79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Load Balancer</a:t>
            </a:r>
            <a:endParaRPr/>
          </a:p>
        </p:txBody>
      </p:sp>
      <p:sp>
        <p:nvSpPr>
          <p:cNvPr id="557" name="Google Shape;557;p79"/>
          <p:cNvSpPr txBox="1"/>
          <p:nvPr/>
        </p:nvSpPr>
        <p:spPr>
          <a:xfrm>
            <a:off x="440525" y="1194400"/>
            <a:ext cx="78624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1" lang="en" sz="1600">
                <a:solidFill>
                  <a:schemeClr val="dk1"/>
                </a:solidFill>
              </a:rPr>
              <a:t>Один endpoint на кластер (или группа endpoint'ов в случае использования нескольких балансировщиков)</a:t>
            </a:r>
            <a:br>
              <a:rPr b="1" lang="en" sz="1600">
                <a:solidFill>
                  <a:schemeClr val="dk1"/>
                </a:solidFill>
              </a:rPr>
            </a:b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1" lang="en" sz="1600">
                <a:solidFill>
                  <a:schemeClr val="dk1"/>
                </a:solidFill>
              </a:rPr>
              <a:t>Сохранение коннекта (но не сессии) при переключении мастера</a:t>
            </a:r>
            <a:br>
              <a:rPr b="1" lang="en" sz="1600">
                <a:solidFill>
                  <a:schemeClr val="dk1"/>
                </a:solidFill>
              </a:rPr>
            </a:b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1" lang="en" sz="1600">
                <a:solidFill>
                  <a:schemeClr val="dk1"/>
                </a:solidFill>
              </a:rPr>
              <a:t>Равномерное распределение соединений между репликами</a:t>
            </a:r>
            <a:br>
              <a:rPr b="1" lang="en" sz="1600">
                <a:solidFill>
                  <a:schemeClr val="dk1"/>
                </a:solidFill>
              </a:rPr>
            </a:br>
            <a:endParaRPr b="1"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b="1" lang="en" sz="1600">
                <a:solidFill>
                  <a:schemeClr val="dk1"/>
                </a:solidFill>
              </a:rPr>
              <a:t>Гарантии разделения пулов между мастером и репликами</a:t>
            </a:r>
            <a:endParaRPr b="1"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8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3" name="Google Shape;563;p80" title="lb-ha-dns-pgb.png"/>
          <p:cNvPicPr preferRelativeResize="0"/>
          <p:nvPr/>
        </p:nvPicPr>
        <p:blipFill rotWithShape="1">
          <a:blip r:embed="rId3">
            <a:alphaModFix/>
          </a:blip>
          <a:srcRect b="-1601" l="0" r="-1430" t="-1725"/>
          <a:stretch/>
        </p:blipFill>
        <p:spPr>
          <a:xfrm>
            <a:off x="1067400" y="48963"/>
            <a:ext cx="7009198" cy="5045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6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0" name="Google Shape;240;p36" title="ChatGPT Image May 11, 2025, 08_09_10 PM.png"/>
          <p:cNvPicPr preferRelativeResize="0"/>
          <p:nvPr/>
        </p:nvPicPr>
        <p:blipFill rotWithShape="1">
          <a:blip r:embed="rId3">
            <a:alphaModFix/>
          </a:blip>
          <a:srcRect b="0" l="5516" r="5516" t="0"/>
          <a:stretch/>
        </p:blipFill>
        <p:spPr>
          <a:xfrm>
            <a:off x="1300600" y="152400"/>
            <a:ext cx="6457524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6"/>
          <p:cNvSpPr/>
          <p:nvPr/>
        </p:nvSpPr>
        <p:spPr>
          <a:xfrm>
            <a:off x="3558000" y="1522900"/>
            <a:ext cx="2016300" cy="1783800"/>
          </a:xfrm>
          <a:prstGeom prst="rect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pic>
        <p:nvPicPr>
          <p:cNvPr id="242" name="Google Shape;242;p36" title="ChatGPT Image May 9, 2025, 12_51_00 PM.png"/>
          <p:cNvPicPr preferRelativeResize="0"/>
          <p:nvPr/>
        </p:nvPicPr>
        <p:blipFill rotWithShape="1">
          <a:blip r:embed="rId4">
            <a:alphaModFix/>
          </a:blip>
          <a:srcRect b="49370" l="45311" r="44855" t="36026"/>
          <a:stretch/>
        </p:blipFill>
        <p:spPr>
          <a:xfrm>
            <a:off x="4267250" y="1858800"/>
            <a:ext cx="713649" cy="706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81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9" name="Google Shape;569;p81"/>
          <p:cNvSpPr txBox="1"/>
          <p:nvPr>
            <p:ph idx="1" type="body"/>
          </p:nvPr>
        </p:nvSpPr>
        <p:spPr>
          <a:xfrm>
            <a:off x="364350" y="1315375"/>
            <a:ext cx="7749000" cy="3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Hashicorp Vault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Плагин для PostgreSQL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Дает возможность получать короткоживущие пары логин-пароль для доступа к данным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Хранение сертификатов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Ротация паролей и сертификатов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0" name="Google Shape;570;p81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Vault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2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6" name="Google Shape;576;p82"/>
          <p:cNvSpPr txBox="1"/>
          <p:nvPr>
            <p:ph idx="1" type="body"/>
          </p:nvPr>
        </p:nvSpPr>
        <p:spPr>
          <a:xfrm>
            <a:off x="364350" y="1315375"/>
            <a:ext cx="7001700" cy="3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pgBackRest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WAL-G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g_probackup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S3 в инфраструктуре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Общий репозиторий РК на несколько ЦОД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77" name="Google Shape;577;p82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Backup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83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3" name="Google Shape;583;p83"/>
          <p:cNvSpPr txBox="1"/>
          <p:nvPr>
            <p:ph idx="1" type="body"/>
          </p:nvPr>
        </p:nvSpPr>
        <p:spPr>
          <a:xfrm>
            <a:off x="364350" y="1315375"/>
            <a:ext cx="4277100" cy="3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O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tel-collector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р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азные экспортеры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p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ostgres-exporter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Sql-exporter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Vector/fluentd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л</a:t>
            </a: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окальный скреппинг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отсылка набора метрик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4" name="Google Shape;584;p83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Мониторинг и логгинг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84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0" name="Google Shape;590;p84"/>
          <p:cNvSpPr txBox="1"/>
          <p:nvPr>
            <p:ph idx="1" type="body"/>
          </p:nvPr>
        </p:nvSpPr>
        <p:spPr>
          <a:xfrm>
            <a:off x="364350" y="1315375"/>
            <a:ext cx="7230000" cy="32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Нужны девопсы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Нужны ДБА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В идеале нужны два в одном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○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Но это редкие товарищи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Затраты на поддержание инфры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Нужно выбирать самые популярные решения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Избегать самописных вещей</a:t>
            </a:r>
            <a:br>
              <a:rPr b="1" lang="en" sz="1600">
                <a:latin typeface="Roboto"/>
                <a:ea typeface="Roboto"/>
                <a:cs typeface="Roboto"/>
                <a:sym typeface="Roboto"/>
              </a:rPr>
            </a:br>
            <a:endParaRPr b="1" sz="1600"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●"/>
            </a:pPr>
            <a:r>
              <a:rPr b="1" lang="en" sz="1600">
                <a:latin typeface="Roboto"/>
                <a:ea typeface="Roboto"/>
                <a:cs typeface="Roboto"/>
                <a:sym typeface="Roboto"/>
              </a:rPr>
              <a:t>Если можно написать shell-скрипт, то лучше его</a:t>
            </a:r>
            <a:endParaRPr b="1" sz="16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1" name="Google Shape;591;p84"/>
          <p:cNvSpPr txBox="1"/>
          <p:nvPr>
            <p:ph type="title"/>
          </p:nvPr>
        </p:nvSpPr>
        <p:spPr>
          <a:xfrm>
            <a:off x="396627" y="629825"/>
            <a:ext cx="8075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Косты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85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97" name="Google Shape;597;p85" title="pg-one-node.png"/>
          <p:cNvPicPr preferRelativeResize="0"/>
          <p:nvPr/>
        </p:nvPicPr>
        <p:blipFill rotWithShape="1">
          <a:blip r:embed="rId3">
            <a:alphaModFix/>
          </a:blip>
          <a:srcRect b="109" l="0" r="0" t="119"/>
          <a:stretch/>
        </p:blipFill>
        <p:spPr>
          <a:xfrm>
            <a:off x="88100" y="163125"/>
            <a:ext cx="7670016" cy="4838703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85"/>
          <p:cNvSpPr txBox="1"/>
          <p:nvPr>
            <p:ph type="title"/>
          </p:nvPr>
        </p:nvSpPr>
        <p:spPr>
          <a:xfrm>
            <a:off x="399563" y="465535"/>
            <a:ext cx="73584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rm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42D99"/>
              </a:buClr>
              <a:buSzPts val="2600"/>
              <a:buFont typeface="Roboto Medium"/>
              <a:buNone/>
            </a:pPr>
            <a:r>
              <a:rPr lang="en"/>
              <a:t>Итого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86"/>
          <p:cNvSpPr txBox="1"/>
          <p:nvPr>
            <p:ph idx="1" type="body"/>
          </p:nvPr>
        </p:nvSpPr>
        <p:spPr>
          <a:xfrm>
            <a:off x="420915" y="1758915"/>
            <a:ext cx="6048600" cy="127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rPr lang="en"/>
              <a:t>Спасибо за внимание!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7"/>
          <p:cNvSpPr txBox="1"/>
          <p:nvPr>
            <p:ph idx="2" type="body"/>
          </p:nvPr>
        </p:nvSpPr>
        <p:spPr>
          <a:xfrm>
            <a:off x="907050" y="2241450"/>
            <a:ext cx="7846800" cy="56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333333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анекдот про попугаев</a:t>
            </a:r>
            <a:endParaRPr sz="1800"/>
          </a:p>
        </p:txBody>
      </p:sp>
      <p:sp>
        <p:nvSpPr>
          <p:cNvPr id="248" name="Google Shape;248;p37"/>
          <p:cNvSpPr txBox="1"/>
          <p:nvPr>
            <p:ph type="title"/>
          </p:nvPr>
        </p:nvSpPr>
        <p:spPr>
          <a:xfrm>
            <a:off x="356417" y="1446963"/>
            <a:ext cx="7358100" cy="54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- </a:t>
            </a:r>
            <a:r>
              <a:rPr lang="en" sz="3200"/>
              <a:t>Те, двое, называют его «босс»!</a:t>
            </a:r>
            <a:endParaRPr sz="3200"/>
          </a:p>
        </p:txBody>
      </p:sp>
      <p:sp>
        <p:nvSpPr>
          <p:cNvPr id="249" name="Google Shape;249;p37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8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5" name="Google Shape;255;p38" title="ChatGPT Image May 9, 2025, 12_51_00 PM.png"/>
          <p:cNvPicPr preferRelativeResize="0"/>
          <p:nvPr/>
        </p:nvPicPr>
        <p:blipFill rotWithShape="1">
          <a:blip r:embed="rId3">
            <a:alphaModFix/>
          </a:blip>
          <a:srcRect b="47978" l="44741" r="44391" t="34844"/>
          <a:stretch/>
        </p:blipFill>
        <p:spPr>
          <a:xfrm>
            <a:off x="4177662" y="1804938"/>
            <a:ext cx="788675" cy="831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1" name="Google Shape;261;p39" title="ChatGPT Image May 11, 2025, 08_09_10 PM.png"/>
          <p:cNvPicPr preferRelativeResize="0"/>
          <p:nvPr/>
        </p:nvPicPr>
        <p:blipFill rotWithShape="1">
          <a:blip r:embed="rId3">
            <a:alphaModFix/>
          </a:blip>
          <a:srcRect b="0" l="5516" r="5516" t="0"/>
          <a:stretch/>
        </p:blipFill>
        <p:spPr>
          <a:xfrm>
            <a:off x="1300600" y="152400"/>
            <a:ext cx="6457524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9" title="ChatGPT Image May 9, 2025, 12_51_00 PM.png"/>
          <p:cNvPicPr preferRelativeResize="0"/>
          <p:nvPr/>
        </p:nvPicPr>
        <p:blipFill rotWithShape="1">
          <a:blip r:embed="rId4">
            <a:alphaModFix/>
          </a:blip>
          <a:srcRect b="49370" l="45311" r="44855" t="36026"/>
          <a:stretch/>
        </p:blipFill>
        <p:spPr>
          <a:xfrm>
            <a:off x="4267250" y="1858800"/>
            <a:ext cx="713649" cy="706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3" name="Google Shape;263;p39"/>
          <p:cNvCxnSpPr/>
          <p:nvPr/>
        </p:nvCxnSpPr>
        <p:spPr>
          <a:xfrm>
            <a:off x="4097425" y="1826250"/>
            <a:ext cx="970800" cy="909900"/>
          </a:xfrm>
          <a:prstGeom prst="straightConnector1">
            <a:avLst/>
          </a:prstGeom>
          <a:noFill/>
          <a:ln cap="flat" cmpd="sng" w="1524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4" name="Google Shape;264;p39"/>
          <p:cNvCxnSpPr/>
          <p:nvPr/>
        </p:nvCxnSpPr>
        <p:spPr>
          <a:xfrm rot="5400000">
            <a:off x="4086600" y="1826250"/>
            <a:ext cx="970800" cy="909900"/>
          </a:xfrm>
          <a:prstGeom prst="straightConnector1">
            <a:avLst/>
          </a:prstGeom>
          <a:noFill/>
          <a:ln cap="flat" cmpd="sng" w="1524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0"/>
          <p:cNvSpPr txBox="1"/>
          <p:nvPr>
            <p:ph idx="12" type="sldNum"/>
          </p:nvPr>
        </p:nvSpPr>
        <p:spPr>
          <a:xfrm>
            <a:off x="8424041" y="4818103"/>
            <a:ext cx="3867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0" name="Google Shape;270;p40" title="ChatGPT Image May 11, 2025, 08_09_10 PM.png"/>
          <p:cNvPicPr preferRelativeResize="0"/>
          <p:nvPr/>
        </p:nvPicPr>
        <p:blipFill rotWithShape="1">
          <a:blip r:embed="rId3">
            <a:alphaModFix/>
          </a:blip>
          <a:srcRect b="0" l="5516" r="5516" t="0"/>
          <a:stretch/>
        </p:blipFill>
        <p:spPr>
          <a:xfrm>
            <a:off x="1300600" y="152400"/>
            <a:ext cx="6457524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40" title="ChatGPT Image May 9, 2025, 12_51_00 PM.png"/>
          <p:cNvPicPr preferRelativeResize="0"/>
          <p:nvPr/>
        </p:nvPicPr>
        <p:blipFill rotWithShape="1">
          <a:blip r:embed="rId4">
            <a:alphaModFix/>
          </a:blip>
          <a:srcRect b="49370" l="45311" r="44855" t="36026"/>
          <a:stretch/>
        </p:blipFill>
        <p:spPr>
          <a:xfrm>
            <a:off x="4267250" y="1858800"/>
            <a:ext cx="713649" cy="7065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2" name="Google Shape;272;p40"/>
          <p:cNvCxnSpPr/>
          <p:nvPr/>
        </p:nvCxnSpPr>
        <p:spPr>
          <a:xfrm>
            <a:off x="2102350" y="297000"/>
            <a:ext cx="4854000" cy="4549500"/>
          </a:xfrm>
          <a:prstGeom prst="straightConnector1">
            <a:avLst/>
          </a:prstGeom>
          <a:noFill/>
          <a:ln cap="flat" cmpd="sng" w="1524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3" name="Google Shape;273;p40"/>
          <p:cNvCxnSpPr/>
          <p:nvPr/>
        </p:nvCxnSpPr>
        <p:spPr>
          <a:xfrm flipH="1">
            <a:off x="2144988" y="297000"/>
            <a:ext cx="4854000" cy="4549500"/>
          </a:xfrm>
          <a:prstGeom prst="straightConnector1">
            <a:avLst/>
          </a:prstGeom>
          <a:noFill/>
          <a:ln cap="flat" cmpd="sng" w="1524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G_sales_2025">
  <a:themeElements>
    <a:clrScheme name="PG_sales">
      <a:dk1>
        <a:srgbClr val="142C99"/>
      </a:dk1>
      <a:lt1>
        <a:srgbClr val="FFFFFF"/>
      </a:lt1>
      <a:dk2>
        <a:srgbClr val="142C99"/>
      </a:dk2>
      <a:lt2>
        <a:srgbClr val="FFFFFF"/>
      </a:lt2>
      <a:accent1>
        <a:srgbClr val="FE7B00"/>
      </a:accent1>
      <a:accent2>
        <a:srgbClr val="EFEFF2"/>
      </a:accent2>
      <a:accent3>
        <a:srgbClr val="001B7E"/>
      </a:accent3>
      <a:accent4>
        <a:srgbClr val="2F80EB"/>
      </a:accent4>
      <a:accent5>
        <a:srgbClr val="041D1F"/>
      </a:accent5>
      <a:accent6>
        <a:srgbClr val="BBDCFD"/>
      </a:accent6>
      <a:hlink>
        <a:srgbClr val="142C99"/>
      </a:hlink>
      <a:folHlink>
        <a:srgbClr val="142C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